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5" r:id="rId5"/>
  </p:sldMasterIdLst>
  <p:notesMasterIdLst>
    <p:notesMasterId r:id="rId37"/>
  </p:notesMasterIdLst>
  <p:sldIdLst>
    <p:sldId id="325" r:id="rId6"/>
    <p:sldId id="326" r:id="rId7"/>
    <p:sldId id="327" r:id="rId8"/>
    <p:sldId id="349" r:id="rId9"/>
    <p:sldId id="395" r:id="rId10"/>
    <p:sldId id="394" r:id="rId11"/>
    <p:sldId id="396" r:id="rId12"/>
    <p:sldId id="397" r:id="rId13"/>
    <p:sldId id="398" r:id="rId14"/>
    <p:sldId id="399" r:id="rId15"/>
    <p:sldId id="417" r:id="rId16"/>
    <p:sldId id="385" r:id="rId17"/>
    <p:sldId id="366" r:id="rId18"/>
    <p:sldId id="386" r:id="rId19"/>
    <p:sldId id="387" r:id="rId20"/>
    <p:sldId id="388" r:id="rId21"/>
    <p:sldId id="389" r:id="rId22"/>
    <p:sldId id="418" r:id="rId23"/>
    <p:sldId id="419" r:id="rId24"/>
    <p:sldId id="420" r:id="rId25"/>
    <p:sldId id="421" r:id="rId26"/>
    <p:sldId id="422" r:id="rId27"/>
    <p:sldId id="423" r:id="rId28"/>
    <p:sldId id="424" r:id="rId29"/>
    <p:sldId id="425" r:id="rId30"/>
    <p:sldId id="426" r:id="rId31"/>
    <p:sldId id="427" r:id="rId32"/>
    <p:sldId id="428" r:id="rId33"/>
    <p:sldId id="429" r:id="rId34"/>
    <p:sldId id="430" r:id="rId35"/>
    <p:sldId id="43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5CF9A61C-CB70-5848-B96D-5A137BFD1575}">
          <p14:sldIdLst>
            <p14:sldId id="325"/>
            <p14:sldId id="326"/>
            <p14:sldId id="327"/>
          </p14:sldIdLst>
        </p14:section>
        <p14:section name="ENGLISH ASSETS" id="{DB42095D-29D1-434A-850A-06938B06A331}">
          <p14:sldIdLst>
            <p14:sldId id="349"/>
            <p14:sldId id="395"/>
            <p14:sldId id="394"/>
            <p14:sldId id="396"/>
            <p14:sldId id="397"/>
            <p14:sldId id="398"/>
            <p14:sldId id="399"/>
            <p14:sldId id="417"/>
            <p14:sldId id="385"/>
            <p14:sldId id="366"/>
            <p14:sldId id="386"/>
            <p14:sldId id="387"/>
            <p14:sldId id="388"/>
            <p14:sldId id="389"/>
          </p14:sldIdLst>
        </p14:section>
        <p14:section name="Spanish assets" id="{3D20B378-48A1-42E0-9179-396F7B4A07B8}">
          <p14:sldIdLst>
            <p14:sldId id="418"/>
            <p14:sldId id="419"/>
            <p14:sldId id="420"/>
            <p14:sldId id="421"/>
            <p14:sldId id="422"/>
            <p14:sldId id="423"/>
            <p14:sldId id="424"/>
            <p14:sldId id="425"/>
            <p14:sldId id="426"/>
            <p14:sldId id="427"/>
            <p14:sldId id="428"/>
            <p14:sldId id="429"/>
            <p14:sldId id="430"/>
            <p14:sldId id="431"/>
          </p14:sldIdLst>
        </p14:section>
      </p14:sectionLst>
    </p:ext>
    <p:ext uri="{EFAFB233-063F-42B5-8137-9DF3F51BA10A}">
      <p15:sldGuideLst xmlns:p15="http://schemas.microsoft.com/office/powerpoint/2012/main">
        <p15:guide id="1" orient="horz" pos="2160" userDrawn="1">
          <p15:clr>
            <a:srgbClr val="A4A3A4"/>
          </p15:clr>
        </p15:guide>
        <p15:guide id="2" pos="398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tinebiser, Jennifer *" initials="SJ*" lastIdx="4" clrIdx="6">
    <p:extLst>
      <p:ext uri="{19B8F6BF-5375-455C-9EA6-DF929625EA0E}">
        <p15:presenceInfo xmlns:p15="http://schemas.microsoft.com/office/powerpoint/2012/main" userId="S::Jennifer.Stinebiser@fda.gov::6b6cc15a-11fb-44dd-93c4-e503a4356367" providerId="AD"/>
      </p:ext>
    </p:extLst>
  </p:cmAuthor>
  <p:cmAuthor id="1" name="Monika Ellis" initials="ME" lastIdx="29" clrIdx="0">
    <p:extLst>
      <p:ext uri="{19B8F6BF-5375-455C-9EA6-DF929625EA0E}">
        <p15:presenceInfo xmlns:p15="http://schemas.microsoft.com/office/powerpoint/2012/main" userId="9793907d48799283" providerId="Windows Live"/>
      </p:ext>
    </p:extLst>
  </p:cmAuthor>
  <p:cmAuthor id="8" name="Jennifer" initials="J" lastIdx="5" clrIdx="7">
    <p:extLst>
      <p:ext uri="{19B8F6BF-5375-455C-9EA6-DF929625EA0E}">
        <p15:presenceInfo xmlns:p15="http://schemas.microsoft.com/office/powerpoint/2012/main" userId="a7d65aba54c25195" providerId="Windows Live"/>
      </p:ext>
    </p:extLst>
  </p:cmAuthor>
  <p:cmAuthor id="2" name="Lenora Johnson" initials="LJ" lastIdx="2" clrIdx="1"/>
  <p:cmAuthor id="9" name="Monika Ellis" initials="ME [2]" lastIdx="2" clrIdx="8">
    <p:extLst>
      <p:ext uri="{19B8F6BF-5375-455C-9EA6-DF929625EA0E}">
        <p15:presenceInfo xmlns:p15="http://schemas.microsoft.com/office/powerpoint/2012/main" userId="S::mellis@palladianpartners.com::83119222-d2ac-4c46-a4f1-330d479b76bd" providerId="AD"/>
      </p:ext>
    </p:extLst>
  </p:cmAuthor>
  <p:cmAuthor id="3" name="Kelli Carrington" initials="KC" lastIdx="1" clrIdx="2"/>
  <p:cmAuthor id="10" name="Garzon, Cesar (NIH/NHLBI) [C]" initials="GC([" lastIdx="7" clrIdx="9">
    <p:extLst>
      <p:ext uri="{19B8F6BF-5375-455C-9EA6-DF929625EA0E}">
        <p15:presenceInfo xmlns:p15="http://schemas.microsoft.com/office/powerpoint/2012/main" userId="S::garzonce@nih.gov::4bd09fa9-4ef2-4ecb-8a27-5be63ccce7e5" providerId="AD"/>
      </p:ext>
    </p:extLst>
  </p:cmAuthor>
  <p:cmAuthor id="4" name="Allison Elam" initials="AE" lastIdx="13" clrIdx="3"/>
  <p:cmAuthor id="11" name="Elam, Allison (NIH/NHLBI) [C]" initials="EA([" lastIdx="3" clrIdx="10">
    <p:extLst>
      <p:ext uri="{19B8F6BF-5375-455C-9EA6-DF929625EA0E}">
        <p15:presenceInfo xmlns:p15="http://schemas.microsoft.com/office/powerpoint/2012/main" userId="S::elamab@nih.gov::f8aae719-bcc3-41a5-8125-15b0c5b22b88" providerId="AD"/>
      </p:ext>
    </p:extLst>
  </p:cmAuthor>
  <p:cmAuthor id="5" name="Jennifer Stinebiser" initials="JS" lastIdx="18" clrIdx="4"/>
  <p:cmAuthor id="6" name="Cesar Garzon" initials="CG"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4169"/>
    <a:srgbClr val="206FB3"/>
    <a:srgbClr val="3B548F"/>
    <a:srgbClr val="616165"/>
    <a:srgbClr val="0000FF"/>
    <a:srgbClr val="274269"/>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B798F3-2E86-47C1-84A4-E9B6DFE48DD7}" v="3" dt="2021-09-02T21:40:37.171"/>
    <p1510:client id="{735794C3-189D-4B97-BF9F-4265FAEDAA53}" v="1" dt="2021-09-02T19:58:07.8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guide orient="horz" pos="2160"/>
        <p:guide pos="39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ie Arnold" userId="1f1c7b8f-672b-4fd0-a18e-659da3ca4039" providerId="ADAL" clId="{35B798F3-2E86-47C1-84A4-E9B6DFE48DD7}"/>
    <pc:docChg chg="custSel modSld">
      <pc:chgData name="Jeanie Arnold" userId="1f1c7b8f-672b-4fd0-a18e-659da3ca4039" providerId="ADAL" clId="{35B798F3-2E86-47C1-84A4-E9B6DFE48DD7}" dt="2021-09-02T21:40:44.975" v="41" actId="313"/>
      <pc:docMkLst>
        <pc:docMk/>
      </pc:docMkLst>
      <pc:sldChg chg="modSp mod">
        <pc:chgData name="Jeanie Arnold" userId="1f1c7b8f-672b-4fd0-a18e-659da3ca4039" providerId="ADAL" clId="{35B798F3-2E86-47C1-84A4-E9B6DFE48DD7}" dt="2021-09-02T21:01:44.545" v="30" actId="20577"/>
        <pc:sldMkLst>
          <pc:docMk/>
          <pc:sldMk cId="3218397079" sldId="389"/>
        </pc:sldMkLst>
        <pc:spChg chg="mod">
          <ac:chgData name="Jeanie Arnold" userId="1f1c7b8f-672b-4fd0-a18e-659da3ca4039" providerId="ADAL" clId="{35B798F3-2E86-47C1-84A4-E9B6DFE48DD7}" dt="2021-09-02T21:01:38.725" v="25" actId="20577"/>
          <ac:spMkLst>
            <pc:docMk/>
            <pc:sldMk cId="3218397079" sldId="389"/>
            <ac:spMk id="5" creationId="{A912A255-093F-46E0-B1B3-E38B7ADAB315}"/>
          </ac:spMkLst>
        </pc:spChg>
        <pc:spChg chg="mod">
          <ac:chgData name="Jeanie Arnold" userId="1f1c7b8f-672b-4fd0-a18e-659da3ca4039" providerId="ADAL" clId="{35B798F3-2E86-47C1-84A4-E9B6DFE48DD7}" dt="2021-09-02T21:01:44.545" v="30" actId="20577"/>
          <ac:spMkLst>
            <pc:docMk/>
            <pc:sldMk cId="3218397079" sldId="389"/>
            <ac:spMk id="7" creationId="{329E9FE6-6EB2-C34B-BA23-6168E58DC791}"/>
          </ac:spMkLst>
        </pc:spChg>
      </pc:sldChg>
      <pc:sldChg chg="modSp mod">
        <pc:chgData name="Jeanie Arnold" userId="1f1c7b8f-672b-4fd0-a18e-659da3ca4039" providerId="ADAL" clId="{35B798F3-2E86-47C1-84A4-E9B6DFE48DD7}" dt="2021-09-02T21:25:55.166" v="38" actId="20577"/>
        <pc:sldMkLst>
          <pc:docMk/>
          <pc:sldMk cId="2197379718" sldId="419"/>
        </pc:sldMkLst>
        <pc:spChg chg="mod">
          <ac:chgData name="Jeanie Arnold" userId="1f1c7b8f-672b-4fd0-a18e-659da3ca4039" providerId="ADAL" clId="{35B798F3-2E86-47C1-84A4-E9B6DFE48DD7}" dt="2021-09-02T21:25:55.166" v="38" actId="20577"/>
          <ac:spMkLst>
            <pc:docMk/>
            <pc:sldMk cId="2197379718" sldId="419"/>
            <ac:spMk id="5" creationId="{A912A255-093F-46E0-B1B3-E38B7ADAB315}"/>
          </ac:spMkLst>
        </pc:spChg>
      </pc:sldChg>
      <pc:sldChg chg="modSp mod">
        <pc:chgData name="Jeanie Arnold" userId="1f1c7b8f-672b-4fd0-a18e-659da3ca4039" providerId="ADAL" clId="{35B798F3-2E86-47C1-84A4-E9B6DFE48DD7}" dt="2021-09-02T21:40:44.975" v="41" actId="313"/>
        <pc:sldMkLst>
          <pc:docMk/>
          <pc:sldMk cId="474420762" sldId="420"/>
        </pc:sldMkLst>
        <pc:spChg chg="mod">
          <ac:chgData name="Jeanie Arnold" userId="1f1c7b8f-672b-4fd0-a18e-659da3ca4039" providerId="ADAL" clId="{35B798F3-2E86-47C1-84A4-E9B6DFE48DD7}" dt="2021-09-02T21:40:44.975" v="41" actId="313"/>
          <ac:spMkLst>
            <pc:docMk/>
            <pc:sldMk cId="474420762" sldId="420"/>
            <ac:spMk id="5" creationId="{A912A255-093F-46E0-B1B3-E38B7ADAB31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24EC73-1BD2-9646-BCC6-65AB0839F3F9}" type="datetimeFigureOut">
              <a:rPr lang="en-US" smtClean="0"/>
              <a:t>9/2/2021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A4AEC2-E21E-7345-9E95-B250399F3FF9}" type="slidenum">
              <a:rPr lang="en-US" smtClean="0"/>
              <a:t>‹#›</a:t>
            </a:fld>
            <a:endParaRPr lang="en-US"/>
          </a:p>
        </p:txBody>
      </p:sp>
    </p:spTree>
    <p:extLst>
      <p:ext uri="{BB962C8B-B14F-4D97-AF65-F5344CB8AC3E}">
        <p14:creationId xmlns:p14="http://schemas.microsoft.com/office/powerpoint/2010/main" val="3293213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1</a:t>
            </a:fld>
            <a:endParaRPr lang="en-US"/>
          </a:p>
        </p:txBody>
      </p:sp>
    </p:spTree>
    <p:extLst>
      <p:ext uri="{BB962C8B-B14F-4D97-AF65-F5344CB8AC3E}">
        <p14:creationId xmlns:p14="http://schemas.microsoft.com/office/powerpoint/2010/main" val="2664538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12</a:t>
            </a:fld>
            <a:endParaRPr lang="en-US"/>
          </a:p>
        </p:txBody>
      </p:sp>
    </p:spTree>
    <p:extLst>
      <p:ext uri="{BB962C8B-B14F-4D97-AF65-F5344CB8AC3E}">
        <p14:creationId xmlns:p14="http://schemas.microsoft.com/office/powerpoint/2010/main" val="1508758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13</a:t>
            </a:fld>
            <a:endParaRPr lang="en-US"/>
          </a:p>
        </p:txBody>
      </p:sp>
    </p:spTree>
    <p:extLst>
      <p:ext uri="{BB962C8B-B14F-4D97-AF65-F5344CB8AC3E}">
        <p14:creationId xmlns:p14="http://schemas.microsoft.com/office/powerpoint/2010/main" val="633736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14</a:t>
            </a:fld>
            <a:endParaRPr lang="en-US"/>
          </a:p>
        </p:txBody>
      </p:sp>
    </p:spTree>
    <p:extLst>
      <p:ext uri="{BB962C8B-B14F-4D97-AF65-F5344CB8AC3E}">
        <p14:creationId xmlns:p14="http://schemas.microsoft.com/office/powerpoint/2010/main" val="1005956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15</a:t>
            </a:fld>
            <a:endParaRPr lang="en-US"/>
          </a:p>
        </p:txBody>
      </p:sp>
    </p:spTree>
    <p:extLst>
      <p:ext uri="{BB962C8B-B14F-4D97-AF65-F5344CB8AC3E}">
        <p14:creationId xmlns:p14="http://schemas.microsoft.com/office/powerpoint/2010/main" val="1107162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16</a:t>
            </a:fld>
            <a:endParaRPr lang="en-US"/>
          </a:p>
        </p:txBody>
      </p:sp>
    </p:spTree>
    <p:extLst>
      <p:ext uri="{BB962C8B-B14F-4D97-AF65-F5344CB8AC3E}">
        <p14:creationId xmlns:p14="http://schemas.microsoft.com/office/powerpoint/2010/main" val="836764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17</a:t>
            </a:fld>
            <a:endParaRPr lang="en-US"/>
          </a:p>
        </p:txBody>
      </p:sp>
    </p:spTree>
    <p:extLst>
      <p:ext uri="{BB962C8B-B14F-4D97-AF65-F5344CB8AC3E}">
        <p14:creationId xmlns:p14="http://schemas.microsoft.com/office/powerpoint/2010/main" val="3241203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19</a:t>
            </a:fld>
            <a:endParaRPr lang="en-US"/>
          </a:p>
        </p:txBody>
      </p:sp>
    </p:spTree>
    <p:extLst>
      <p:ext uri="{BB962C8B-B14F-4D97-AF65-F5344CB8AC3E}">
        <p14:creationId xmlns:p14="http://schemas.microsoft.com/office/powerpoint/2010/main" val="3751181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20</a:t>
            </a:fld>
            <a:endParaRPr lang="en-US"/>
          </a:p>
        </p:txBody>
      </p:sp>
    </p:spTree>
    <p:extLst>
      <p:ext uri="{BB962C8B-B14F-4D97-AF65-F5344CB8AC3E}">
        <p14:creationId xmlns:p14="http://schemas.microsoft.com/office/powerpoint/2010/main" val="800216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21</a:t>
            </a:fld>
            <a:endParaRPr lang="en-US"/>
          </a:p>
        </p:txBody>
      </p:sp>
    </p:spTree>
    <p:extLst>
      <p:ext uri="{BB962C8B-B14F-4D97-AF65-F5344CB8AC3E}">
        <p14:creationId xmlns:p14="http://schemas.microsoft.com/office/powerpoint/2010/main" val="995039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22</a:t>
            </a:fld>
            <a:endParaRPr lang="en-US"/>
          </a:p>
        </p:txBody>
      </p:sp>
    </p:spTree>
    <p:extLst>
      <p:ext uri="{BB962C8B-B14F-4D97-AF65-F5344CB8AC3E}">
        <p14:creationId xmlns:p14="http://schemas.microsoft.com/office/powerpoint/2010/main" val="1215710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2</a:t>
            </a:fld>
            <a:endParaRPr lang="en-US"/>
          </a:p>
        </p:txBody>
      </p:sp>
    </p:spTree>
    <p:extLst>
      <p:ext uri="{BB962C8B-B14F-4D97-AF65-F5344CB8AC3E}">
        <p14:creationId xmlns:p14="http://schemas.microsoft.com/office/powerpoint/2010/main" val="2621913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23</a:t>
            </a:fld>
            <a:endParaRPr lang="en-US"/>
          </a:p>
        </p:txBody>
      </p:sp>
    </p:spTree>
    <p:extLst>
      <p:ext uri="{BB962C8B-B14F-4D97-AF65-F5344CB8AC3E}">
        <p14:creationId xmlns:p14="http://schemas.microsoft.com/office/powerpoint/2010/main" val="4123243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24</a:t>
            </a:fld>
            <a:endParaRPr lang="en-US"/>
          </a:p>
        </p:txBody>
      </p:sp>
    </p:spTree>
    <p:extLst>
      <p:ext uri="{BB962C8B-B14F-4D97-AF65-F5344CB8AC3E}">
        <p14:creationId xmlns:p14="http://schemas.microsoft.com/office/powerpoint/2010/main" val="594789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26</a:t>
            </a:fld>
            <a:endParaRPr lang="en-US"/>
          </a:p>
        </p:txBody>
      </p:sp>
    </p:spTree>
    <p:extLst>
      <p:ext uri="{BB962C8B-B14F-4D97-AF65-F5344CB8AC3E}">
        <p14:creationId xmlns:p14="http://schemas.microsoft.com/office/powerpoint/2010/main" val="1508758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27</a:t>
            </a:fld>
            <a:endParaRPr lang="en-US"/>
          </a:p>
        </p:txBody>
      </p:sp>
    </p:spTree>
    <p:extLst>
      <p:ext uri="{BB962C8B-B14F-4D97-AF65-F5344CB8AC3E}">
        <p14:creationId xmlns:p14="http://schemas.microsoft.com/office/powerpoint/2010/main" val="633736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28</a:t>
            </a:fld>
            <a:endParaRPr lang="en-US"/>
          </a:p>
        </p:txBody>
      </p:sp>
    </p:spTree>
    <p:extLst>
      <p:ext uri="{BB962C8B-B14F-4D97-AF65-F5344CB8AC3E}">
        <p14:creationId xmlns:p14="http://schemas.microsoft.com/office/powerpoint/2010/main" val="1005956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29</a:t>
            </a:fld>
            <a:endParaRPr lang="en-US"/>
          </a:p>
        </p:txBody>
      </p:sp>
    </p:spTree>
    <p:extLst>
      <p:ext uri="{BB962C8B-B14F-4D97-AF65-F5344CB8AC3E}">
        <p14:creationId xmlns:p14="http://schemas.microsoft.com/office/powerpoint/2010/main" val="11071628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30</a:t>
            </a:fld>
            <a:endParaRPr lang="en-US"/>
          </a:p>
        </p:txBody>
      </p:sp>
    </p:spTree>
    <p:extLst>
      <p:ext uri="{BB962C8B-B14F-4D97-AF65-F5344CB8AC3E}">
        <p14:creationId xmlns:p14="http://schemas.microsoft.com/office/powerpoint/2010/main" val="8367645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31</a:t>
            </a:fld>
            <a:endParaRPr lang="en-US"/>
          </a:p>
        </p:txBody>
      </p:sp>
    </p:spTree>
    <p:extLst>
      <p:ext uri="{BB962C8B-B14F-4D97-AF65-F5344CB8AC3E}">
        <p14:creationId xmlns:p14="http://schemas.microsoft.com/office/powerpoint/2010/main" val="3241203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3</a:t>
            </a:fld>
            <a:endParaRPr lang="en-US"/>
          </a:p>
        </p:txBody>
      </p:sp>
    </p:spTree>
    <p:extLst>
      <p:ext uri="{BB962C8B-B14F-4D97-AF65-F5344CB8AC3E}">
        <p14:creationId xmlns:p14="http://schemas.microsoft.com/office/powerpoint/2010/main" val="2081044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5</a:t>
            </a:fld>
            <a:endParaRPr lang="en-US"/>
          </a:p>
        </p:txBody>
      </p:sp>
    </p:spTree>
    <p:extLst>
      <p:ext uri="{BB962C8B-B14F-4D97-AF65-F5344CB8AC3E}">
        <p14:creationId xmlns:p14="http://schemas.microsoft.com/office/powerpoint/2010/main" val="3751181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6</a:t>
            </a:fld>
            <a:endParaRPr lang="en-US"/>
          </a:p>
        </p:txBody>
      </p:sp>
    </p:spTree>
    <p:extLst>
      <p:ext uri="{BB962C8B-B14F-4D97-AF65-F5344CB8AC3E}">
        <p14:creationId xmlns:p14="http://schemas.microsoft.com/office/powerpoint/2010/main" val="800216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7</a:t>
            </a:fld>
            <a:endParaRPr lang="en-US"/>
          </a:p>
        </p:txBody>
      </p:sp>
    </p:spTree>
    <p:extLst>
      <p:ext uri="{BB962C8B-B14F-4D97-AF65-F5344CB8AC3E}">
        <p14:creationId xmlns:p14="http://schemas.microsoft.com/office/powerpoint/2010/main" val="995039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8</a:t>
            </a:fld>
            <a:endParaRPr lang="en-US"/>
          </a:p>
        </p:txBody>
      </p:sp>
    </p:spTree>
    <p:extLst>
      <p:ext uri="{BB962C8B-B14F-4D97-AF65-F5344CB8AC3E}">
        <p14:creationId xmlns:p14="http://schemas.microsoft.com/office/powerpoint/2010/main" val="1215710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9</a:t>
            </a:fld>
            <a:endParaRPr lang="en-US"/>
          </a:p>
        </p:txBody>
      </p:sp>
    </p:spTree>
    <p:extLst>
      <p:ext uri="{BB962C8B-B14F-4D97-AF65-F5344CB8AC3E}">
        <p14:creationId xmlns:p14="http://schemas.microsoft.com/office/powerpoint/2010/main" val="4123243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10</a:t>
            </a:fld>
            <a:endParaRPr lang="en-US"/>
          </a:p>
        </p:txBody>
      </p:sp>
    </p:spTree>
    <p:extLst>
      <p:ext uri="{BB962C8B-B14F-4D97-AF65-F5344CB8AC3E}">
        <p14:creationId xmlns:p14="http://schemas.microsoft.com/office/powerpoint/2010/main" val="5947892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AE3224-DA77-439A-859D-08798967CDA4}"/>
              </a:ext>
            </a:extLst>
          </p:cNvPr>
          <p:cNvPicPr>
            <a:picLocks noChangeAspect="1"/>
          </p:cNvPicPr>
          <p:nvPr userDrawn="1"/>
        </p:nvPicPr>
        <p:blipFill>
          <a:blip r:embed="rId2"/>
          <a:stretch>
            <a:fillRect/>
          </a:stretch>
        </p:blipFill>
        <p:spPr>
          <a:xfrm>
            <a:off x="0" y="0"/>
            <a:ext cx="7620000" cy="6858000"/>
          </a:xfrm>
          <a:prstGeom prst="rect">
            <a:avLst/>
          </a:prstGeom>
        </p:spPr>
      </p:pic>
      <p:sp>
        <p:nvSpPr>
          <p:cNvPr id="2" name="Title 1">
            <a:extLst>
              <a:ext uri="{FF2B5EF4-FFF2-40B4-BE49-F238E27FC236}">
                <a16:creationId xmlns:a16="http://schemas.microsoft.com/office/drawing/2014/main" id="{9A74570E-F359-2540-8BC4-BB730E0ADAA6}"/>
              </a:ext>
            </a:extLst>
          </p:cNvPr>
          <p:cNvSpPr>
            <a:spLocks noGrp="1"/>
          </p:cNvSpPr>
          <p:nvPr>
            <p:ph type="title"/>
          </p:nvPr>
        </p:nvSpPr>
        <p:spPr>
          <a:xfrm>
            <a:off x="831851" y="1842651"/>
            <a:ext cx="6533454" cy="2052943"/>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8A7E960-9879-5F41-860B-2C8CCBCB8F5F}"/>
              </a:ext>
            </a:extLst>
          </p:cNvPr>
          <p:cNvSpPr>
            <a:spLocks noGrp="1"/>
          </p:cNvSpPr>
          <p:nvPr>
            <p:ph type="body" idx="1"/>
          </p:nvPr>
        </p:nvSpPr>
        <p:spPr>
          <a:xfrm>
            <a:off x="831850" y="4163579"/>
            <a:ext cx="6646188" cy="108482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74200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39BCF-00B7-8C42-BFFF-F90D75C2ABCB}"/>
              </a:ext>
            </a:extLst>
          </p:cNvPr>
          <p:cNvSpPr>
            <a:spLocks noGrp="1"/>
          </p:cNvSpPr>
          <p:nvPr>
            <p:ph type="title"/>
          </p:nvPr>
        </p:nvSpPr>
        <p:spPr>
          <a:xfrm>
            <a:off x="1676400" y="1513205"/>
            <a:ext cx="8483600" cy="1325563"/>
          </a:xfrm>
        </p:spPr>
        <p:txBody>
          <a:bodyPr/>
          <a:lstStyle>
            <a:lvl1pPr>
              <a:defRPr sz="3600">
                <a:solidFill>
                  <a:schemeClr val="bg1"/>
                </a:solidFill>
              </a:defRPr>
            </a:lvl1pPr>
          </a:lstStyle>
          <a:p>
            <a:r>
              <a:rPr lang="en-US"/>
              <a:t>Click to edit Master title style</a:t>
            </a:r>
          </a:p>
        </p:txBody>
      </p:sp>
      <p:sp>
        <p:nvSpPr>
          <p:cNvPr id="7" name="Text Placeholder 3">
            <a:extLst>
              <a:ext uri="{FF2B5EF4-FFF2-40B4-BE49-F238E27FC236}">
                <a16:creationId xmlns:a16="http://schemas.microsoft.com/office/drawing/2014/main" id="{EA82AB38-AE27-AF43-86F4-F594367AE794}"/>
              </a:ext>
            </a:extLst>
          </p:cNvPr>
          <p:cNvSpPr>
            <a:spLocks noGrp="1"/>
          </p:cNvSpPr>
          <p:nvPr>
            <p:ph type="body" sz="half" idx="2"/>
          </p:nvPr>
        </p:nvSpPr>
        <p:spPr>
          <a:xfrm>
            <a:off x="1676400" y="2838768"/>
            <a:ext cx="8483600"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4" name="Picture 3">
            <a:extLst>
              <a:ext uri="{FF2B5EF4-FFF2-40B4-BE49-F238E27FC236}">
                <a16:creationId xmlns:a16="http://schemas.microsoft.com/office/drawing/2014/main" id="{567164E0-6C68-7F40-9B9C-B3A996439EA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538941" y="6177280"/>
            <a:ext cx="2376303" cy="388130"/>
          </a:xfrm>
          <a:prstGeom prst="rect">
            <a:avLst/>
          </a:prstGeom>
        </p:spPr>
      </p:pic>
    </p:spTree>
    <p:extLst>
      <p:ext uri="{BB962C8B-B14F-4D97-AF65-F5344CB8AC3E}">
        <p14:creationId xmlns:p14="http://schemas.microsoft.com/office/powerpoint/2010/main" val="3348087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39BCF-00B7-8C42-BFFF-F90D75C2ABCB}"/>
              </a:ext>
            </a:extLst>
          </p:cNvPr>
          <p:cNvSpPr>
            <a:spLocks noGrp="1"/>
          </p:cNvSpPr>
          <p:nvPr>
            <p:ph type="title"/>
          </p:nvPr>
        </p:nvSpPr>
        <p:spPr>
          <a:xfrm>
            <a:off x="1676400" y="1513205"/>
            <a:ext cx="8483600" cy="1325563"/>
          </a:xfrm>
        </p:spPr>
        <p:txBody>
          <a:bodyPr/>
          <a:lstStyle>
            <a:lvl1pPr>
              <a:defRPr sz="3600">
                <a:solidFill>
                  <a:schemeClr val="bg1"/>
                </a:solidFill>
              </a:defRPr>
            </a:lvl1pPr>
          </a:lstStyle>
          <a:p>
            <a:r>
              <a:rPr lang="en-US"/>
              <a:t>Click to edit Master title style</a:t>
            </a:r>
          </a:p>
        </p:txBody>
      </p:sp>
      <p:sp>
        <p:nvSpPr>
          <p:cNvPr id="7" name="Text Placeholder 3">
            <a:extLst>
              <a:ext uri="{FF2B5EF4-FFF2-40B4-BE49-F238E27FC236}">
                <a16:creationId xmlns:a16="http://schemas.microsoft.com/office/drawing/2014/main" id="{EA82AB38-AE27-AF43-86F4-F594367AE794}"/>
              </a:ext>
            </a:extLst>
          </p:cNvPr>
          <p:cNvSpPr>
            <a:spLocks noGrp="1"/>
          </p:cNvSpPr>
          <p:nvPr>
            <p:ph type="body" sz="half" idx="2"/>
          </p:nvPr>
        </p:nvSpPr>
        <p:spPr>
          <a:xfrm>
            <a:off x="1676400" y="2838768"/>
            <a:ext cx="8483600"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4" name="Picture 3">
            <a:extLst>
              <a:ext uri="{FF2B5EF4-FFF2-40B4-BE49-F238E27FC236}">
                <a16:creationId xmlns:a16="http://schemas.microsoft.com/office/drawing/2014/main" id="{567164E0-6C68-7F40-9B9C-B3A996439EA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538941" y="6177280"/>
            <a:ext cx="2376303" cy="388130"/>
          </a:xfrm>
          <a:prstGeom prst="rect">
            <a:avLst/>
          </a:prstGeom>
        </p:spPr>
      </p:pic>
    </p:spTree>
    <p:extLst>
      <p:ext uri="{BB962C8B-B14F-4D97-AF65-F5344CB8AC3E}">
        <p14:creationId xmlns:p14="http://schemas.microsoft.com/office/powerpoint/2010/main" val="3348087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22E7F1-C184-4487-A891-595AB96200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385BBA38-6BB4-704E-A5B4-6AFA47C2BC4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84781" y="6176963"/>
            <a:ext cx="2378245" cy="388447"/>
          </a:xfrm>
          <a:prstGeom prst="rect">
            <a:avLst/>
          </a:prstGeom>
        </p:spPr>
      </p:pic>
    </p:spTree>
    <p:extLst>
      <p:ext uri="{BB962C8B-B14F-4D97-AF65-F5344CB8AC3E}">
        <p14:creationId xmlns:p14="http://schemas.microsoft.com/office/powerpoint/2010/main" val="2985968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and Content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22E7F1-C184-4487-A891-595AB96200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a:xfrm>
            <a:off x="838200" y="1825625"/>
            <a:ext cx="73228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83827C10-B7CD-4CAE-BCC6-5A043953510D}"/>
              </a:ext>
            </a:extLst>
          </p:cNvPr>
          <p:cNvSpPr>
            <a:spLocks noGrp="1"/>
          </p:cNvSpPr>
          <p:nvPr>
            <p:ph sz="quarter" idx="10"/>
          </p:nvPr>
        </p:nvSpPr>
        <p:spPr>
          <a:xfrm>
            <a:off x="8896350" y="1749552"/>
            <a:ext cx="3067050" cy="3352800"/>
          </a:xfrm>
          <a:solidFill>
            <a:srgbClr val="274169"/>
          </a:solidFill>
        </p:spPr>
        <p:txBody>
          <a:bodyPr>
            <a:normAutofit/>
          </a:bodyPr>
          <a:lstStyle>
            <a:lvl1pPr marL="0" indent="0">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385BBA38-6BB4-704E-A5B4-6AFA47C2BC4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84781" y="6176963"/>
            <a:ext cx="2378245" cy="388447"/>
          </a:xfrm>
          <a:prstGeom prst="rect">
            <a:avLst/>
          </a:prstGeom>
        </p:spPr>
      </p:pic>
    </p:spTree>
    <p:extLst>
      <p:ext uri="{BB962C8B-B14F-4D97-AF65-F5344CB8AC3E}">
        <p14:creationId xmlns:p14="http://schemas.microsoft.com/office/powerpoint/2010/main" val="1063207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5E4E2C-64D7-42B0-8761-BB2D00E83FB1}"/>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CC8DE54D-070D-8448-8247-4D7105781EF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84781" y="6176963"/>
            <a:ext cx="2378244" cy="388447"/>
          </a:xfrm>
          <a:prstGeom prst="rect">
            <a:avLst/>
          </a:prstGeom>
        </p:spPr>
      </p:pic>
    </p:spTree>
    <p:extLst>
      <p:ext uri="{BB962C8B-B14F-4D97-AF65-F5344CB8AC3E}">
        <p14:creationId xmlns:p14="http://schemas.microsoft.com/office/powerpoint/2010/main" val="88431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DFF2C3-46F4-436C-ABB8-249D0872FC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326CF50D-2FC2-FB4E-8DB8-DCEAE838C50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84781" y="6176963"/>
            <a:ext cx="2378245" cy="388447"/>
          </a:xfrm>
          <a:prstGeom prst="rect">
            <a:avLst/>
          </a:prstGeom>
        </p:spPr>
      </p:pic>
    </p:spTree>
    <p:extLst>
      <p:ext uri="{BB962C8B-B14F-4D97-AF65-F5344CB8AC3E}">
        <p14:creationId xmlns:p14="http://schemas.microsoft.com/office/powerpoint/2010/main" val="2359564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5FE821-E398-4904-A094-2B382928993F}"/>
              </a:ext>
            </a:extLst>
          </p:cNvPr>
          <p:cNvSpPr>
            <a:spLocks noGrp="1"/>
          </p:cNvSpPr>
          <p:nvPr>
            <p:ph type="title"/>
          </p:nvPr>
        </p:nvSpPr>
        <p:spPr>
          <a:xfrm>
            <a:off x="2203862" y="365125"/>
            <a:ext cx="9149938" cy="1325563"/>
          </a:xfrm>
        </p:spPr>
        <p:txBody>
          <a:bodyPr/>
          <a:lstStyle/>
          <a:p>
            <a:r>
              <a:rPr lang="en-US"/>
              <a:t>Click to edit Master title style</a:t>
            </a:r>
          </a:p>
        </p:txBody>
      </p:sp>
      <p:sp>
        <p:nvSpPr>
          <p:cNvPr id="4" name="Picture Placeholder 2">
            <a:extLst>
              <a:ext uri="{FF2B5EF4-FFF2-40B4-BE49-F238E27FC236}">
                <a16:creationId xmlns:a16="http://schemas.microsoft.com/office/drawing/2014/main" id="{3FFE652D-93C7-CF47-931B-0EF3F30745FD}"/>
              </a:ext>
            </a:extLst>
          </p:cNvPr>
          <p:cNvSpPr>
            <a:spLocks noGrp="1"/>
          </p:cNvSpPr>
          <p:nvPr>
            <p:ph type="pic" idx="1"/>
          </p:nvPr>
        </p:nvSpPr>
        <p:spPr>
          <a:xfrm>
            <a:off x="2203862" y="1984376"/>
            <a:ext cx="6172200" cy="4508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Text Placeholder 3">
            <a:extLst>
              <a:ext uri="{FF2B5EF4-FFF2-40B4-BE49-F238E27FC236}">
                <a16:creationId xmlns:a16="http://schemas.microsoft.com/office/drawing/2014/main" id="{2BB7AA5F-D99E-FE42-9970-09074F3AC42B}"/>
              </a:ext>
            </a:extLst>
          </p:cNvPr>
          <p:cNvSpPr>
            <a:spLocks noGrp="1"/>
          </p:cNvSpPr>
          <p:nvPr>
            <p:ph type="body" sz="half" idx="2"/>
          </p:nvPr>
        </p:nvSpPr>
        <p:spPr>
          <a:xfrm>
            <a:off x="8534998" y="1984374"/>
            <a:ext cx="3126571" cy="45084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a:extLst>
              <a:ext uri="{FF2B5EF4-FFF2-40B4-BE49-F238E27FC236}">
                <a16:creationId xmlns:a16="http://schemas.microsoft.com/office/drawing/2014/main" id="{0D443522-B6F5-5F43-ADD7-F57B44859BE1}"/>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492202" y="6176963"/>
            <a:ext cx="2378245" cy="388447"/>
          </a:xfrm>
          <a:prstGeom prst="rect">
            <a:avLst/>
          </a:prstGeom>
        </p:spPr>
      </p:pic>
    </p:spTree>
    <p:extLst>
      <p:ext uri="{BB962C8B-B14F-4D97-AF65-F5344CB8AC3E}">
        <p14:creationId xmlns:p14="http://schemas.microsoft.com/office/powerpoint/2010/main" val="1489708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312DAC-09FC-4CA3-9605-15425C0B59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Text&#10;&#10;Description automatically generated">
            <a:extLst>
              <a:ext uri="{FF2B5EF4-FFF2-40B4-BE49-F238E27FC236}">
                <a16:creationId xmlns:a16="http://schemas.microsoft.com/office/drawing/2014/main" id="{87E6A3FC-D948-FF40-9A3E-E85F14075FAE}"/>
              </a:ext>
            </a:extLst>
          </p:cNvPr>
          <p:cNvPicPr>
            <a:picLocks noChangeAspect="1"/>
          </p:cNvPicPr>
          <p:nvPr userDrawn="1"/>
        </p:nvPicPr>
        <p:blipFill>
          <a:blip r:embed="rId2"/>
          <a:stretch>
            <a:fillRect/>
          </a:stretch>
        </p:blipFill>
        <p:spPr>
          <a:xfrm>
            <a:off x="384781" y="6187440"/>
            <a:ext cx="2314099" cy="377970"/>
          </a:xfrm>
          <a:prstGeom prst="rect">
            <a:avLst/>
          </a:prstGeom>
        </p:spPr>
      </p:pic>
      <p:pic>
        <p:nvPicPr>
          <p:cNvPr id="7" name="Picture 6">
            <a:extLst>
              <a:ext uri="{FF2B5EF4-FFF2-40B4-BE49-F238E27FC236}">
                <a16:creationId xmlns:a16="http://schemas.microsoft.com/office/drawing/2014/main" id="{C115F927-3FB3-7145-8957-0BF03B6044B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84781" y="6176963"/>
            <a:ext cx="2378245" cy="388447"/>
          </a:xfrm>
          <a:prstGeom prst="rect">
            <a:avLst/>
          </a:prstGeom>
        </p:spPr>
      </p:pic>
    </p:spTree>
    <p:extLst>
      <p:ext uri="{BB962C8B-B14F-4D97-AF65-F5344CB8AC3E}">
        <p14:creationId xmlns:p14="http://schemas.microsoft.com/office/powerpoint/2010/main" val="1828917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22E7F1-C184-4487-A891-595AB96200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385BBA38-6BB4-704E-A5B4-6AFA47C2BC4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84781" y="6176963"/>
            <a:ext cx="2378245" cy="388447"/>
          </a:xfrm>
          <a:prstGeom prst="rect">
            <a:avLst/>
          </a:prstGeom>
        </p:spPr>
      </p:pic>
    </p:spTree>
    <p:extLst>
      <p:ext uri="{BB962C8B-B14F-4D97-AF65-F5344CB8AC3E}">
        <p14:creationId xmlns:p14="http://schemas.microsoft.com/office/powerpoint/2010/main" val="2985968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E1C238-659A-BF41-97ED-064F2F033F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C841C4-B1F3-7343-A7BA-0599F2F2CF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CB2B27-B821-7B47-8598-442910911A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64D9-35EC-C243-BE6C-3A78A502B625}" type="datetimeFigureOut">
              <a:rPr lang="en-US" smtClean="0"/>
              <a:t>9/2/2021</a:t>
            </a:fld>
            <a:endParaRPr lang="en-US"/>
          </a:p>
        </p:txBody>
      </p:sp>
      <p:sp>
        <p:nvSpPr>
          <p:cNvPr id="5" name="Footer Placeholder 4">
            <a:extLst>
              <a:ext uri="{FF2B5EF4-FFF2-40B4-BE49-F238E27FC236}">
                <a16:creationId xmlns:a16="http://schemas.microsoft.com/office/drawing/2014/main" id="{24D414D7-9C74-E349-84DC-FEBA3DF1D8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B2B84F-2F42-5D4C-A25A-EFAEF183F1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377333-2966-7A47-880A-7EEB92BEB761}" type="slidenum">
              <a:rPr lang="en-US" smtClean="0"/>
              <a:t>‹#›</a:t>
            </a:fld>
            <a:endParaRPr lang="en-US"/>
          </a:p>
        </p:txBody>
      </p:sp>
    </p:spTree>
    <p:extLst>
      <p:ext uri="{BB962C8B-B14F-4D97-AF65-F5344CB8AC3E}">
        <p14:creationId xmlns:p14="http://schemas.microsoft.com/office/powerpoint/2010/main" val="4060944526"/>
      </p:ext>
    </p:extLst>
  </p:cSld>
  <p:clrMap bg1="lt1" tx1="dk1" bg2="lt2" tx2="dk2" accent1="accent1" accent2="accent2" accent3="accent3" accent4="accent4" accent5="accent5" accent6="accent6" hlink="hlink" folHlink="folHlink"/>
  <p:sldLayoutIdLst>
    <p:sldLayoutId id="2147483651" r:id="rId1"/>
    <p:sldLayoutId id="2147483654" r:id="rId2"/>
    <p:sldLayoutId id="2147483650" r:id="rId3"/>
    <p:sldLayoutId id="2147483664" r:id="rId4"/>
    <p:sldLayoutId id="2147483660" r:id="rId5"/>
    <p:sldLayoutId id="2147483661" r:id="rId6"/>
    <p:sldLayoutId id="2147483662" r:id="rId7"/>
    <p:sldLayoutId id="2147483663" r:id="rId8"/>
  </p:sldLayoutIdLst>
  <p:txStyles>
    <p:titleStyle>
      <a:lvl1pPr algn="l" defTabSz="914400" rtl="0" eaLnBrk="1" latinLnBrk="0" hangingPunct="1">
        <a:lnSpc>
          <a:spcPct val="90000"/>
        </a:lnSpc>
        <a:spcBef>
          <a:spcPct val="0"/>
        </a:spcBef>
        <a:buNone/>
        <a:defRPr sz="4400" b="1" i="0" kern="1200">
          <a:solidFill>
            <a:srgbClr val="2742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E1C238-659A-BF41-97ED-064F2F033F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C841C4-B1F3-7343-A7BA-0599F2F2CF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CB2B27-B821-7B47-8598-442910911A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64D9-35EC-C243-BE6C-3A78A502B625}" type="datetimeFigureOut">
              <a:rPr lang="en-US" smtClean="0"/>
              <a:t>9/2/2021</a:t>
            </a:fld>
            <a:endParaRPr lang="en-US"/>
          </a:p>
        </p:txBody>
      </p:sp>
      <p:sp>
        <p:nvSpPr>
          <p:cNvPr id="5" name="Footer Placeholder 4">
            <a:extLst>
              <a:ext uri="{FF2B5EF4-FFF2-40B4-BE49-F238E27FC236}">
                <a16:creationId xmlns:a16="http://schemas.microsoft.com/office/drawing/2014/main" id="{24D414D7-9C74-E349-84DC-FEBA3DF1D8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B2B84F-2F42-5D4C-A25A-EFAEF183F1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377333-2966-7A47-880A-7EEB92BEB761}" type="slidenum">
              <a:rPr lang="en-US" smtClean="0"/>
              <a:t>‹#›</a:t>
            </a:fld>
            <a:endParaRPr lang="en-US"/>
          </a:p>
        </p:txBody>
      </p:sp>
    </p:spTree>
    <p:extLst>
      <p:ext uri="{BB962C8B-B14F-4D97-AF65-F5344CB8AC3E}">
        <p14:creationId xmlns:p14="http://schemas.microsoft.com/office/powerpoint/2010/main" val="4060944526"/>
      </p:ext>
    </p:extLst>
  </p:cSld>
  <p:clrMap bg1="lt1" tx1="dk1" bg2="lt2" tx2="dk2" accent1="accent1" accent2="accent2" accent3="accent3" accent4="accent4" accent5="accent5" accent6="accent6" hlink="hlink" folHlink="folHlink"/>
  <p:sldLayoutIdLst>
    <p:sldLayoutId id="2147483667" r:id="rId1"/>
    <p:sldLayoutId id="2147483666" r:id="rId2"/>
  </p:sldLayoutIdLst>
  <p:txStyles>
    <p:titleStyle>
      <a:lvl1pPr algn="l" defTabSz="914400" rtl="0" eaLnBrk="1" latinLnBrk="0" hangingPunct="1">
        <a:lnSpc>
          <a:spcPct val="90000"/>
        </a:lnSpc>
        <a:spcBef>
          <a:spcPct val="0"/>
        </a:spcBef>
        <a:buNone/>
        <a:defRPr sz="4400" b="1" i="0" kern="1200">
          <a:solidFill>
            <a:srgbClr val="2742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hyperlink" Target="https://go.usa.gov/xFRHn"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hyperlink" Target="https://covid19community.nih.gov/resources/covid19-variant-social-cards" TargetMode="Externa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protect-us.mimecast.com/s/0zuCCPNAJouDEDNF0wioy?domain=go.usa.gov"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covid19community.nih.gov/resources/covid19-variant-social-cards"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hyperlink" Target="https://covid19community.nih.gov/resources/covid19-variant-social-cards" TargetMode="Externa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hyperlink" Target="https://covid19community.nih.gov/resources/covid19-variant-social-cards" TargetMode="Externa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s://covid19community.nih.gov/resources/covid19-variant-social-cards" TargetMode="Externa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hyperlink" Target="https://protect-us.mimecast.com/s/0zuCCPNAJouDEDNF0wioy?domain=go.usa.gov"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covid19community.nih.gov/resources/covid19-variant-social-cards"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hyperlink" Target="https://covid19community.nih.gov/resources/covid19-variant-social-cards" TargetMode="Externa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s://go.usa.gov/xFRHE"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hyperlink" Target="https://covid19community.nih.gov/espa&#241;ol" TargetMode="External"/><Relationship Id="rId5" Type="http://schemas.openxmlformats.org/officeDocument/2006/relationships/hyperlink" Target="https://covid19community.nih.gov/resources/covid19-variant-social-cards" TargetMode="Externa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hyperlink" Target="https://covid19community.nih.gov/"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go.usa.gov/xFRHE"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hyperlink" Target="https://covid19community.nih.gov/espa&#241;ol" TargetMode="External"/><Relationship Id="rId5" Type="http://schemas.openxmlformats.org/officeDocument/2006/relationships/hyperlink" Target="https://covid19community.nih.gov/resources/covid19-variant-social-cards" TargetMode="Externa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hyperlink" Target="https://go.usa.gov/xFRHE"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hyperlink" Target="https://covid19community.nih.gov/espa&#241;ol" TargetMode="External"/><Relationship Id="rId5" Type="http://schemas.openxmlformats.org/officeDocument/2006/relationships/hyperlink" Target="https://covid19community.nih.gov/resources/covid19-variant-social-cards" TargetMode="Externa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hyperlink" Target="https://go.usa.gov/xFRHE"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hyperlink" Target="https://covid19community.nih.gov/espa&#241;ol" TargetMode="External"/><Relationship Id="rId5" Type="http://schemas.openxmlformats.org/officeDocument/2006/relationships/hyperlink" Target="https://covid19community.nih.gov/resources/covid19-variant-social-cards" TargetMode="Externa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hyperlink" Target="https://go.usa.gov/xFRHE"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hyperlink" Target="https://covid19community.nih.gov/espa&#241;ol" TargetMode="External"/><Relationship Id="rId5" Type="http://schemas.openxmlformats.org/officeDocument/2006/relationships/hyperlink" Target="https://covid19community.nih.gov/resources/covid19-variant-social-cards" TargetMode="Externa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hyperlink" Target="https://go.usa.gov/xFRHE"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hyperlink" Target="https://covid19community.nih.gov/espa&#241;ol" TargetMode="External"/><Relationship Id="rId5" Type="http://schemas.openxmlformats.org/officeDocument/2006/relationships/hyperlink" Target="https://covid19community.nih.gov/resources/covid19-variant-social-cards" TargetMode="Externa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hyperlink" Target="https://covid19community.nih.gov/espa&#241;ol" TargetMode="External"/><Relationship Id="rId5" Type="http://schemas.openxmlformats.org/officeDocument/2006/relationships/hyperlink" Target="https://covid19community.nih.gov/resources/covid19-variant-social-cards" TargetMode="Externa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hyperlink" Target="https://covid19community.nih.gov/espa&#241;ol" TargetMode="External"/><Relationship Id="rId5" Type="http://schemas.openxmlformats.org/officeDocument/2006/relationships/hyperlink" Target="https://covid19community.nih.gov/resources/covid19-variant-social-cards" TargetMode="Externa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hyperlink" Target="https://covid19community.nih.gov/espa&#241;ol" TargetMode="External"/><Relationship Id="rId5" Type="http://schemas.openxmlformats.org/officeDocument/2006/relationships/hyperlink" Target="https://covid19community.nih.gov/resources/covid19-variant-social-cards" TargetMode="Externa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hyperlink" Target="https://covid19community.nih.gov/espa&#241;ol" TargetMode="External"/><Relationship Id="rId5" Type="http://schemas.openxmlformats.org/officeDocument/2006/relationships/hyperlink" Target="https://covid19community.nih.gov/resources/covid19-variant-social-cards" TargetMode="Externa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hyperlink" Target="https://combatecovid.hhs.gov/" TargetMode="External"/><Relationship Id="rId3" Type="http://schemas.openxmlformats.org/officeDocument/2006/relationships/hyperlink" Target="http://Covid19community.nih.gov" TargetMode="External"/><Relationship Id="rId7" Type="http://schemas.openxmlformats.org/officeDocument/2006/relationships/hyperlink" Target="https://combatcovid.hhs.gov/"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salud.nih.gov/" TargetMode="External"/><Relationship Id="rId5" Type="http://schemas.openxmlformats.org/officeDocument/2006/relationships/hyperlink" Target="http://covid19.nih.gov" TargetMode="External"/><Relationship Id="rId10" Type="http://schemas.openxmlformats.org/officeDocument/2006/relationships/hyperlink" Target="https://go.usa.gov/xAsax" TargetMode="External"/><Relationship Id="rId4" Type="http://schemas.openxmlformats.org/officeDocument/2006/relationships/hyperlink" Target="https://covid19community.nih.gov/espanol" TargetMode="External"/><Relationship Id="rId9" Type="http://schemas.openxmlformats.org/officeDocument/2006/relationships/hyperlink" Target="https://covid19community.nih.gov/event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hyperlink" Target="https://covid19community.nih.gov/espa&#241;ol" TargetMode="External"/><Relationship Id="rId5" Type="http://schemas.openxmlformats.org/officeDocument/2006/relationships/hyperlink" Target="https://covid19community.nih.gov/resources/covid19-variant-social-cards" TargetMode="Externa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hyperlink" Target="https://covid19community.nih.gov/espa&#241;ol" TargetMode="External"/><Relationship Id="rId5" Type="http://schemas.openxmlformats.org/officeDocument/2006/relationships/hyperlink" Target="https://covid19community.nih.gov/resources/covid19-variant-social-cards" TargetMode="Externa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go.usa.gov/xFRHn"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covid19community.nih.gov/resources/covid19-variant-social-cards" TargetMode="External"/><Relationship Id="rId5" Type="http://schemas.openxmlformats.org/officeDocument/2006/relationships/image" Target="../media/image10.png"/><Relationship Id="rId4" Type="http://schemas.openxmlformats.org/officeDocument/2006/relationships/hyperlink" Target="https://protect-us.mimecast.com/s/0zuCCPNAJouDEDNF0wioy?domain=go.usa.gov"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hyperlink" Target="https://covid19community.nih.gov/resources/covid19-variant-social-cards" TargetMode="External"/><Relationship Id="rId2" Type="http://schemas.openxmlformats.org/officeDocument/2006/relationships/slideLayout" Target="../slideLayouts/slideLayout3.xml"/><Relationship Id="rId1" Type="http://schemas.openxmlformats.org/officeDocument/2006/relationships/themeOverride" Target="../theme/themeOverride1.xml"/><Relationship Id="rId6" Type="http://schemas.openxmlformats.org/officeDocument/2006/relationships/image" Target="../media/image11.png"/><Relationship Id="rId5" Type="http://schemas.openxmlformats.org/officeDocument/2006/relationships/hyperlink" Target="https://go.usa.gov/xFRHn" TargetMode="Externa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hyperlink" Target="https://go.usa.gov/xFRHn"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https://covid19community.nih.gov/resources/covid19-variant-social-cards" TargetMode="Externa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hyperlink" Target="https://go.usa.gov/xFRHn"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s://covid19community.nih.gov/resources/covid19-variant-social-cards" TargetMode="Externa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hyperlink" Target="https://go.usa.gov/xFRHn"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covid19community.nih.gov/resources/covid19-variant-social-cards" TargetMode="External"/><Relationship Id="rId5" Type="http://schemas.openxmlformats.org/officeDocument/2006/relationships/image" Target="../media/image14.png"/><Relationship Id="rId4" Type="http://schemas.openxmlformats.org/officeDocument/2006/relationships/hyperlink" Target="https://protect-us.mimecast.com/s/0zuCCPNAJouDEDNF0wioy?domain=go.usa.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2C46B5-E01B-0A48-BF7E-0702306215E0}"/>
              </a:ext>
            </a:extLst>
          </p:cNvPr>
          <p:cNvSpPr>
            <a:spLocks noGrp="1"/>
          </p:cNvSpPr>
          <p:nvPr>
            <p:ph type="title"/>
          </p:nvPr>
        </p:nvSpPr>
        <p:spPr>
          <a:xfrm>
            <a:off x="831851" y="1854081"/>
            <a:ext cx="6533454" cy="2052943"/>
          </a:xfrm>
        </p:spPr>
        <p:txBody>
          <a:bodyPr>
            <a:noAutofit/>
          </a:bodyPr>
          <a:lstStyle/>
          <a:p>
            <a:r>
              <a:rPr lang="en-US" sz="4800">
                <a:latin typeface="Arial"/>
                <a:cs typeface="Arial"/>
              </a:rPr>
              <a:t>NIH CEAL Vaccine Variant Toolkit</a:t>
            </a:r>
            <a:endParaRPr lang="en-US" sz="4800"/>
          </a:p>
        </p:txBody>
      </p:sp>
      <p:sp>
        <p:nvSpPr>
          <p:cNvPr id="5" name="Text Placeholder 4">
            <a:extLst>
              <a:ext uri="{FF2B5EF4-FFF2-40B4-BE49-F238E27FC236}">
                <a16:creationId xmlns:a16="http://schemas.microsoft.com/office/drawing/2014/main" id="{7D53B4F8-39CF-0644-A97C-7A3E309F7149}"/>
              </a:ext>
            </a:extLst>
          </p:cNvPr>
          <p:cNvSpPr>
            <a:spLocks noGrp="1"/>
          </p:cNvSpPr>
          <p:nvPr>
            <p:ph type="body" idx="1"/>
          </p:nvPr>
        </p:nvSpPr>
        <p:spPr>
          <a:xfrm>
            <a:off x="831850" y="4163578"/>
            <a:ext cx="6388100" cy="1342487"/>
          </a:xfrm>
        </p:spPr>
        <p:txBody>
          <a:bodyPr vert="horz" lIns="91440" tIns="45720" rIns="91440" bIns="45720" rtlCol="0" anchor="t">
            <a:normAutofit/>
          </a:bodyPr>
          <a:lstStyle/>
          <a:p>
            <a:r>
              <a:rPr lang="en-US">
                <a:latin typeface="Arial"/>
                <a:cs typeface="Arial"/>
              </a:rPr>
              <a:t>Last updated 9/02/2021</a:t>
            </a:r>
            <a:endParaRPr lang="en-US"/>
          </a:p>
          <a:p>
            <a:endParaRPr lang="en-US" sz="1600" i="1"/>
          </a:p>
        </p:txBody>
      </p:sp>
      <p:pic>
        <p:nvPicPr>
          <p:cNvPr id="6" name="Picture 5" descr="Logo of the National Institutes of Health Community Engagement Alliance.">
            <a:extLst>
              <a:ext uri="{FF2B5EF4-FFF2-40B4-BE49-F238E27FC236}">
                <a16:creationId xmlns:a16="http://schemas.microsoft.com/office/drawing/2014/main" id="{C134EC34-D7A6-4336-BF40-E58D86F003E7}"/>
              </a:ext>
            </a:extLst>
          </p:cNvPr>
          <p:cNvPicPr>
            <a:picLocks noChangeAspect="1"/>
          </p:cNvPicPr>
          <p:nvPr/>
        </p:nvPicPr>
        <p:blipFill>
          <a:blip r:embed="rId3"/>
          <a:stretch>
            <a:fillRect/>
          </a:stretch>
        </p:blipFill>
        <p:spPr>
          <a:xfrm>
            <a:off x="831850" y="5738245"/>
            <a:ext cx="3810000" cy="622300"/>
          </a:xfrm>
          <a:prstGeom prst="rect">
            <a:avLst/>
          </a:prstGeom>
        </p:spPr>
      </p:pic>
      <p:pic>
        <p:nvPicPr>
          <p:cNvPr id="8" name="Picture 7" descr="Photographs of six adults of various ages, genders, races, ethnicities, and occupations.">
            <a:extLst>
              <a:ext uri="{FF2B5EF4-FFF2-40B4-BE49-F238E27FC236}">
                <a16:creationId xmlns:a16="http://schemas.microsoft.com/office/drawing/2014/main" id="{23830807-161F-40B3-BAB1-C89F46798D05}"/>
              </a:ext>
            </a:extLst>
          </p:cNvPr>
          <p:cNvPicPr>
            <a:picLocks noChangeAspect="1"/>
          </p:cNvPicPr>
          <p:nvPr/>
        </p:nvPicPr>
        <p:blipFill>
          <a:blip r:embed="rId4"/>
          <a:stretch>
            <a:fillRect/>
          </a:stretch>
        </p:blipFill>
        <p:spPr>
          <a:xfrm>
            <a:off x="7655052" y="0"/>
            <a:ext cx="4536948" cy="6858000"/>
          </a:xfrm>
          <a:prstGeom prst="rect">
            <a:avLst/>
          </a:prstGeom>
        </p:spPr>
      </p:pic>
    </p:spTree>
    <p:extLst>
      <p:ext uri="{BB962C8B-B14F-4D97-AF65-F5344CB8AC3E}">
        <p14:creationId xmlns:p14="http://schemas.microsoft.com/office/powerpoint/2010/main" val="3179707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200" y="365125"/>
            <a:ext cx="10542018" cy="1331563"/>
          </a:xfrm>
        </p:spPr>
        <p:txBody>
          <a:bodyPr>
            <a:normAutofit/>
          </a:bodyPr>
          <a:lstStyle/>
          <a:p>
            <a:r>
              <a:rPr lang="en-US" sz="3600" b="1" i="0" u="none" strike="noStrike">
                <a:solidFill>
                  <a:schemeClr val="accent1"/>
                </a:solidFill>
                <a:effectLst/>
              </a:rPr>
              <a:t>How do I know if I have a COVID-19 variant? </a:t>
            </a:r>
            <a:endParaRPr lang="en-US" sz="3600">
              <a:solidFill>
                <a:schemeClr val="accent1"/>
              </a:solidFill>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200" y="1702688"/>
            <a:ext cx="4019550" cy="4742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0" i="1" u="none" strike="noStrike" kern="1200" cap="none" spc="0" normalizeH="0" baseline="0" noProof="0">
                <a:ln>
                  <a:noFill/>
                </a:ln>
                <a:solidFill>
                  <a:srgbClr val="616165"/>
                </a:solidFill>
                <a:effectLst/>
                <a:uLnTx/>
                <a:uFillTx/>
                <a:latin typeface="Arial" panose="020B0604020202020204"/>
                <a:ea typeface="+mn-ea"/>
                <a:cs typeface="+mn-cs"/>
              </a:rPr>
              <a:t>Facebook/</a:t>
            </a:r>
            <a:r>
              <a:rPr lang="en-US" sz="1500" i="1">
                <a:solidFill>
                  <a:srgbClr val="616165"/>
                </a:solidFill>
                <a:latin typeface="Arial" panose="020B0604020202020204"/>
                <a:cs typeface="+mn-cs"/>
              </a:rPr>
              <a:t>LinkedIn</a:t>
            </a:r>
            <a:endParaRPr lang="en-US" sz="1500" b="0" i="1" u="none" strike="noStrike" kern="1200" cap="none" spc="0" normalizeH="0" baseline="0" noProof="0">
              <a:ln>
                <a:noFill/>
              </a:ln>
              <a:solidFill>
                <a:srgbClr val="616165"/>
              </a:solidFill>
              <a:effectLst/>
              <a:uLnTx/>
              <a:uFillTx/>
              <a:latin typeface="Arial" panose="020B0604020202020204"/>
              <a:cs typeface="Arial"/>
            </a:endParaRPr>
          </a:p>
          <a:p>
            <a:pPr marL="0" indent="0">
              <a:buNone/>
            </a:pPr>
            <a:r>
              <a:rPr lang="en-US" sz="1500" i="0" u="none" strike="noStrike">
                <a:solidFill>
                  <a:schemeClr val="tx1"/>
                </a:solidFill>
                <a:effectLst/>
                <a:latin typeface="Arial"/>
                <a:cs typeface="Arial"/>
              </a:rPr>
              <a:t>How do I know if I have a #COVID19 variant?</a:t>
            </a:r>
            <a:r>
              <a:rPr lang="en-US" sz="1500" b="1" i="0" u="none" strike="noStrike">
                <a:solidFill>
                  <a:schemeClr val="tx1"/>
                </a:solidFill>
                <a:effectLst/>
                <a:latin typeface="Arial"/>
                <a:cs typeface="Arial"/>
              </a:rPr>
              <a:t> </a:t>
            </a:r>
            <a:r>
              <a:rPr lang="en-US" sz="1500" b="0" i="0" u="none" strike="noStrike">
                <a:solidFill>
                  <a:schemeClr val="tx1"/>
                </a:solidFill>
                <a:effectLst/>
                <a:latin typeface="Arial"/>
                <a:cs typeface="Arial"/>
              </a:rPr>
              <a:t>You and your doctor may not be able to find out which virus variant you have. No matter what, if you test positive for COVID-19 take care of yourself and follow CDC guidelines to avoid spreading it to others. </a:t>
            </a:r>
            <a:r>
              <a:rPr lang="en-US" sz="1500" u="sng">
                <a:latin typeface="Arial"/>
                <a:cs typeface="Arial"/>
                <a:hlinkClick r:id="rId3"/>
              </a:rPr>
              <a:t>https://go.usa.gov/xFRHn</a:t>
            </a:r>
            <a:r>
              <a:rPr lang="en-US" sz="1500" u="sng">
                <a:latin typeface="Arial"/>
                <a:cs typeface="Arial"/>
              </a:rPr>
              <a:t> </a:t>
            </a:r>
            <a:r>
              <a:rPr lang="en-US" sz="1500">
                <a:latin typeface="Arial"/>
                <a:cs typeface="Arial"/>
              </a:rPr>
              <a:t>#</a:t>
            </a:r>
            <a:r>
              <a:rPr lang="en-US" sz="1500" b="0" i="0" u="none" strike="noStrike">
                <a:solidFill>
                  <a:schemeClr val="tx1"/>
                </a:solidFill>
                <a:effectLst/>
                <a:latin typeface="Arial"/>
                <a:cs typeface="Arial"/>
              </a:rPr>
              <a:t>NIHCEAL</a:t>
            </a:r>
            <a:r>
              <a:rPr lang="en-US" sz="1500">
                <a:solidFill>
                  <a:schemeClr val="tx1"/>
                </a:solidFill>
                <a:latin typeface="Arial"/>
                <a:cs typeface="Arial"/>
              </a:rPr>
              <a:t> </a:t>
            </a:r>
          </a:p>
          <a:p>
            <a:pPr marL="0" indent="0">
              <a:buNone/>
            </a:pPr>
            <a:r>
              <a:rPr lang="en-US" sz="1500" i="1">
                <a:solidFill>
                  <a:schemeClr val="tx1"/>
                </a:solidFill>
                <a:latin typeface="Arial"/>
                <a:cs typeface="Arial"/>
              </a:rPr>
              <a:t>Twitter</a:t>
            </a:r>
            <a:endParaRPr lang="en-US">
              <a:solidFill>
                <a:schemeClr val="tx1"/>
              </a:solidFill>
            </a:endParaRPr>
          </a:p>
          <a:p>
            <a:pPr marL="0" marR="0" indent="0">
              <a:lnSpc>
                <a:spcPct val="115000"/>
              </a:lnSpc>
              <a:spcBef>
                <a:spcPts val="0"/>
              </a:spcBef>
              <a:spcAft>
                <a:spcPts val="1000"/>
              </a:spcAft>
              <a:buNone/>
            </a:pPr>
            <a:r>
              <a:rPr lang="en-US" sz="1500">
                <a:solidFill>
                  <a:schemeClr val="tx1"/>
                </a:solidFill>
                <a:latin typeface="Arial"/>
                <a:cs typeface="Arial"/>
              </a:rPr>
              <a:t>How do I know if I have a #COVID19 variant? You and your doctor may not find out which virus variant you have. No matter what, if you test positive for COVID-19 take care of yourself and follow CDC guidelines to avoid spreading it to others. </a:t>
            </a:r>
            <a:r>
              <a:rPr lang="en-US" sz="1500">
                <a:solidFill>
                  <a:schemeClr val="tx1"/>
                </a:solidFill>
                <a:latin typeface="Arial"/>
                <a:cs typeface="Arial"/>
                <a:hlinkClick r:id="rId3">
                  <a:extLst>
                    <a:ext uri="{A12FA001-AC4F-418D-AE19-62706E023703}">
                      <ahyp:hlinkClr xmlns:ahyp="http://schemas.microsoft.com/office/drawing/2018/hyperlinkcolor" val="tx"/>
                    </a:ext>
                  </a:extLst>
                </a:hlinkClick>
              </a:rPr>
              <a:t>https://go.usa.gov/xFRHn</a:t>
            </a:r>
            <a:r>
              <a:rPr lang="en-US" sz="1500">
                <a:solidFill>
                  <a:schemeClr val="tx1"/>
                </a:solidFill>
                <a:latin typeface="Arial"/>
                <a:cs typeface="Arial"/>
              </a:rPr>
              <a:t> #NIHCEAL </a:t>
            </a:r>
          </a:p>
          <a:p>
            <a:pPr marL="0" marR="0">
              <a:lnSpc>
                <a:spcPct val="115000"/>
              </a:lnSpc>
              <a:spcBef>
                <a:spcPts val="0"/>
              </a:spcBef>
              <a:spcAft>
                <a:spcPts val="10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500">
              <a:solidFill>
                <a:schemeClr val="tx1"/>
              </a:solidFill>
              <a:effectLst/>
              <a:latin typeface="YAD7QhG2T6o 0"/>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5045075" y="1690688"/>
            <a:ext cx="2939143" cy="338554"/>
          </a:xfrm>
          <a:prstGeom prst="rect">
            <a:avLst/>
          </a:prstGeom>
          <a:noFill/>
        </p:spPr>
        <p:txBody>
          <a:bodyPr wrap="square" lIns="91440" tIns="45720" rIns="91440" bIns="45720" rtlCol="0" anchor="t">
            <a:spAutoFit/>
          </a:bodyPr>
          <a:lstStyle/>
          <a:p>
            <a:r>
              <a:rPr lang="en-US" sz="1600" b="1"/>
              <a:t>IMAGE</a:t>
            </a:r>
          </a:p>
        </p:txBody>
      </p:sp>
      <p:pic>
        <p:nvPicPr>
          <p:cNvPr id="12" name="Picture 11" descr="Answer. You may not find out which COVID-19 variant you have. Take care of yourself, get medical care, and take precautions to avoid spreading the virus. More vaccine questions answered at covid19community.nih.gov&#10;Logo of the National Institutes of Health Community Engagement Alliance.">
            <a:extLst>
              <a:ext uri="{FF2B5EF4-FFF2-40B4-BE49-F238E27FC236}">
                <a16:creationId xmlns:a16="http://schemas.microsoft.com/office/drawing/2014/main" id="{5BB7A484-956F-48AE-A8DA-068C16365551}"/>
              </a:ext>
            </a:extLst>
          </p:cNvPr>
          <p:cNvPicPr>
            <a:picLocks noChangeAspect="1"/>
          </p:cNvPicPr>
          <p:nvPr/>
        </p:nvPicPr>
        <p:blipFill>
          <a:blip r:embed="rId4"/>
          <a:stretch>
            <a:fillRect/>
          </a:stretch>
        </p:blipFill>
        <p:spPr>
          <a:xfrm>
            <a:off x="5183075" y="2198541"/>
            <a:ext cx="3485127" cy="1829691"/>
          </a:xfrm>
          <a:prstGeom prst="rect">
            <a:avLst/>
          </a:prstGeom>
        </p:spPr>
      </p:pic>
      <p:sp>
        <p:nvSpPr>
          <p:cNvPr id="4" name="TextBox 3">
            <a:extLst>
              <a:ext uri="{FF2B5EF4-FFF2-40B4-BE49-F238E27FC236}">
                <a16:creationId xmlns:a16="http://schemas.microsoft.com/office/drawing/2014/main" id="{976A096D-73EC-5847-A219-40E87AA2D22B}"/>
              </a:ext>
            </a:extLst>
          </p:cNvPr>
          <p:cNvSpPr txBox="1"/>
          <p:nvPr/>
        </p:nvSpPr>
        <p:spPr>
          <a:xfrm>
            <a:off x="5183075" y="4196261"/>
            <a:ext cx="3275616" cy="738664"/>
          </a:xfrm>
          <a:prstGeom prst="rect">
            <a:avLst/>
          </a:prstGeom>
          <a:noFill/>
        </p:spPr>
        <p:txBody>
          <a:bodyPr wrap="square" lIns="91440" tIns="45720" rIns="91440" bIns="45720" rtlCol="0" anchor="t">
            <a:spAutoFit/>
          </a:bodyPr>
          <a:lstStyle/>
          <a:p>
            <a:r>
              <a:rPr lang="en-US" sz="1400" b="1">
                <a:solidFill>
                  <a:schemeClr val="accent1"/>
                </a:solidFill>
              </a:rPr>
              <a:t>Download Images</a:t>
            </a:r>
            <a:br>
              <a:rPr lang="en-US" sz="1400">
                <a:solidFill>
                  <a:schemeClr val="accent1"/>
                </a:solidFill>
              </a:rPr>
            </a:br>
            <a:r>
              <a:rPr lang="en-US" sz="1400">
                <a:solidFill>
                  <a:schemeClr val="accent1"/>
                </a:solidFill>
                <a:hlinkClick r:id="rId5"/>
              </a:rPr>
              <a:t>https://covid19community.nih.gov/resources/covid19-variant-social-cards</a:t>
            </a:r>
            <a:r>
              <a:rPr lang="en-US" sz="1400">
                <a:solidFill>
                  <a:schemeClr val="accent1"/>
                </a:solidFill>
              </a:rPr>
              <a:t> </a:t>
            </a:r>
            <a:endParaRPr lang="en-US" sz="1400"/>
          </a:p>
        </p:txBody>
      </p:sp>
      <p:sp>
        <p:nvSpPr>
          <p:cNvPr id="7" name="TextBox 6">
            <a:extLst>
              <a:ext uri="{FF2B5EF4-FFF2-40B4-BE49-F238E27FC236}">
                <a16:creationId xmlns:a16="http://schemas.microsoft.com/office/drawing/2014/main" id="{329E9FE6-6EB2-C34B-BA23-6168E58DC791}"/>
              </a:ext>
            </a:extLst>
          </p:cNvPr>
          <p:cNvSpPr txBox="1"/>
          <p:nvPr/>
        </p:nvSpPr>
        <p:spPr>
          <a:xfrm>
            <a:off x="9007740" y="1713883"/>
            <a:ext cx="2475187" cy="1938992"/>
          </a:xfrm>
          <a:prstGeom prst="rect">
            <a:avLst/>
          </a:prstGeom>
          <a:noFill/>
        </p:spPr>
        <p:txBody>
          <a:bodyPr wrap="square" lIns="91440" tIns="45720" rIns="91440" bIns="45720" rtlCol="0" anchor="t">
            <a:spAutoFit/>
          </a:bodyPr>
          <a:lstStyle/>
          <a:p>
            <a:r>
              <a:rPr lang="en-US" sz="1200" b="1"/>
              <a:t>IMAGE ALT TEXT</a:t>
            </a:r>
          </a:p>
          <a:p>
            <a:r>
              <a:rPr lang="en-US" sz="1200" b="0" i="0" u="none" strike="noStrike">
                <a:effectLst/>
              </a:rPr>
              <a:t>Card Text reads: “A. You may not find out which COVID-19 variant you have. </a:t>
            </a:r>
            <a:r>
              <a:rPr lang="en-US" sz="1200"/>
              <a:t>Take</a:t>
            </a:r>
            <a:r>
              <a:rPr lang="en-US" sz="1200" b="0" i="0" u="none" strike="noStrike">
                <a:effectLst/>
              </a:rPr>
              <a:t> care of yourself, get medical care, and take precautions to avoid spreading the virus.”</a:t>
            </a:r>
            <a:endParaRPr lang="en-US" sz="1200">
              <a:effectLst/>
            </a:endParaRPr>
          </a:p>
          <a:p>
            <a:r>
              <a:rPr lang="en-US" sz="1200" b="0" i="0" u="none" strike="noStrike">
                <a:effectLst/>
              </a:rPr>
              <a:t>Logo: The National Institutes of Health Community Engagement Alliance program</a:t>
            </a:r>
            <a:endParaRPr lang="en-US" sz="1200">
              <a:effectLst/>
            </a:endParaRPr>
          </a:p>
        </p:txBody>
      </p:sp>
      <p:sp>
        <p:nvSpPr>
          <p:cNvPr id="8" name="TextBox 7">
            <a:extLst>
              <a:ext uri="{FF2B5EF4-FFF2-40B4-BE49-F238E27FC236}">
                <a16:creationId xmlns:a16="http://schemas.microsoft.com/office/drawing/2014/main" id="{90E82CDB-26E1-4249-939D-992F05BBE1F5}"/>
              </a:ext>
            </a:extLst>
          </p:cNvPr>
          <p:cNvSpPr txBox="1"/>
          <p:nvPr/>
        </p:nvSpPr>
        <p:spPr>
          <a:xfrm>
            <a:off x="11687176" y="299153"/>
            <a:ext cx="504824" cy="369332"/>
          </a:xfrm>
          <a:prstGeom prst="rect">
            <a:avLst/>
          </a:prstGeom>
          <a:noFill/>
        </p:spPr>
        <p:txBody>
          <a:bodyPr wrap="square" rtlCol="0">
            <a:spAutoFit/>
          </a:bodyPr>
          <a:lstStyle/>
          <a:p>
            <a:r>
              <a:rPr lang="en-US"/>
              <a:t>10</a:t>
            </a:r>
          </a:p>
        </p:txBody>
      </p:sp>
    </p:spTree>
    <p:extLst>
      <p:ext uri="{BB962C8B-B14F-4D97-AF65-F5344CB8AC3E}">
        <p14:creationId xmlns:p14="http://schemas.microsoft.com/office/powerpoint/2010/main" val="1587809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5349B-C693-364A-A474-5771226D7D4A}"/>
              </a:ext>
            </a:extLst>
          </p:cNvPr>
          <p:cNvSpPr>
            <a:spLocks noGrp="1"/>
          </p:cNvSpPr>
          <p:nvPr>
            <p:ph type="title"/>
          </p:nvPr>
        </p:nvSpPr>
        <p:spPr/>
        <p:txBody>
          <a:bodyPr>
            <a:normAutofit/>
          </a:bodyPr>
          <a:lstStyle/>
          <a:p>
            <a:r>
              <a:rPr lang="en-US"/>
              <a:t>Social Media Content</a:t>
            </a:r>
            <a:br>
              <a:rPr lang="en-US"/>
            </a:br>
            <a:r>
              <a:rPr lang="en-US" sz="2000"/>
              <a:t>ENGLISH ASSETS </a:t>
            </a:r>
            <a:r>
              <a:rPr lang="en-US" sz="2000">
                <a:latin typeface="Arial"/>
                <a:cs typeface="Arial"/>
              </a:rPr>
              <a:t>FOR INSTAGRAM</a:t>
            </a:r>
            <a:endParaRPr lang="en-US" sz="2000"/>
          </a:p>
        </p:txBody>
      </p:sp>
      <p:sp>
        <p:nvSpPr>
          <p:cNvPr id="3" name="Text Placeholder 2">
            <a:extLst>
              <a:ext uri="{FF2B5EF4-FFF2-40B4-BE49-F238E27FC236}">
                <a16:creationId xmlns:a16="http://schemas.microsoft.com/office/drawing/2014/main" id="{E5684788-C413-9E46-8A7B-FFF202F8A536}"/>
              </a:ext>
            </a:extLst>
          </p:cNvPr>
          <p:cNvSpPr>
            <a:spLocks noGrp="1"/>
          </p:cNvSpPr>
          <p:nvPr>
            <p:ph type="body" sz="half" idx="2"/>
          </p:nvPr>
        </p:nvSpPr>
        <p:spPr/>
        <p:txBody>
          <a:bodyPr vert="horz" lIns="91440" tIns="45720" rIns="91440" bIns="45720" rtlCol="0" anchor="t">
            <a:normAutofit/>
          </a:bodyPr>
          <a:lstStyle/>
          <a:p>
            <a:pPr marL="285750" indent="-285750">
              <a:buFont typeface="Arial,Sans-Serif" panose="020B0604020202020204" pitchFamily="34" charset="0"/>
              <a:buChar char="•"/>
            </a:pPr>
            <a:r>
              <a:rPr lang="en-US">
                <a:latin typeface="Arial"/>
                <a:cs typeface="Arial"/>
              </a:rPr>
              <a:t>What is a virus variant? </a:t>
            </a:r>
          </a:p>
          <a:p>
            <a:pPr marL="285750" indent="-285750">
              <a:buFont typeface="Arial" panose="020B0604020202020204" pitchFamily="34" charset="0"/>
              <a:buChar char="•"/>
            </a:pPr>
            <a:r>
              <a:rPr lang="en-US"/>
              <a:t>Do COVID-19 vaccines work against variants?</a:t>
            </a:r>
          </a:p>
          <a:p>
            <a:pPr marL="285750" indent="-285750">
              <a:buFont typeface="Arial" panose="020B0604020202020204" pitchFamily="34" charset="0"/>
              <a:buChar char="•"/>
            </a:pPr>
            <a:r>
              <a:rPr lang="en-US">
                <a:latin typeface="Arial"/>
                <a:cs typeface="Arial"/>
              </a:rPr>
              <a:t>Why do new COVID-19 variants keep emerging? </a:t>
            </a:r>
          </a:p>
          <a:p>
            <a:pPr marL="285750" indent="-285750">
              <a:buFont typeface="Arial" panose="020B0604020202020204" pitchFamily="34" charset="0"/>
              <a:buChar char="•"/>
            </a:pPr>
            <a:r>
              <a:rPr lang="en-US">
                <a:latin typeface="Arial"/>
                <a:cs typeface="Arial"/>
              </a:rPr>
              <a:t>Why are scientists watching COVID-19 variants? </a:t>
            </a:r>
          </a:p>
          <a:p>
            <a:pPr marL="285750" indent="-285750">
              <a:buFont typeface="Arial" panose="020B0604020202020204" pitchFamily="34" charset="0"/>
              <a:buChar char="•"/>
            </a:pPr>
            <a:r>
              <a:rPr lang="en-US">
                <a:latin typeface="Arial"/>
                <a:cs typeface="Arial"/>
              </a:rPr>
              <a:t>What can I do to stay safe from COVID-19 variants?</a:t>
            </a:r>
          </a:p>
          <a:p>
            <a:pPr marL="285750" indent="-285750">
              <a:buFont typeface="Arial" panose="020B0604020202020204" pitchFamily="34" charset="0"/>
              <a:buChar char="•"/>
            </a:pPr>
            <a:r>
              <a:rPr lang="en-US">
                <a:latin typeface="Arial"/>
                <a:cs typeface="Arial"/>
              </a:rPr>
              <a:t>How do I know if I have a COVID-19 variant? </a:t>
            </a:r>
          </a:p>
          <a:p>
            <a:endParaRPr lang="en-US">
              <a:latin typeface="Arial"/>
              <a:cs typeface="Arial"/>
            </a:endParaRPr>
          </a:p>
          <a:p>
            <a:endParaRPr lang="en-US"/>
          </a:p>
        </p:txBody>
      </p:sp>
    </p:spTree>
    <p:extLst>
      <p:ext uri="{BB962C8B-B14F-4D97-AF65-F5344CB8AC3E}">
        <p14:creationId xmlns:p14="http://schemas.microsoft.com/office/powerpoint/2010/main" val="2115771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200" y="365125"/>
            <a:ext cx="10504078" cy="1325563"/>
          </a:xfrm>
        </p:spPr>
        <p:txBody>
          <a:bodyPr>
            <a:normAutofit/>
          </a:bodyPr>
          <a:lstStyle/>
          <a:p>
            <a:r>
              <a:rPr lang="en-US" sz="3600" b="1" i="0" u="none" strike="noStrike">
                <a:solidFill>
                  <a:schemeClr val="accent1"/>
                </a:solidFill>
                <a:effectLst/>
              </a:rPr>
              <a:t>What is a virus variant?</a:t>
            </a:r>
            <a:endParaRPr lang="en-US" sz="3600">
              <a:solidFill>
                <a:schemeClr val="accent1"/>
              </a:solidFill>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199" y="1690688"/>
            <a:ext cx="4251385"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500" b="0" i="1" u="none" strike="noStrike" kern="1200" cap="none" spc="0" normalizeH="0" baseline="0" noProof="0">
                <a:ln>
                  <a:noFill/>
                </a:ln>
                <a:solidFill>
                  <a:srgbClr val="616165"/>
                </a:solidFill>
                <a:effectLst/>
                <a:uLnTx/>
                <a:uFillTx/>
                <a:latin typeface="+mn-lt"/>
                <a:ea typeface="+mn-ea"/>
                <a:cs typeface="+mn-cs"/>
              </a:rPr>
              <a:t>Instagram</a:t>
            </a:r>
          </a:p>
          <a:p>
            <a:pPr marL="0" indent="0">
              <a:lnSpc>
                <a:spcPct val="107000"/>
              </a:lnSpc>
              <a:spcAft>
                <a:spcPts val="1000"/>
              </a:spcAft>
              <a:buNone/>
              <a:defRPr/>
            </a:pPr>
            <a:r>
              <a:rPr lang="en-US" sz="1500">
                <a:solidFill>
                  <a:schemeClr val="tx1"/>
                </a:solidFill>
                <a:latin typeface="Arial" panose="020B0604020202020204"/>
                <a:cs typeface="+mn-cs"/>
              </a:rPr>
              <a:t>What</a:t>
            </a:r>
            <a:r>
              <a:rPr lang="en-US" sz="1500" i="0" u="none" strike="noStrike">
                <a:solidFill>
                  <a:schemeClr val="tx1"/>
                </a:solidFill>
                <a:effectLst/>
                <a:latin typeface="+mn-lt"/>
                <a:cs typeface="Arial"/>
              </a:rPr>
              <a:t> is a virus variant?</a:t>
            </a:r>
            <a:r>
              <a:rPr lang="en-US" sz="1500" b="1" i="0" u="none" strike="noStrike">
                <a:solidFill>
                  <a:schemeClr val="tx1"/>
                </a:solidFill>
                <a:effectLst/>
                <a:latin typeface="+mn-lt"/>
                <a:cs typeface="Arial"/>
              </a:rPr>
              <a:t> </a:t>
            </a:r>
            <a:r>
              <a:rPr lang="en-US" sz="1500" b="0" i="0" u="none" strike="noStrike">
                <a:solidFill>
                  <a:schemeClr val="tx1"/>
                </a:solidFill>
                <a:effectLst/>
                <a:latin typeface="+mn-lt"/>
                <a:cs typeface="Arial"/>
              </a:rPr>
              <a:t>Most viruses mutate or change as they make copies of themselves. This leads to variants, or different versions of the virus</a:t>
            </a:r>
            <a:r>
              <a:rPr lang="en-US" sz="1500">
                <a:solidFill>
                  <a:schemeClr val="tx1"/>
                </a:solidFill>
                <a:latin typeface="+mn-lt"/>
                <a:cs typeface="Arial"/>
              </a:rPr>
              <a:t>. COVID-19 vaccines protect people against severe illness, including disease caused by Delta and other variants circulating in the U.S. </a:t>
            </a:r>
            <a:r>
              <a:rPr lang="en-US" sz="1500">
                <a:solidFill>
                  <a:schemeClr val="tx1"/>
                </a:solidFill>
                <a:latin typeface="Arial"/>
                <a:cs typeface="Arial"/>
              </a:rPr>
              <a:t>#NIHCEAL</a:t>
            </a:r>
            <a:endParaRPr lang="en-US" sz="1500" b="0" i="0" u="sng" strike="noStrike">
              <a:solidFill>
                <a:schemeClr val="tx1"/>
              </a:solidFill>
              <a:effectLst/>
              <a:latin typeface="Arial"/>
              <a:cs typeface="Arial"/>
              <a:hlinkClick r:id="rId3">
                <a:extLst>
                  <a:ext uri="{A12FA001-AC4F-418D-AE19-62706E023703}">
                    <ahyp:hlinkClr xmlns:ahyp="http://schemas.microsoft.com/office/drawing/2018/hyperlinkcolor" val="tx"/>
                  </a:ext>
                </a:extLst>
              </a:hlinkClick>
            </a:endParaRPr>
          </a:p>
          <a:p>
            <a:pPr marL="0" indent="0">
              <a:buNone/>
            </a:pPr>
            <a:endParaRPr lang="en-US" sz="1600">
              <a:solidFill>
                <a:schemeClr val="tx1"/>
              </a:solidFill>
              <a:effectLst/>
              <a:latin typeface="+mn-lt"/>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5874471" y="1690688"/>
            <a:ext cx="2939143" cy="338554"/>
          </a:xfrm>
          <a:prstGeom prst="rect">
            <a:avLst/>
          </a:prstGeom>
          <a:noFill/>
        </p:spPr>
        <p:txBody>
          <a:bodyPr wrap="square" rtlCol="0">
            <a:spAutoFit/>
          </a:bodyPr>
          <a:lstStyle/>
          <a:p>
            <a:r>
              <a:rPr lang="en-US" sz="1600" b="1"/>
              <a:t>IMAGES</a:t>
            </a:r>
          </a:p>
        </p:txBody>
      </p:sp>
      <p:pic>
        <p:nvPicPr>
          <p:cNvPr id="8" name="Picture 7" descr="What is a virus variant? More vaccine questions answered at covid19community.nih.gov. Logo of the National Institutes of Health Community Engagement Alliance.">
            <a:extLst>
              <a:ext uri="{FF2B5EF4-FFF2-40B4-BE49-F238E27FC236}">
                <a16:creationId xmlns:a16="http://schemas.microsoft.com/office/drawing/2014/main" id="{15668DD0-4C6E-48E4-BCC9-2BA1AD12919D}"/>
              </a:ext>
            </a:extLst>
          </p:cNvPr>
          <p:cNvPicPr/>
          <p:nvPr/>
        </p:nvPicPr>
        <p:blipFill>
          <a:blip r:embed="rId4"/>
          <a:srcRect/>
          <a:stretch/>
        </p:blipFill>
        <p:spPr>
          <a:xfrm>
            <a:off x="5983104" y="2063932"/>
            <a:ext cx="1857384" cy="1857385"/>
          </a:xfrm>
          <a:prstGeom prst="rect">
            <a:avLst/>
          </a:prstGeom>
        </p:spPr>
      </p:pic>
      <p:pic>
        <p:nvPicPr>
          <p:cNvPr id="9" name="Picture 8" descr="Answer. A variant is a different version of the virus. Most viruses, including SARS-CoV-2, mutate or change as they replicate. More vaccine questions answered at covid19community.nih.gov. Logo of the National Institutes of Health Community Engagement Alliance.">
            <a:extLst>
              <a:ext uri="{FF2B5EF4-FFF2-40B4-BE49-F238E27FC236}">
                <a16:creationId xmlns:a16="http://schemas.microsoft.com/office/drawing/2014/main" id="{31ADB09A-A4F3-4943-9E20-52310A6E938B}"/>
              </a:ext>
            </a:extLst>
          </p:cNvPr>
          <p:cNvPicPr/>
          <p:nvPr/>
        </p:nvPicPr>
        <p:blipFill>
          <a:blip r:embed="rId5"/>
          <a:srcRect/>
          <a:stretch/>
        </p:blipFill>
        <p:spPr>
          <a:xfrm>
            <a:off x="5983103" y="4016732"/>
            <a:ext cx="1857385" cy="1857385"/>
          </a:xfrm>
          <a:prstGeom prst="rect">
            <a:avLst/>
          </a:prstGeom>
        </p:spPr>
      </p:pic>
      <p:sp>
        <p:nvSpPr>
          <p:cNvPr id="4" name="TextBox 3">
            <a:extLst>
              <a:ext uri="{FF2B5EF4-FFF2-40B4-BE49-F238E27FC236}">
                <a16:creationId xmlns:a16="http://schemas.microsoft.com/office/drawing/2014/main" id="{976A096D-73EC-5847-A219-40E87AA2D22B}"/>
              </a:ext>
            </a:extLst>
          </p:cNvPr>
          <p:cNvSpPr txBox="1"/>
          <p:nvPr/>
        </p:nvSpPr>
        <p:spPr>
          <a:xfrm>
            <a:off x="5983104" y="5908807"/>
            <a:ext cx="2342749" cy="954107"/>
          </a:xfrm>
          <a:prstGeom prst="rect">
            <a:avLst/>
          </a:prstGeom>
          <a:noFill/>
        </p:spPr>
        <p:txBody>
          <a:bodyPr wrap="square" lIns="91440" tIns="45720" rIns="91440" bIns="45720" rtlCol="0" anchor="t">
            <a:spAutoFit/>
          </a:bodyPr>
          <a:lstStyle/>
          <a:p>
            <a:r>
              <a:rPr lang="en-US" sz="1400" b="1">
                <a:solidFill>
                  <a:schemeClr val="accent1"/>
                </a:solidFill>
              </a:rPr>
              <a:t>Download Images </a:t>
            </a:r>
            <a:br>
              <a:rPr lang="en-US" sz="1400">
                <a:solidFill>
                  <a:schemeClr val="accent1"/>
                </a:solidFill>
              </a:rPr>
            </a:br>
            <a:r>
              <a:rPr lang="en-US" sz="1400">
                <a:solidFill>
                  <a:srgbClr val="206FB3"/>
                </a:solidFill>
                <a:hlinkClick r:id="rId6"/>
              </a:rPr>
              <a:t>https://covid19community.nih.gov/resources/covid19-variant-social-cards</a:t>
            </a:r>
            <a:r>
              <a:rPr lang="en-US" sz="1400">
                <a:solidFill>
                  <a:srgbClr val="206FB3"/>
                </a:solidFill>
              </a:rPr>
              <a:t> </a:t>
            </a:r>
          </a:p>
        </p:txBody>
      </p:sp>
      <p:sp>
        <p:nvSpPr>
          <p:cNvPr id="7" name="TextBox 6">
            <a:extLst>
              <a:ext uri="{FF2B5EF4-FFF2-40B4-BE49-F238E27FC236}">
                <a16:creationId xmlns:a16="http://schemas.microsoft.com/office/drawing/2014/main" id="{329E9FE6-6EB2-C34B-BA23-6168E58DC791}"/>
              </a:ext>
            </a:extLst>
          </p:cNvPr>
          <p:cNvSpPr txBox="1"/>
          <p:nvPr/>
        </p:nvSpPr>
        <p:spPr>
          <a:xfrm>
            <a:off x="9035250" y="1690688"/>
            <a:ext cx="2475187" cy="2123658"/>
          </a:xfrm>
          <a:prstGeom prst="rect">
            <a:avLst/>
          </a:prstGeom>
          <a:noFill/>
        </p:spPr>
        <p:txBody>
          <a:bodyPr wrap="square" lIns="91440" tIns="45720" rIns="91440" bIns="45720" rtlCol="0" anchor="t">
            <a:spAutoFit/>
          </a:bodyPr>
          <a:lstStyle/>
          <a:p>
            <a:r>
              <a:rPr lang="en-US" sz="1200" b="1"/>
              <a:t>IMAGE ALT TEXT</a:t>
            </a:r>
          </a:p>
          <a:p>
            <a:r>
              <a:rPr lang="en-US" sz="1200" b="0" i="0" u="none" strike="noStrike">
                <a:effectLst/>
              </a:rPr>
              <a:t>Card 1 Text reads: “Q: What is a virus variant?” </a:t>
            </a:r>
            <a:endParaRPr lang="en-US" sz="1200">
              <a:effectLst/>
            </a:endParaRPr>
          </a:p>
          <a:p>
            <a:r>
              <a:rPr lang="en-US" sz="1200" b="0" i="0" u="none" strike="noStrike">
                <a:effectLst/>
              </a:rPr>
              <a:t>Card 2 Text reads: “A. </a:t>
            </a:r>
            <a:r>
              <a:rPr lang="en-US" sz="1200"/>
              <a:t>A variant is a </a:t>
            </a:r>
            <a:r>
              <a:rPr lang="en-US" sz="1200" b="0" i="0" u="none" strike="noStrike">
                <a:effectLst/>
              </a:rPr>
              <a:t>different version of the virus. Most viruses, including SARS-CoV-2, mutate or change as they replicate.”</a:t>
            </a:r>
            <a:endParaRPr lang="en-US" sz="1200">
              <a:effectLst/>
            </a:endParaRPr>
          </a:p>
          <a:p>
            <a:r>
              <a:rPr lang="en-US" sz="1200" b="0" i="0" u="none" strike="noStrike">
                <a:effectLst/>
              </a:rPr>
              <a:t>Logo: The National Institutes of Health Community Engagement Alliance program</a:t>
            </a:r>
            <a:endParaRPr lang="en-US" sz="1200">
              <a:effectLst/>
            </a:endParaRPr>
          </a:p>
        </p:txBody>
      </p:sp>
      <p:sp>
        <p:nvSpPr>
          <p:cNvPr id="10" name="TextBox 9">
            <a:extLst>
              <a:ext uri="{FF2B5EF4-FFF2-40B4-BE49-F238E27FC236}">
                <a16:creationId xmlns:a16="http://schemas.microsoft.com/office/drawing/2014/main" id="{0D2F6684-C3F9-6D41-A8D2-B80B8B30F6CC}"/>
              </a:ext>
            </a:extLst>
          </p:cNvPr>
          <p:cNvSpPr txBox="1"/>
          <p:nvPr/>
        </p:nvSpPr>
        <p:spPr>
          <a:xfrm>
            <a:off x="11687176" y="299153"/>
            <a:ext cx="504824" cy="369332"/>
          </a:xfrm>
          <a:prstGeom prst="rect">
            <a:avLst/>
          </a:prstGeom>
          <a:noFill/>
        </p:spPr>
        <p:txBody>
          <a:bodyPr wrap="square" rtlCol="0">
            <a:spAutoFit/>
          </a:bodyPr>
          <a:lstStyle/>
          <a:p>
            <a:r>
              <a:rPr lang="en-US"/>
              <a:t>12</a:t>
            </a:r>
          </a:p>
        </p:txBody>
      </p:sp>
    </p:spTree>
    <p:extLst>
      <p:ext uri="{BB962C8B-B14F-4D97-AF65-F5344CB8AC3E}">
        <p14:creationId xmlns:p14="http://schemas.microsoft.com/office/powerpoint/2010/main" val="741766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200" y="365125"/>
            <a:ext cx="10710018" cy="1337563"/>
          </a:xfrm>
        </p:spPr>
        <p:txBody>
          <a:bodyPr>
            <a:normAutofit/>
          </a:bodyPr>
          <a:lstStyle/>
          <a:p>
            <a:r>
              <a:rPr lang="en-US" sz="3600" b="1" i="0" u="none" strike="noStrike">
                <a:solidFill>
                  <a:schemeClr val="accent1"/>
                </a:solidFill>
                <a:effectLst/>
                <a:latin typeface="Arial"/>
                <a:cs typeface="Arial"/>
              </a:rPr>
              <a:t>Do </a:t>
            </a:r>
            <a:r>
              <a:rPr lang="en-US" sz="3600">
                <a:solidFill>
                  <a:schemeClr val="accent1"/>
                </a:solidFill>
                <a:latin typeface="Arial"/>
                <a:cs typeface="Arial"/>
              </a:rPr>
              <a:t>COVID-19</a:t>
            </a:r>
            <a:r>
              <a:rPr lang="en-US" sz="3600" b="1" i="0" u="none" strike="noStrike">
                <a:solidFill>
                  <a:schemeClr val="accent1"/>
                </a:solidFill>
                <a:effectLst/>
                <a:latin typeface="Arial"/>
                <a:cs typeface="Arial"/>
              </a:rPr>
              <a:t> vaccines work against variants?</a:t>
            </a:r>
            <a:endParaRPr lang="en-US" sz="3600">
              <a:solidFill>
                <a:schemeClr val="accent1"/>
              </a:solidFill>
              <a:latin typeface="Arial"/>
              <a:cs typeface="Arial"/>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197" y="1702688"/>
            <a:ext cx="4303145" cy="4322359"/>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500" b="0" i="1" u="none" strike="noStrike" kern="1200" cap="none" spc="0" normalizeH="0" baseline="0" noProof="0">
                <a:ln>
                  <a:noFill/>
                </a:ln>
                <a:solidFill>
                  <a:srgbClr val="616165"/>
                </a:solidFill>
                <a:effectLst/>
                <a:uLnTx/>
                <a:uFillTx/>
                <a:latin typeface="Arial" panose="020B0604020202020204"/>
                <a:ea typeface="+mn-ea"/>
                <a:cs typeface="+mn-cs"/>
              </a:rPr>
              <a:t>Instagram</a:t>
            </a:r>
            <a:endParaRPr lang="en-US" sz="1500" b="1" i="0" u="none" strike="noStrike">
              <a:solidFill>
                <a:srgbClr val="000000"/>
              </a:solidFill>
              <a:effectLst/>
            </a:endParaRPr>
          </a:p>
          <a:p>
            <a:pPr marL="0" marR="0" indent="0">
              <a:lnSpc>
                <a:spcPct val="107000"/>
              </a:lnSpc>
              <a:spcBef>
                <a:spcPts val="0"/>
              </a:spcBef>
              <a:spcAft>
                <a:spcPts val="800"/>
              </a:spcAft>
              <a:buNone/>
            </a:pPr>
            <a:r>
              <a:rPr lang="en-US" sz="1500" i="0" u="none" strike="noStrike">
                <a:solidFill>
                  <a:schemeClr val="tx1"/>
                </a:solidFill>
                <a:effectLst/>
                <a:latin typeface="Arial"/>
                <a:cs typeface="Arial"/>
              </a:rPr>
              <a:t>Do #COVID19 vaccines work against variants?</a:t>
            </a:r>
            <a:r>
              <a:rPr lang="en-US" sz="1500" b="1" i="0" u="none" strike="noStrike">
                <a:solidFill>
                  <a:schemeClr val="tx1"/>
                </a:solidFill>
                <a:effectLst/>
                <a:latin typeface="Arial"/>
                <a:cs typeface="Arial"/>
              </a:rPr>
              <a:t> </a:t>
            </a:r>
            <a:r>
              <a:rPr lang="en-US" sz="1500">
                <a:effectLst/>
                <a:latin typeface="Arial"/>
                <a:ea typeface="Times New Roman" panose="02020603050405020304" pitchFamily="18" charset="0"/>
                <a:cs typeface="Times New Roman"/>
              </a:rPr>
              <a:t>COVID-19 vaccines are designed to protect people against severe disease and significantly reduce the likelihood of hospitalization and death. The best way to slow the spread of COVID-19 and to prevent infection by Delta or other variants is to get vaccinated. </a:t>
            </a:r>
            <a:r>
              <a:rPr lang="en-US" sz="1500">
                <a:effectLst/>
                <a:latin typeface="Arial"/>
                <a:ea typeface="Calibri" panose="020F0502020204030204" pitchFamily="34" charset="0"/>
                <a:cs typeface="Times New Roman"/>
              </a:rPr>
              <a:t>#NIHCEAL </a:t>
            </a:r>
          </a:p>
        </p:txBody>
      </p:sp>
      <p:sp>
        <p:nvSpPr>
          <p:cNvPr id="3" name="TextBox 2">
            <a:extLst>
              <a:ext uri="{FF2B5EF4-FFF2-40B4-BE49-F238E27FC236}">
                <a16:creationId xmlns:a16="http://schemas.microsoft.com/office/drawing/2014/main" id="{C28B94AD-3D42-AB49-B1E4-155FF41F26E5}"/>
              </a:ext>
            </a:extLst>
          </p:cNvPr>
          <p:cNvSpPr txBox="1"/>
          <p:nvPr/>
        </p:nvSpPr>
        <p:spPr>
          <a:xfrm>
            <a:off x="5874471" y="1690688"/>
            <a:ext cx="2939143" cy="338554"/>
          </a:xfrm>
          <a:prstGeom prst="rect">
            <a:avLst/>
          </a:prstGeom>
          <a:noFill/>
        </p:spPr>
        <p:txBody>
          <a:bodyPr wrap="square" rtlCol="0">
            <a:spAutoFit/>
          </a:bodyPr>
          <a:lstStyle/>
          <a:p>
            <a:r>
              <a:rPr lang="en-US" sz="1600" b="1"/>
              <a:t>IMAGES</a:t>
            </a:r>
          </a:p>
        </p:txBody>
      </p:sp>
      <p:pic>
        <p:nvPicPr>
          <p:cNvPr id="10" name="Picture 9" descr="Do the current vaccines work against variants? More vaccine questions answered at covid19community.nih.gov. Logo of the National Institutes of Health Community Engagement Alliance.">
            <a:extLst>
              <a:ext uri="{FF2B5EF4-FFF2-40B4-BE49-F238E27FC236}">
                <a16:creationId xmlns:a16="http://schemas.microsoft.com/office/drawing/2014/main" id="{9D235D88-7992-2A44-A522-9711FA6CED1A}"/>
              </a:ext>
            </a:extLst>
          </p:cNvPr>
          <p:cNvPicPr>
            <a:picLocks noChangeAspect="1"/>
          </p:cNvPicPr>
          <p:nvPr/>
        </p:nvPicPr>
        <p:blipFill>
          <a:blip r:embed="rId3"/>
          <a:stretch>
            <a:fillRect/>
          </a:stretch>
        </p:blipFill>
        <p:spPr>
          <a:xfrm>
            <a:off x="5958588" y="2052339"/>
            <a:ext cx="1856232" cy="1856232"/>
          </a:xfrm>
          <a:prstGeom prst="rect">
            <a:avLst/>
          </a:prstGeom>
        </p:spPr>
      </p:pic>
      <p:pic>
        <p:nvPicPr>
          <p:cNvPr id="12" name="Picture 11" descr="A: Yes. Current vaccines still protect you from getting seriously ill from today's variants. That may change as the virus changes. More questions answered at covid19community.nih.gov. Logo: The National Institutes of Health Community Engagement Alliance program&#10;">
            <a:extLst>
              <a:ext uri="{FF2B5EF4-FFF2-40B4-BE49-F238E27FC236}">
                <a16:creationId xmlns:a16="http://schemas.microsoft.com/office/drawing/2014/main" id="{1DFF4A8A-9F89-8247-BBFB-E8DB77392D63}"/>
              </a:ext>
            </a:extLst>
          </p:cNvPr>
          <p:cNvPicPr>
            <a:picLocks noChangeAspect="1"/>
          </p:cNvPicPr>
          <p:nvPr/>
        </p:nvPicPr>
        <p:blipFill>
          <a:blip r:embed="rId4"/>
          <a:srcRect/>
          <a:stretch/>
        </p:blipFill>
        <p:spPr>
          <a:xfrm>
            <a:off x="5958588" y="3980572"/>
            <a:ext cx="1856232" cy="1856232"/>
          </a:xfrm>
          <a:prstGeom prst="rect">
            <a:avLst/>
          </a:prstGeom>
        </p:spPr>
      </p:pic>
      <p:sp>
        <p:nvSpPr>
          <p:cNvPr id="9" name="TextBox 8">
            <a:extLst>
              <a:ext uri="{FF2B5EF4-FFF2-40B4-BE49-F238E27FC236}">
                <a16:creationId xmlns:a16="http://schemas.microsoft.com/office/drawing/2014/main" id="{DAF3CCF0-2C36-3E44-9052-2F335C574093}"/>
              </a:ext>
            </a:extLst>
          </p:cNvPr>
          <p:cNvSpPr txBox="1"/>
          <p:nvPr/>
        </p:nvSpPr>
        <p:spPr>
          <a:xfrm>
            <a:off x="5983104" y="5908807"/>
            <a:ext cx="2342749" cy="954107"/>
          </a:xfrm>
          <a:prstGeom prst="rect">
            <a:avLst/>
          </a:prstGeom>
          <a:noFill/>
        </p:spPr>
        <p:txBody>
          <a:bodyPr wrap="square" lIns="91440" tIns="45720" rIns="91440" bIns="45720" rtlCol="0" anchor="t">
            <a:spAutoFit/>
          </a:bodyPr>
          <a:lstStyle/>
          <a:p>
            <a:r>
              <a:rPr lang="en-US" sz="1400" b="1">
                <a:solidFill>
                  <a:schemeClr val="accent1"/>
                </a:solidFill>
              </a:rPr>
              <a:t>Download Images </a:t>
            </a:r>
            <a:br>
              <a:rPr lang="en-US" sz="1400">
                <a:solidFill>
                  <a:schemeClr val="accent1"/>
                </a:solidFill>
              </a:rPr>
            </a:br>
            <a:r>
              <a:rPr lang="en-US" sz="1400">
                <a:solidFill>
                  <a:srgbClr val="206FB3"/>
                </a:solidFill>
                <a:hlinkClick r:id="rId5"/>
              </a:rPr>
              <a:t>https://covid19community.nih.gov/resources/covid19-variant-social-cards</a:t>
            </a:r>
            <a:r>
              <a:rPr lang="en-US" sz="1400">
                <a:solidFill>
                  <a:srgbClr val="206FB3"/>
                </a:solidFill>
              </a:rPr>
              <a:t> </a:t>
            </a:r>
          </a:p>
        </p:txBody>
      </p:sp>
      <p:sp>
        <p:nvSpPr>
          <p:cNvPr id="7" name="TextBox 6">
            <a:extLst>
              <a:ext uri="{FF2B5EF4-FFF2-40B4-BE49-F238E27FC236}">
                <a16:creationId xmlns:a16="http://schemas.microsoft.com/office/drawing/2014/main" id="{329E9FE6-6EB2-C34B-BA23-6168E58DC791}"/>
              </a:ext>
            </a:extLst>
          </p:cNvPr>
          <p:cNvSpPr txBox="1"/>
          <p:nvPr/>
        </p:nvSpPr>
        <p:spPr>
          <a:xfrm>
            <a:off x="9248383" y="1702688"/>
            <a:ext cx="2475187" cy="2492990"/>
          </a:xfrm>
          <a:prstGeom prst="rect">
            <a:avLst/>
          </a:prstGeom>
          <a:noFill/>
        </p:spPr>
        <p:txBody>
          <a:bodyPr wrap="square" lIns="91440" tIns="45720" rIns="91440" bIns="45720" rtlCol="0" anchor="t">
            <a:spAutoFit/>
          </a:bodyPr>
          <a:lstStyle/>
          <a:p>
            <a:r>
              <a:rPr lang="en-US" sz="1200" b="1"/>
              <a:t>IMAGE ALT TEXT</a:t>
            </a:r>
          </a:p>
          <a:p>
            <a:r>
              <a:rPr lang="en-US" sz="1200" b="0" i="0" u="none" strike="noStrike">
                <a:effectLst/>
                <a:ea typeface="+mn-lt"/>
                <a:cs typeface="+mn-lt"/>
              </a:rPr>
              <a:t>Card </a:t>
            </a:r>
            <a:r>
              <a:rPr lang="en-US" sz="1200">
                <a:ea typeface="+mn-lt"/>
                <a:cs typeface="+mn-lt"/>
              </a:rPr>
              <a:t>1 Text reads: “Q: Do the current vaccines work against variants?” </a:t>
            </a:r>
            <a:endParaRPr lang="en-US">
              <a:ea typeface="+mn-lt"/>
              <a:cs typeface="+mn-lt"/>
            </a:endParaRPr>
          </a:p>
          <a:p>
            <a:r>
              <a:rPr lang="en-US" sz="1200">
                <a:ea typeface="+mn-lt"/>
                <a:cs typeface="+mn-lt"/>
              </a:rPr>
              <a:t>Card 2 </a:t>
            </a:r>
            <a:r>
              <a:rPr lang="en-US" sz="1200" b="0" i="0" u="none" strike="noStrike">
                <a:effectLst/>
                <a:ea typeface="+mn-lt"/>
                <a:cs typeface="+mn-lt"/>
              </a:rPr>
              <a:t>Text reads: “A</a:t>
            </a:r>
            <a:r>
              <a:rPr lang="en-US" sz="1200">
                <a:ea typeface="+mn-lt"/>
                <a:cs typeface="+mn-lt"/>
              </a:rPr>
              <a:t>: Yes</a:t>
            </a:r>
            <a:r>
              <a:rPr lang="en-US" sz="1200" b="0" i="0" u="none" strike="noStrike">
                <a:effectLst/>
                <a:ea typeface="+mn-lt"/>
                <a:cs typeface="+mn-lt"/>
              </a:rPr>
              <a:t>. </a:t>
            </a:r>
            <a:r>
              <a:rPr lang="en-US" sz="1200">
                <a:ea typeface="+mn-lt"/>
                <a:cs typeface="+mn-lt"/>
              </a:rPr>
              <a:t>Current vaccines still protect you from getting seriously ill from today's variants. That may change as </a:t>
            </a:r>
            <a:r>
              <a:rPr lang="en-US" sz="1200" b="0" i="0" u="none" strike="noStrike">
                <a:effectLst/>
                <a:ea typeface="+mn-lt"/>
                <a:cs typeface="+mn-lt"/>
              </a:rPr>
              <a:t>the virus </a:t>
            </a:r>
            <a:r>
              <a:rPr lang="en-US" sz="1200">
                <a:ea typeface="+mn-lt"/>
                <a:cs typeface="+mn-lt"/>
              </a:rPr>
              <a:t>changes</a:t>
            </a:r>
            <a:r>
              <a:rPr lang="en-US" sz="1200" b="0" i="0" u="none" strike="noStrike">
                <a:effectLst/>
                <a:ea typeface="+mn-lt"/>
                <a:cs typeface="+mn-lt"/>
              </a:rPr>
              <a:t>.”</a:t>
            </a:r>
            <a:endParaRPr lang="en-US">
              <a:ea typeface="+mn-lt"/>
              <a:cs typeface="+mn-lt"/>
            </a:endParaRPr>
          </a:p>
          <a:p>
            <a:r>
              <a:rPr lang="en-US" sz="1200" b="0" i="0" u="none" strike="noStrike">
                <a:effectLst/>
                <a:ea typeface="+mn-lt"/>
                <a:cs typeface="+mn-lt"/>
              </a:rPr>
              <a:t>Logo: The National Institutes of Health Community Engagement Alliance program</a:t>
            </a:r>
            <a:endParaRPr lang="en-US">
              <a:ea typeface="+mn-lt"/>
              <a:cs typeface="+mn-lt"/>
            </a:endParaRPr>
          </a:p>
          <a:p>
            <a:endParaRPr lang="en-US" sz="1200">
              <a:ea typeface="+mn-lt"/>
              <a:cs typeface="+mn-lt"/>
            </a:endParaRPr>
          </a:p>
        </p:txBody>
      </p:sp>
      <p:sp>
        <p:nvSpPr>
          <p:cNvPr id="11" name="TextBox 10">
            <a:extLst>
              <a:ext uri="{FF2B5EF4-FFF2-40B4-BE49-F238E27FC236}">
                <a16:creationId xmlns:a16="http://schemas.microsoft.com/office/drawing/2014/main" id="{084A6E79-3DA0-8646-B73A-C7EEF4310020}"/>
              </a:ext>
            </a:extLst>
          </p:cNvPr>
          <p:cNvSpPr txBox="1"/>
          <p:nvPr/>
        </p:nvSpPr>
        <p:spPr>
          <a:xfrm>
            <a:off x="11687176" y="299153"/>
            <a:ext cx="504824" cy="369332"/>
          </a:xfrm>
          <a:prstGeom prst="rect">
            <a:avLst/>
          </a:prstGeom>
          <a:noFill/>
        </p:spPr>
        <p:txBody>
          <a:bodyPr wrap="square" rtlCol="0">
            <a:spAutoFit/>
          </a:bodyPr>
          <a:lstStyle/>
          <a:p>
            <a:r>
              <a:rPr lang="en-US"/>
              <a:t>13</a:t>
            </a:r>
          </a:p>
        </p:txBody>
      </p:sp>
    </p:spTree>
    <p:extLst>
      <p:ext uri="{BB962C8B-B14F-4D97-AF65-F5344CB8AC3E}">
        <p14:creationId xmlns:p14="http://schemas.microsoft.com/office/powerpoint/2010/main" val="2766750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200" y="365125"/>
            <a:ext cx="10626018" cy="1337563"/>
          </a:xfrm>
        </p:spPr>
        <p:txBody>
          <a:bodyPr>
            <a:normAutofit/>
          </a:bodyPr>
          <a:lstStyle/>
          <a:p>
            <a:r>
              <a:rPr lang="en-US" sz="3600" b="1" i="0" u="none" strike="noStrike">
                <a:solidFill>
                  <a:schemeClr val="accent1"/>
                </a:solidFill>
                <a:effectLst/>
              </a:rPr>
              <a:t>Why do new COVID-19 variants keep emerging? </a:t>
            </a:r>
            <a:endParaRPr lang="en-US" sz="3600">
              <a:solidFill>
                <a:schemeClr val="accent1"/>
              </a:solidFill>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699708" y="1353804"/>
            <a:ext cx="4131778"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16165"/>
                </a:solidFill>
                <a:effectLst/>
                <a:uLnTx/>
                <a:uFillTx/>
                <a:latin typeface="Arial" panose="020B0604020202020204"/>
                <a:ea typeface="+mn-ea"/>
                <a:cs typeface="+mn-cs"/>
              </a:rPr>
              <a:t>POST COPY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0" i="1" u="none" strike="noStrike" kern="1200" cap="none" spc="0" normalizeH="0" baseline="0" noProof="0">
                <a:ln>
                  <a:noFill/>
                </a:ln>
                <a:solidFill>
                  <a:srgbClr val="616165"/>
                </a:solidFill>
                <a:effectLst/>
                <a:uLnTx/>
                <a:uFillTx/>
                <a:latin typeface="Arial" panose="020B0604020202020204"/>
                <a:ea typeface="+mn-ea"/>
                <a:cs typeface="+mn-cs"/>
              </a:rPr>
              <a:t>Instagram</a:t>
            </a:r>
          </a:p>
          <a:p>
            <a:pPr marL="0" marR="0" lvl="0" indent="0" algn="l" defTabSz="914400" rtl="0" eaLnBrk="1" fontAlgn="auto" latinLnBrk="0" hangingPunct="1">
              <a:lnSpc>
                <a:spcPct val="107000"/>
              </a:lnSpc>
              <a:spcBef>
                <a:spcPts val="0"/>
              </a:spcBef>
              <a:spcAft>
                <a:spcPts val="1000"/>
              </a:spcAft>
              <a:buClrTx/>
              <a:buSzTx/>
              <a:buFont typeface="Arial" panose="020B0604020202020204" pitchFamily="34" charset="0"/>
              <a:buNone/>
              <a:tabLst/>
              <a:defRPr/>
            </a:pPr>
            <a:r>
              <a:rPr lang="en-US" sz="1500" i="0" u="none" strike="noStrike">
                <a:solidFill>
                  <a:schemeClr val="tx1"/>
                </a:solidFill>
                <a:effectLst/>
                <a:latin typeface="Arial"/>
                <a:cs typeface="Arial"/>
              </a:rPr>
              <a:t>Why do new #COVID19 variants keep emerging?</a:t>
            </a:r>
            <a:r>
              <a:rPr lang="en-US" sz="1500" b="1" i="0" u="none" strike="noStrike">
                <a:solidFill>
                  <a:schemeClr val="tx1"/>
                </a:solidFill>
                <a:effectLst/>
                <a:latin typeface="Arial"/>
                <a:cs typeface="Arial"/>
              </a:rPr>
              <a:t> </a:t>
            </a:r>
            <a:r>
              <a:rPr lang="en-US" sz="1500" b="0" i="0" u="none" strike="noStrike">
                <a:solidFill>
                  <a:schemeClr val="tx1"/>
                </a:solidFill>
                <a:effectLst/>
                <a:latin typeface="Arial"/>
                <a:cs typeface="Arial"/>
              </a:rPr>
              <a:t>Viruses like SARS-CoV-2 and influenza (flu) normally evolve into variants. A COVID-19 vaccine is the best protection from getting very sick with</a:t>
            </a:r>
            <a:r>
              <a:rPr lang="en-US" sz="1500">
                <a:solidFill>
                  <a:schemeClr val="tx1"/>
                </a:solidFill>
                <a:latin typeface="Arial"/>
                <a:cs typeface="Arial"/>
              </a:rPr>
              <a:t> any virus variant.</a:t>
            </a:r>
            <a:r>
              <a:rPr lang="en-US" sz="1500" b="0" i="0" u="none" strike="noStrike">
                <a:solidFill>
                  <a:schemeClr val="tx1"/>
                </a:solidFill>
                <a:effectLst/>
                <a:latin typeface="Arial"/>
                <a:cs typeface="Arial"/>
              </a:rPr>
              <a:t> #NIHCEAL</a:t>
            </a:r>
            <a:endParaRPr lang="en-US" sz="1500">
              <a:solidFill>
                <a:schemeClr val="tx1"/>
              </a:solidFill>
              <a:latin typeface="Arial"/>
              <a:cs typeface="Arial"/>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5874471" y="1690688"/>
            <a:ext cx="2939143" cy="338554"/>
          </a:xfrm>
          <a:prstGeom prst="rect">
            <a:avLst/>
          </a:prstGeom>
          <a:noFill/>
        </p:spPr>
        <p:txBody>
          <a:bodyPr wrap="square" rtlCol="0">
            <a:spAutoFit/>
          </a:bodyPr>
          <a:lstStyle/>
          <a:p>
            <a:r>
              <a:rPr lang="en-US" sz="1600" b="1"/>
              <a:t>IMAGES</a:t>
            </a:r>
          </a:p>
        </p:txBody>
      </p:sp>
      <p:pic>
        <p:nvPicPr>
          <p:cNvPr id="8" name="Picture 7" descr="Why do new COVID-19 variants keep emerging? More vaccine questions answered at covid19community.nih.gov. Logo of the National Institutes of Health Community Engagement Alliance.">
            <a:extLst>
              <a:ext uri="{FF2B5EF4-FFF2-40B4-BE49-F238E27FC236}">
                <a16:creationId xmlns:a16="http://schemas.microsoft.com/office/drawing/2014/main" id="{15668DD0-4C6E-48E4-BCC9-2BA1AD12919D}"/>
              </a:ext>
            </a:extLst>
          </p:cNvPr>
          <p:cNvPicPr/>
          <p:nvPr/>
        </p:nvPicPr>
        <p:blipFill>
          <a:blip r:embed="rId3"/>
          <a:srcRect/>
          <a:stretch/>
        </p:blipFill>
        <p:spPr>
          <a:xfrm>
            <a:off x="6025398" y="2076949"/>
            <a:ext cx="1862798" cy="1892075"/>
          </a:xfrm>
          <a:prstGeom prst="rect">
            <a:avLst/>
          </a:prstGeom>
        </p:spPr>
      </p:pic>
      <p:pic>
        <p:nvPicPr>
          <p:cNvPr id="9" name="Picture 8" descr="A. It's normal for viruses like SARS-CoV-2 to evolve into new variants. A COVID-19 vaccine is the best protection against severe disease from any SARS-CoV-2 variant. More questions answered at covid19community.nih.gov. Logo: The National Institutes of Health Community Engagement Alliance program&#10;">
            <a:extLst>
              <a:ext uri="{FF2B5EF4-FFF2-40B4-BE49-F238E27FC236}">
                <a16:creationId xmlns:a16="http://schemas.microsoft.com/office/drawing/2014/main" id="{31ADB09A-A4F3-4943-9E20-52310A6E938B}"/>
              </a:ext>
            </a:extLst>
          </p:cNvPr>
          <p:cNvPicPr/>
          <p:nvPr/>
        </p:nvPicPr>
        <p:blipFill>
          <a:blip r:embed="rId4"/>
          <a:srcRect/>
          <a:stretch/>
        </p:blipFill>
        <p:spPr>
          <a:xfrm>
            <a:off x="6030811" y="4029498"/>
            <a:ext cx="1857385" cy="1857385"/>
          </a:xfrm>
          <a:prstGeom prst="rect">
            <a:avLst/>
          </a:prstGeom>
        </p:spPr>
      </p:pic>
      <p:sp>
        <p:nvSpPr>
          <p:cNvPr id="10" name="TextBox 9">
            <a:extLst>
              <a:ext uri="{FF2B5EF4-FFF2-40B4-BE49-F238E27FC236}">
                <a16:creationId xmlns:a16="http://schemas.microsoft.com/office/drawing/2014/main" id="{C4D3F4D9-E837-A54E-8374-99FD793CAE07}"/>
              </a:ext>
            </a:extLst>
          </p:cNvPr>
          <p:cNvSpPr txBox="1"/>
          <p:nvPr/>
        </p:nvSpPr>
        <p:spPr>
          <a:xfrm>
            <a:off x="5983104" y="5908807"/>
            <a:ext cx="2342749" cy="954107"/>
          </a:xfrm>
          <a:prstGeom prst="rect">
            <a:avLst/>
          </a:prstGeom>
          <a:noFill/>
        </p:spPr>
        <p:txBody>
          <a:bodyPr wrap="square" lIns="91440" tIns="45720" rIns="91440" bIns="45720" rtlCol="0" anchor="t">
            <a:spAutoFit/>
          </a:bodyPr>
          <a:lstStyle/>
          <a:p>
            <a:r>
              <a:rPr lang="en-US" sz="1400" b="1">
                <a:solidFill>
                  <a:schemeClr val="accent1"/>
                </a:solidFill>
              </a:rPr>
              <a:t>Download Images </a:t>
            </a:r>
            <a:br>
              <a:rPr lang="en-US" sz="1400">
                <a:solidFill>
                  <a:schemeClr val="accent1"/>
                </a:solidFill>
              </a:rPr>
            </a:br>
            <a:r>
              <a:rPr lang="en-US" sz="1400">
                <a:solidFill>
                  <a:srgbClr val="206FB3"/>
                </a:solidFill>
                <a:hlinkClick r:id="rId5"/>
              </a:rPr>
              <a:t>https://covid19community.nih.gov/resources/covid19-variant-social-cards</a:t>
            </a:r>
            <a:r>
              <a:rPr lang="en-US" sz="1400">
                <a:solidFill>
                  <a:srgbClr val="206FB3"/>
                </a:solidFill>
              </a:rPr>
              <a:t> </a:t>
            </a:r>
          </a:p>
        </p:txBody>
      </p:sp>
      <p:sp>
        <p:nvSpPr>
          <p:cNvPr id="7" name="TextBox 6">
            <a:extLst>
              <a:ext uri="{FF2B5EF4-FFF2-40B4-BE49-F238E27FC236}">
                <a16:creationId xmlns:a16="http://schemas.microsoft.com/office/drawing/2014/main" id="{329E9FE6-6EB2-C34B-BA23-6168E58DC791}"/>
              </a:ext>
            </a:extLst>
          </p:cNvPr>
          <p:cNvSpPr txBox="1"/>
          <p:nvPr/>
        </p:nvSpPr>
        <p:spPr>
          <a:xfrm>
            <a:off x="8901322" y="1702688"/>
            <a:ext cx="2475187" cy="2492990"/>
          </a:xfrm>
          <a:prstGeom prst="rect">
            <a:avLst/>
          </a:prstGeom>
          <a:noFill/>
        </p:spPr>
        <p:txBody>
          <a:bodyPr wrap="square" rtlCol="0">
            <a:spAutoFit/>
          </a:bodyPr>
          <a:lstStyle/>
          <a:p>
            <a:r>
              <a:rPr lang="en-US" sz="1200" b="1"/>
              <a:t>IMAGE ALT TEXT</a:t>
            </a:r>
          </a:p>
          <a:p>
            <a:r>
              <a:rPr lang="en-US" sz="1200" b="0" i="0" u="none" strike="noStrike">
                <a:effectLst/>
              </a:rPr>
              <a:t>Card 1 Text reads: “Q: Why do new #COVID-19 variants keep emerging?” </a:t>
            </a:r>
          </a:p>
          <a:p>
            <a:r>
              <a:rPr lang="en-US" sz="1200" b="0" i="0" u="none" strike="noStrike">
                <a:effectLst/>
              </a:rPr>
              <a:t>Card 2 Text reads: “A. It's normal for viruses like SARS-CoV-2 to evolve into new variants. A COVID-19 vaccine is the best protection against severe disease from any SARS-CoV-2 variant.”</a:t>
            </a:r>
            <a:endParaRPr lang="en-US" sz="1200">
              <a:effectLst/>
            </a:endParaRPr>
          </a:p>
          <a:p>
            <a:r>
              <a:rPr lang="en-US" sz="1200" b="0" i="0" u="none" strike="noStrike">
                <a:effectLst/>
              </a:rPr>
              <a:t>Logo: The National Institutes of Health Community Engagement Alliance program</a:t>
            </a:r>
            <a:endParaRPr lang="en-US" sz="1200">
              <a:effectLst/>
            </a:endParaRPr>
          </a:p>
        </p:txBody>
      </p:sp>
      <p:sp>
        <p:nvSpPr>
          <p:cNvPr id="11" name="TextBox 10">
            <a:extLst>
              <a:ext uri="{FF2B5EF4-FFF2-40B4-BE49-F238E27FC236}">
                <a16:creationId xmlns:a16="http://schemas.microsoft.com/office/drawing/2014/main" id="{054439CD-110F-4C4E-A9B2-3112C4731895}"/>
              </a:ext>
            </a:extLst>
          </p:cNvPr>
          <p:cNvSpPr txBox="1"/>
          <p:nvPr/>
        </p:nvSpPr>
        <p:spPr>
          <a:xfrm>
            <a:off x="11687176" y="299153"/>
            <a:ext cx="504824" cy="369332"/>
          </a:xfrm>
          <a:prstGeom prst="rect">
            <a:avLst/>
          </a:prstGeom>
          <a:noFill/>
        </p:spPr>
        <p:txBody>
          <a:bodyPr wrap="square" rtlCol="0">
            <a:spAutoFit/>
          </a:bodyPr>
          <a:lstStyle/>
          <a:p>
            <a:r>
              <a:rPr lang="en-US"/>
              <a:t>14</a:t>
            </a:r>
          </a:p>
        </p:txBody>
      </p:sp>
    </p:spTree>
    <p:extLst>
      <p:ext uri="{BB962C8B-B14F-4D97-AF65-F5344CB8AC3E}">
        <p14:creationId xmlns:p14="http://schemas.microsoft.com/office/powerpoint/2010/main" val="1707321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200" y="365125"/>
            <a:ext cx="10626018" cy="1337563"/>
          </a:xfrm>
        </p:spPr>
        <p:txBody>
          <a:bodyPr>
            <a:normAutofit/>
          </a:bodyPr>
          <a:lstStyle/>
          <a:p>
            <a:r>
              <a:rPr lang="en-US" sz="3600" b="1" i="0" u="none" strike="noStrike">
                <a:solidFill>
                  <a:schemeClr val="accent1"/>
                </a:solidFill>
                <a:effectLst/>
              </a:rPr>
              <a:t>Why are scientists watching COVID-19 variants? </a:t>
            </a:r>
            <a:endParaRPr lang="en-US" sz="3600">
              <a:solidFill>
                <a:schemeClr val="accent1"/>
              </a:solidFill>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199" y="1690688"/>
            <a:ext cx="4130615"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0" i="1" u="none" strike="noStrike" kern="1200" cap="none" spc="0" normalizeH="0" baseline="0" noProof="0">
                <a:ln>
                  <a:noFill/>
                </a:ln>
                <a:solidFill>
                  <a:srgbClr val="616165"/>
                </a:solidFill>
                <a:effectLst/>
                <a:uLnTx/>
                <a:uFillTx/>
                <a:latin typeface="Arial" panose="020B0604020202020204"/>
                <a:ea typeface="+mn-ea"/>
                <a:cs typeface="+mn-cs"/>
              </a:rPr>
              <a:t>Instagram</a:t>
            </a:r>
          </a:p>
          <a:p>
            <a:pPr marL="0" indent="0">
              <a:lnSpc>
                <a:spcPct val="107000"/>
              </a:lnSpc>
              <a:buNone/>
            </a:pPr>
            <a:r>
              <a:rPr lang="en-US" sz="1500" i="0" u="none" strike="noStrike">
                <a:solidFill>
                  <a:schemeClr val="tx1"/>
                </a:solidFill>
                <a:effectLst/>
                <a:latin typeface="Arial"/>
                <a:cs typeface="Arial"/>
              </a:rPr>
              <a:t>Why are scientists watching #COVID19 variants?</a:t>
            </a:r>
            <a:r>
              <a:rPr lang="en-US" sz="1500" b="1" i="0" u="none" strike="noStrike">
                <a:solidFill>
                  <a:schemeClr val="tx1"/>
                </a:solidFill>
                <a:effectLst/>
                <a:latin typeface="Arial"/>
                <a:cs typeface="Arial"/>
              </a:rPr>
              <a:t> </a:t>
            </a:r>
            <a:r>
              <a:rPr lang="en-US" sz="1500" b="0" i="0" u="none" strike="noStrike">
                <a:solidFill>
                  <a:schemeClr val="tx1"/>
                </a:solidFill>
                <a:effectLst/>
                <a:latin typeface="Arial"/>
                <a:cs typeface="Arial"/>
              </a:rPr>
              <a:t>Scientists </a:t>
            </a:r>
            <a:r>
              <a:rPr lang="en-US" sz="1500">
                <a:solidFill>
                  <a:schemeClr val="tx1"/>
                </a:solidFill>
                <a:latin typeface="Arial"/>
                <a:cs typeface="Arial"/>
              </a:rPr>
              <a:t>watch</a:t>
            </a:r>
            <a:r>
              <a:rPr lang="en-US" sz="1500" b="0" i="0" u="none" strike="noStrike">
                <a:solidFill>
                  <a:schemeClr val="tx1"/>
                </a:solidFill>
                <a:effectLst/>
                <a:latin typeface="Arial"/>
                <a:cs typeface="Arial"/>
              </a:rPr>
              <a:t> different SARS-CoV-2 variants, </a:t>
            </a:r>
            <a:r>
              <a:rPr lang="en-US" sz="1500">
                <a:solidFill>
                  <a:schemeClr val="tx1"/>
                </a:solidFill>
                <a:latin typeface="Arial"/>
                <a:cs typeface="Arial"/>
              </a:rPr>
              <a:t>like </a:t>
            </a:r>
            <a:r>
              <a:rPr lang="en-US" sz="1500" b="0" i="0" u="none" strike="noStrike">
                <a:solidFill>
                  <a:schemeClr val="tx1"/>
                </a:solidFill>
                <a:effectLst/>
                <a:latin typeface="Arial"/>
                <a:cs typeface="Arial"/>
              </a:rPr>
              <a:t>Delta</a:t>
            </a:r>
            <a:r>
              <a:rPr lang="en-US" sz="1500">
                <a:solidFill>
                  <a:schemeClr val="tx1"/>
                </a:solidFill>
                <a:latin typeface="Arial"/>
                <a:cs typeface="Arial"/>
              </a:rPr>
              <a:t>, </a:t>
            </a:r>
            <a:r>
              <a:rPr lang="en-US" sz="1500" b="0" i="0" u="none" strike="noStrike">
                <a:solidFill>
                  <a:schemeClr val="tx1"/>
                </a:solidFill>
                <a:effectLst/>
                <a:latin typeface="Arial"/>
                <a:cs typeface="Arial"/>
              </a:rPr>
              <a:t>Gamma, </a:t>
            </a:r>
            <a:r>
              <a:rPr lang="en-US" sz="1500">
                <a:solidFill>
                  <a:schemeClr val="tx1"/>
                </a:solidFill>
                <a:latin typeface="Arial"/>
                <a:cs typeface="Arial"/>
              </a:rPr>
              <a:t>and Lambda, </a:t>
            </a:r>
            <a:r>
              <a:rPr lang="en-US" sz="1500" b="0" i="0" u="none" strike="noStrike">
                <a:solidFill>
                  <a:schemeClr val="tx1"/>
                </a:solidFill>
                <a:effectLst/>
                <a:latin typeface="Arial"/>
                <a:cs typeface="Arial"/>
              </a:rPr>
              <a:t>because as the virus changes, it could become more easily spread, resistant to treatments or vaccines, or make people sicker. #NIHCEAL</a:t>
            </a:r>
            <a:endParaRPr lang="en-US" sz="1500">
              <a:solidFill>
                <a:schemeClr val="tx1"/>
              </a:solidFill>
              <a:latin typeface="Arial"/>
              <a:cs typeface="Arial"/>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5874471" y="1690688"/>
            <a:ext cx="2939143" cy="338554"/>
          </a:xfrm>
          <a:prstGeom prst="rect">
            <a:avLst/>
          </a:prstGeom>
          <a:noFill/>
        </p:spPr>
        <p:txBody>
          <a:bodyPr wrap="square" rtlCol="0">
            <a:spAutoFit/>
          </a:bodyPr>
          <a:lstStyle/>
          <a:p>
            <a:r>
              <a:rPr lang="en-US" sz="1600" b="1"/>
              <a:t>IMAGES</a:t>
            </a:r>
          </a:p>
        </p:txBody>
      </p:sp>
      <p:pic>
        <p:nvPicPr>
          <p:cNvPr id="8" name="Picture 7" descr="Why are scientists watching COVID-19 variants? More vaccine questions answered at covid19community.nih.gov. Logo of the National Institutes of Health Community Engagement Alliance.">
            <a:extLst>
              <a:ext uri="{FF2B5EF4-FFF2-40B4-BE49-F238E27FC236}">
                <a16:creationId xmlns:a16="http://schemas.microsoft.com/office/drawing/2014/main" id="{15668DD0-4C6E-48E4-BCC9-2BA1AD12919D}"/>
              </a:ext>
            </a:extLst>
          </p:cNvPr>
          <p:cNvPicPr/>
          <p:nvPr/>
        </p:nvPicPr>
        <p:blipFill>
          <a:blip r:embed="rId3"/>
          <a:srcRect/>
          <a:stretch/>
        </p:blipFill>
        <p:spPr>
          <a:xfrm>
            <a:off x="5983104" y="2047176"/>
            <a:ext cx="1857384" cy="1761970"/>
          </a:xfrm>
          <a:prstGeom prst="rect">
            <a:avLst/>
          </a:prstGeom>
        </p:spPr>
      </p:pic>
      <p:pic>
        <p:nvPicPr>
          <p:cNvPr id="9" name="Picture 8" descr="A. Scientists track variants because as the virus changes, it could become more easily spread, resistant to treatments or vaccines, or make people sicker. More questions answered at covid19community.nih.gov. Logo: The National Institutes of Health Community Engagement Alliance program&#10;">
            <a:extLst>
              <a:ext uri="{FF2B5EF4-FFF2-40B4-BE49-F238E27FC236}">
                <a16:creationId xmlns:a16="http://schemas.microsoft.com/office/drawing/2014/main" id="{31ADB09A-A4F3-4943-9E20-52310A6E938B}"/>
              </a:ext>
            </a:extLst>
          </p:cNvPr>
          <p:cNvPicPr/>
          <p:nvPr/>
        </p:nvPicPr>
        <p:blipFill>
          <a:blip r:embed="rId4"/>
          <a:srcRect/>
          <a:stretch/>
        </p:blipFill>
        <p:spPr>
          <a:xfrm>
            <a:off x="5983103" y="3924254"/>
            <a:ext cx="1857385" cy="1857385"/>
          </a:xfrm>
          <a:prstGeom prst="rect">
            <a:avLst/>
          </a:prstGeom>
        </p:spPr>
      </p:pic>
      <p:sp>
        <p:nvSpPr>
          <p:cNvPr id="10" name="TextBox 9">
            <a:extLst>
              <a:ext uri="{FF2B5EF4-FFF2-40B4-BE49-F238E27FC236}">
                <a16:creationId xmlns:a16="http://schemas.microsoft.com/office/drawing/2014/main" id="{6BEA0657-160A-B74B-8B06-D8FE09F958F7}"/>
              </a:ext>
            </a:extLst>
          </p:cNvPr>
          <p:cNvSpPr txBox="1"/>
          <p:nvPr/>
        </p:nvSpPr>
        <p:spPr>
          <a:xfrm>
            <a:off x="5983104" y="5908807"/>
            <a:ext cx="2342749" cy="954107"/>
          </a:xfrm>
          <a:prstGeom prst="rect">
            <a:avLst/>
          </a:prstGeom>
          <a:noFill/>
        </p:spPr>
        <p:txBody>
          <a:bodyPr wrap="square" lIns="91440" tIns="45720" rIns="91440" bIns="45720" rtlCol="0" anchor="t">
            <a:spAutoFit/>
          </a:bodyPr>
          <a:lstStyle/>
          <a:p>
            <a:r>
              <a:rPr lang="en-US" sz="1400" b="1">
                <a:solidFill>
                  <a:schemeClr val="accent1"/>
                </a:solidFill>
              </a:rPr>
              <a:t>Download Images </a:t>
            </a:r>
            <a:br>
              <a:rPr lang="en-US" sz="1400">
                <a:solidFill>
                  <a:schemeClr val="accent1"/>
                </a:solidFill>
              </a:rPr>
            </a:br>
            <a:r>
              <a:rPr lang="en-US" sz="1400">
                <a:solidFill>
                  <a:srgbClr val="206FB3"/>
                </a:solidFill>
                <a:hlinkClick r:id="rId5"/>
              </a:rPr>
              <a:t>https://covid19community.nih.gov/resources/covid19-variant-social-cards</a:t>
            </a:r>
            <a:r>
              <a:rPr lang="en-US" sz="1400">
                <a:solidFill>
                  <a:srgbClr val="206FB3"/>
                </a:solidFill>
              </a:rPr>
              <a:t> </a:t>
            </a:r>
          </a:p>
        </p:txBody>
      </p:sp>
      <p:sp>
        <p:nvSpPr>
          <p:cNvPr id="7" name="TextBox 6">
            <a:extLst>
              <a:ext uri="{FF2B5EF4-FFF2-40B4-BE49-F238E27FC236}">
                <a16:creationId xmlns:a16="http://schemas.microsoft.com/office/drawing/2014/main" id="{329E9FE6-6EB2-C34B-BA23-6168E58DC791}"/>
              </a:ext>
            </a:extLst>
          </p:cNvPr>
          <p:cNvSpPr txBox="1"/>
          <p:nvPr/>
        </p:nvSpPr>
        <p:spPr>
          <a:xfrm>
            <a:off x="9035249" y="1702688"/>
            <a:ext cx="2475187" cy="2492990"/>
          </a:xfrm>
          <a:prstGeom prst="rect">
            <a:avLst/>
          </a:prstGeom>
          <a:noFill/>
        </p:spPr>
        <p:txBody>
          <a:bodyPr wrap="square" lIns="91440" tIns="45720" rIns="91440" bIns="45720" rtlCol="0" anchor="t">
            <a:spAutoFit/>
          </a:bodyPr>
          <a:lstStyle/>
          <a:p>
            <a:r>
              <a:rPr lang="en-US" sz="1200" b="1"/>
              <a:t>IMAGE ALT TEXT</a:t>
            </a:r>
          </a:p>
          <a:p>
            <a:r>
              <a:rPr lang="en-US" sz="1200">
                <a:ea typeface="+mn-lt"/>
                <a:cs typeface="+mn-lt"/>
              </a:rPr>
              <a:t>Card </a:t>
            </a:r>
            <a:r>
              <a:rPr lang="en-US" sz="1200" b="0" i="0" u="none" strike="noStrike">
                <a:effectLst/>
                <a:ea typeface="+mn-lt"/>
                <a:cs typeface="+mn-lt"/>
              </a:rPr>
              <a:t>1 Text reads: “Q: Why are scientists watching COVID19 variants?”</a:t>
            </a:r>
            <a:r>
              <a:rPr lang="en-US" sz="1200">
                <a:ea typeface="+mn-lt"/>
                <a:cs typeface="+mn-lt"/>
              </a:rPr>
              <a:t> </a:t>
            </a:r>
            <a:endParaRPr lang="en-US">
              <a:ea typeface="+mn-lt"/>
              <a:cs typeface="+mn-lt"/>
            </a:endParaRPr>
          </a:p>
          <a:p>
            <a:r>
              <a:rPr lang="en-US" sz="1200" b="0" i="0" u="none" strike="noStrike">
                <a:effectLst/>
                <a:ea typeface="+mn-lt"/>
                <a:cs typeface="+mn-lt"/>
              </a:rPr>
              <a:t>Card 2 Text reads: “A. Scientists </a:t>
            </a:r>
            <a:r>
              <a:rPr lang="en-US" sz="1200">
                <a:ea typeface="+mn-lt"/>
                <a:cs typeface="+mn-lt"/>
              </a:rPr>
              <a:t>track </a:t>
            </a:r>
            <a:r>
              <a:rPr lang="en-US" sz="1200" b="0" i="0" u="none" strike="noStrike">
                <a:effectLst/>
                <a:ea typeface="+mn-lt"/>
                <a:cs typeface="+mn-lt"/>
              </a:rPr>
              <a:t>variants because</a:t>
            </a:r>
            <a:r>
              <a:rPr lang="en-US" sz="1200">
                <a:ea typeface="+mn-lt"/>
                <a:cs typeface="+mn-lt"/>
              </a:rPr>
              <a:t> as the virus changes, it could become </a:t>
            </a:r>
            <a:r>
              <a:rPr lang="en-US" sz="1200" b="0" i="0" u="none" strike="noStrike">
                <a:effectLst/>
                <a:ea typeface="+mn-lt"/>
                <a:cs typeface="+mn-lt"/>
              </a:rPr>
              <a:t>more easily spread, resistant to treatments or vaccines, or make people sicker.”</a:t>
            </a:r>
            <a:r>
              <a:rPr lang="en-US" sz="1200">
                <a:ea typeface="+mn-lt"/>
                <a:cs typeface="+mn-lt"/>
              </a:rPr>
              <a:t> </a:t>
            </a:r>
            <a:endParaRPr lang="en-US">
              <a:ea typeface="+mn-lt"/>
              <a:cs typeface="+mn-lt"/>
            </a:endParaRPr>
          </a:p>
          <a:p>
            <a:r>
              <a:rPr lang="en-US" sz="1200" b="0" i="0" u="none" strike="noStrike">
                <a:effectLst/>
                <a:ea typeface="+mn-lt"/>
                <a:cs typeface="+mn-lt"/>
              </a:rPr>
              <a:t>Logo: The National Institutes of Health Community Engagement Alliance program</a:t>
            </a:r>
            <a:endParaRPr lang="en-US">
              <a:ea typeface="+mn-lt"/>
              <a:cs typeface="+mn-lt"/>
            </a:endParaRPr>
          </a:p>
        </p:txBody>
      </p:sp>
      <p:sp>
        <p:nvSpPr>
          <p:cNvPr id="11" name="TextBox 10">
            <a:extLst>
              <a:ext uri="{FF2B5EF4-FFF2-40B4-BE49-F238E27FC236}">
                <a16:creationId xmlns:a16="http://schemas.microsoft.com/office/drawing/2014/main" id="{47A187B6-5F1C-414B-93A4-2A7240621BC8}"/>
              </a:ext>
            </a:extLst>
          </p:cNvPr>
          <p:cNvSpPr txBox="1"/>
          <p:nvPr/>
        </p:nvSpPr>
        <p:spPr>
          <a:xfrm>
            <a:off x="11687176" y="299153"/>
            <a:ext cx="504824" cy="369332"/>
          </a:xfrm>
          <a:prstGeom prst="rect">
            <a:avLst/>
          </a:prstGeom>
          <a:noFill/>
        </p:spPr>
        <p:txBody>
          <a:bodyPr wrap="square" rtlCol="0">
            <a:spAutoFit/>
          </a:bodyPr>
          <a:lstStyle/>
          <a:p>
            <a:r>
              <a:rPr lang="en-US"/>
              <a:t>15</a:t>
            </a:r>
          </a:p>
        </p:txBody>
      </p:sp>
    </p:spTree>
    <p:extLst>
      <p:ext uri="{BB962C8B-B14F-4D97-AF65-F5344CB8AC3E}">
        <p14:creationId xmlns:p14="http://schemas.microsoft.com/office/powerpoint/2010/main" val="2688113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200" y="365125"/>
            <a:ext cx="10524018" cy="1337563"/>
          </a:xfrm>
        </p:spPr>
        <p:txBody>
          <a:bodyPr>
            <a:normAutofit/>
          </a:bodyPr>
          <a:lstStyle/>
          <a:p>
            <a:r>
              <a:rPr lang="en-US" sz="3600" b="1" i="0" u="none" strike="noStrike">
                <a:solidFill>
                  <a:schemeClr val="accent1"/>
                </a:solidFill>
                <a:effectLst/>
              </a:rPr>
              <a:t>What can I do to stay safe from COVID-19 variants? </a:t>
            </a:r>
            <a:endParaRPr lang="en-US" sz="3600">
              <a:solidFill>
                <a:schemeClr val="accent1"/>
              </a:solidFill>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200" y="1690688"/>
            <a:ext cx="3685674"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buClrTx/>
              <a:buSzTx/>
              <a:buFont typeface="Arial" panose="020B0604020202020204" pitchFamily="34" charset="0"/>
              <a:buNone/>
              <a:tabLst/>
              <a:defRPr/>
            </a:pPr>
            <a:r>
              <a:rPr kumimoji="0" lang="en-US" sz="1500" b="0" i="1" u="none" strike="noStrike" kern="1200" cap="none" spc="0" normalizeH="0" baseline="0" noProof="0">
                <a:ln>
                  <a:noFill/>
                </a:ln>
                <a:solidFill>
                  <a:schemeClr val="tx1"/>
                </a:solidFill>
                <a:effectLst/>
                <a:uLnTx/>
                <a:uFillTx/>
                <a:latin typeface="Arial" panose="020B0604020202020204"/>
                <a:ea typeface="+mn-ea"/>
                <a:cs typeface="+mn-cs"/>
              </a:rPr>
              <a:t>Instagram</a:t>
            </a:r>
          </a:p>
          <a:p>
            <a:pPr marL="0" indent="0">
              <a:buNone/>
            </a:pPr>
            <a:r>
              <a:rPr lang="en-US" sz="1500" i="0" u="none" strike="noStrike">
                <a:solidFill>
                  <a:schemeClr val="tx1"/>
                </a:solidFill>
                <a:effectLst/>
                <a:latin typeface="Arial"/>
                <a:cs typeface="Arial"/>
              </a:rPr>
              <a:t>What can I do to stay safe from #COVID19 variants? A COVID-19 </a:t>
            </a:r>
            <a:r>
              <a:rPr lang="en-US" sz="1500" b="0" i="0" u="none" strike="noStrike">
                <a:solidFill>
                  <a:schemeClr val="tx1"/>
                </a:solidFill>
                <a:effectLst/>
                <a:latin typeface="Arial"/>
                <a:cs typeface="Arial"/>
              </a:rPr>
              <a:t>vaccine is the best way to prevent infection by Delta or other variants. Also, follow CDC guidelines to prevent the spread of COVID-19. #NIHCEAL</a:t>
            </a:r>
            <a:r>
              <a:rPr lang="en-US" sz="1500">
                <a:solidFill>
                  <a:schemeClr val="tx1"/>
                </a:solidFill>
                <a:latin typeface="Arial"/>
                <a:cs typeface="Arial"/>
              </a:rPr>
              <a:t> </a:t>
            </a:r>
            <a:endParaRPr lang="en-US" sz="1500" u="sng">
              <a:effectLst/>
              <a:latin typeface="Arial"/>
              <a:cs typeface="Arial"/>
              <a:hlinkClick r:id="rId3"/>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5874471" y="1690688"/>
            <a:ext cx="2939143" cy="338554"/>
          </a:xfrm>
          <a:prstGeom prst="rect">
            <a:avLst/>
          </a:prstGeom>
          <a:noFill/>
        </p:spPr>
        <p:txBody>
          <a:bodyPr wrap="square" rtlCol="0">
            <a:spAutoFit/>
          </a:bodyPr>
          <a:lstStyle/>
          <a:p>
            <a:r>
              <a:rPr lang="en-US" sz="1600" b="1"/>
              <a:t>IMAGES</a:t>
            </a:r>
          </a:p>
        </p:txBody>
      </p:sp>
      <p:pic>
        <p:nvPicPr>
          <p:cNvPr id="8" name="Picture 7" descr="What can I do to stay safe from variants? More vaccine questions answered at covid19community.nih.gov. Logo of the National Institutes of Health Community Engagement Alliance.">
            <a:extLst>
              <a:ext uri="{FF2B5EF4-FFF2-40B4-BE49-F238E27FC236}">
                <a16:creationId xmlns:a16="http://schemas.microsoft.com/office/drawing/2014/main" id="{15668DD0-4C6E-48E4-BCC9-2BA1AD12919D}"/>
              </a:ext>
            </a:extLst>
          </p:cNvPr>
          <p:cNvPicPr/>
          <p:nvPr/>
        </p:nvPicPr>
        <p:blipFill>
          <a:blip r:embed="rId4"/>
          <a:srcRect/>
          <a:stretch/>
        </p:blipFill>
        <p:spPr>
          <a:xfrm>
            <a:off x="5983104" y="2042182"/>
            <a:ext cx="1857384" cy="1761970"/>
          </a:xfrm>
          <a:prstGeom prst="rect">
            <a:avLst/>
          </a:prstGeom>
        </p:spPr>
      </p:pic>
      <p:pic>
        <p:nvPicPr>
          <p:cNvPr id="9" name="Picture 8" descr="A. Get vaccinated. Even if you’ve already had COVID-19, vaccines are the best way to prevent infection by Delta or other variants. More questions answered at covid19community.nih.gov. Logo: The National Institutes of Health Community Engagement Alliance program&#10;">
            <a:extLst>
              <a:ext uri="{FF2B5EF4-FFF2-40B4-BE49-F238E27FC236}">
                <a16:creationId xmlns:a16="http://schemas.microsoft.com/office/drawing/2014/main" id="{31ADB09A-A4F3-4943-9E20-52310A6E938B}"/>
              </a:ext>
            </a:extLst>
          </p:cNvPr>
          <p:cNvPicPr/>
          <p:nvPr/>
        </p:nvPicPr>
        <p:blipFill>
          <a:blip r:embed="rId5"/>
          <a:srcRect/>
          <a:stretch/>
        </p:blipFill>
        <p:spPr>
          <a:xfrm>
            <a:off x="6038578" y="3927787"/>
            <a:ext cx="1857385" cy="1857385"/>
          </a:xfrm>
          <a:prstGeom prst="rect">
            <a:avLst/>
          </a:prstGeom>
        </p:spPr>
      </p:pic>
      <p:sp>
        <p:nvSpPr>
          <p:cNvPr id="10" name="TextBox 9">
            <a:extLst>
              <a:ext uri="{FF2B5EF4-FFF2-40B4-BE49-F238E27FC236}">
                <a16:creationId xmlns:a16="http://schemas.microsoft.com/office/drawing/2014/main" id="{BC980BBA-5A93-9C4B-9760-33BA4156F125}"/>
              </a:ext>
            </a:extLst>
          </p:cNvPr>
          <p:cNvSpPr txBox="1"/>
          <p:nvPr/>
        </p:nvSpPr>
        <p:spPr>
          <a:xfrm>
            <a:off x="5983104" y="5908807"/>
            <a:ext cx="2342749" cy="954107"/>
          </a:xfrm>
          <a:prstGeom prst="rect">
            <a:avLst/>
          </a:prstGeom>
          <a:noFill/>
        </p:spPr>
        <p:txBody>
          <a:bodyPr wrap="square" lIns="91440" tIns="45720" rIns="91440" bIns="45720" rtlCol="0" anchor="t">
            <a:spAutoFit/>
          </a:bodyPr>
          <a:lstStyle/>
          <a:p>
            <a:r>
              <a:rPr lang="en-US" sz="1400" b="1">
                <a:solidFill>
                  <a:schemeClr val="accent1"/>
                </a:solidFill>
              </a:rPr>
              <a:t>Download Images </a:t>
            </a:r>
            <a:br>
              <a:rPr lang="en-US" sz="1400">
                <a:solidFill>
                  <a:schemeClr val="accent1"/>
                </a:solidFill>
              </a:rPr>
            </a:br>
            <a:r>
              <a:rPr lang="en-US" sz="1400">
                <a:solidFill>
                  <a:srgbClr val="206FB3"/>
                </a:solidFill>
                <a:hlinkClick r:id="rId6"/>
              </a:rPr>
              <a:t>https://covid19community.nih.gov/resources/covid19-variant-social-cards</a:t>
            </a:r>
            <a:r>
              <a:rPr lang="en-US" sz="1400">
                <a:solidFill>
                  <a:srgbClr val="206FB3"/>
                </a:solidFill>
              </a:rPr>
              <a:t> </a:t>
            </a:r>
          </a:p>
        </p:txBody>
      </p:sp>
      <p:sp>
        <p:nvSpPr>
          <p:cNvPr id="7" name="TextBox 6">
            <a:extLst>
              <a:ext uri="{FF2B5EF4-FFF2-40B4-BE49-F238E27FC236}">
                <a16:creationId xmlns:a16="http://schemas.microsoft.com/office/drawing/2014/main" id="{329E9FE6-6EB2-C34B-BA23-6168E58DC791}"/>
              </a:ext>
            </a:extLst>
          </p:cNvPr>
          <p:cNvSpPr txBox="1"/>
          <p:nvPr/>
        </p:nvSpPr>
        <p:spPr>
          <a:xfrm>
            <a:off x="9035250" y="1690688"/>
            <a:ext cx="2475187" cy="2308324"/>
          </a:xfrm>
          <a:prstGeom prst="rect">
            <a:avLst/>
          </a:prstGeom>
          <a:noFill/>
        </p:spPr>
        <p:txBody>
          <a:bodyPr wrap="square" lIns="91440" tIns="45720" rIns="91440" bIns="45720" rtlCol="0" anchor="t">
            <a:spAutoFit/>
          </a:bodyPr>
          <a:lstStyle/>
          <a:p>
            <a:r>
              <a:rPr lang="en-US" sz="1200" b="1"/>
              <a:t>IMAGE ALT TEXT</a:t>
            </a:r>
          </a:p>
          <a:p>
            <a:r>
              <a:rPr lang="en-US" sz="1200" b="0" i="0" u="none" strike="noStrike">
                <a:effectLst/>
              </a:rPr>
              <a:t>Card 1 Text reads: “What can I do to stay safe from variants?” </a:t>
            </a:r>
            <a:endParaRPr lang="en-US" sz="1200">
              <a:effectLst/>
            </a:endParaRPr>
          </a:p>
          <a:p>
            <a:r>
              <a:rPr lang="en-US" sz="1200" b="0" i="0" u="none" strike="noStrike">
                <a:effectLst/>
              </a:rPr>
              <a:t>Card 2 Text reads: “A. Get vaccinated. Even if you’ve already had COVID-19, vaccines are the best way to prevent infection by Delta or other variants.”</a:t>
            </a:r>
            <a:endParaRPr lang="en-US" sz="1200">
              <a:effectLst/>
            </a:endParaRPr>
          </a:p>
          <a:p>
            <a:r>
              <a:rPr lang="en-US" sz="1200" b="0" i="0" u="none" strike="noStrike">
                <a:effectLst/>
              </a:rPr>
              <a:t>Logo: The National Institutes of Health Community Engagement Alliance program</a:t>
            </a:r>
            <a:endParaRPr lang="en-US" sz="1200">
              <a:effectLst/>
            </a:endParaRPr>
          </a:p>
        </p:txBody>
      </p:sp>
      <p:sp>
        <p:nvSpPr>
          <p:cNvPr id="11" name="TextBox 10">
            <a:extLst>
              <a:ext uri="{FF2B5EF4-FFF2-40B4-BE49-F238E27FC236}">
                <a16:creationId xmlns:a16="http://schemas.microsoft.com/office/drawing/2014/main" id="{0DE33644-2344-0C4A-A4B0-4DFBD16DD571}"/>
              </a:ext>
            </a:extLst>
          </p:cNvPr>
          <p:cNvSpPr txBox="1"/>
          <p:nvPr/>
        </p:nvSpPr>
        <p:spPr>
          <a:xfrm>
            <a:off x="11687176" y="299153"/>
            <a:ext cx="504824" cy="369332"/>
          </a:xfrm>
          <a:prstGeom prst="rect">
            <a:avLst/>
          </a:prstGeom>
          <a:noFill/>
        </p:spPr>
        <p:txBody>
          <a:bodyPr wrap="square" rtlCol="0">
            <a:spAutoFit/>
          </a:bodyPr>
          <a:lstStyle/>
          <a:p>
            <a:r>
              <a:rPr lang="en-US"/>
              <a:t>16</a:t>
            </a:r>
          </a:p>
        </p:txBody>
      </p:sp>
    </p:spTree>
    <p:extLst>
      <p:ext uri="{BB962C8B-B14F-4D97-AF65-F5344CB8AC3E}">
        <p14:creationId xmlns:p14="http://schemas.microsoft.com/office/powerpoint/2010/main" val="2464334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200" y="365125"/>
            <a:ext cx="10338018" cy="1337563"/>
          </a:xfrm>
        </p:spPr>
        <p:txBody>
          <a:bodyPr>
            <a:normAutofit/>
          </a:bodyPr>
          <a:lstStyle/>
          <a:p>
            <a:r>
              <a:rPr lang="en-US" sz="3600" b="1" i="0" u="none" strike="noStrike">
                <a:solidFill>
                  <a:schemeClr val="accent1"/>
                </a:solidFill>
                <a:effectLst/>
              </a:rPr>
              <a:t>How do I know if I have a COVID-19 variant? </a:t>
            </a:r>
            <a:endParaRPr lang="en-US" sz="3600">
              <a:solidFill>
                <a:schemeClr val="accent1"/>
              </a:solidFill>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200" y="1690688"/>
            <a:ext cx="4158560"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0" i="1" u="none" strike="noStrike" kern="1200" cap="none" spc="0" normalizeH="0" baseline="0" noProof="0">
                <a:ln>
                  <a:noFill/>
                </a:ln>
                <a:solidFill>
                  <a:srgbClr val="616165"/>
                </a:solidFill>
                <a:effectLst/>
                <a:uLnTx/>
                <a:uFillTx/>
                <a:latin typeface="Arial" panose="020B0604020202020204"/>
                <a:ea typeface="+mn-ea"/>
                <a:cs typeface="+mn-cs"/>
              </a:rPr>
              <a:t>Instagram</a:t>
            </a:r>
          </a:p>
          <a:p>
            <a:pPr marL="0" indent="0">
              <a:buNone/>
            </a:pPr>
            <a:r>
              <a:rPr lang="en-US" sz="1500" i="0" u="none" strike="noStrike">
                <a:solidFill>
                  <a:schemeClr val="tx1"/>
                </a:solidFill>
                <a:effectLst/>
                <a:latin typeface="Arial"/>
                <a:cs typeface="Arial"/>
              </a:rPr>
              <a:t>How do I know if I have a #COVID19 variant?</a:t>
            </a:r>
            <a:r>
              <a:rPr lang="en-US" sz="1500" b="1" i="0" u="none" strike="noStrike">
                <a:solidFill>
                  <a:schemeClr val="tx1"/>
                </a:solidFill>
                <a:effectLst/>
                <a:latin typeface="Arial"/>
                <a:cs typeface="Arial"/>
              </a:rPr>
              <a:t> </a:t>
            </a:r>
            <a:r>
              <a:rPr lang="en-US" sz="1500" b="0" i="0" u="none" strike="noStrike">
                <a:solidFill>
                  <a:schemeClr val="tx1"/>
                </a:solidFill>
                <a:effectLst/>
                <a:latin typeface="Arial"/>
                <a:cs typeface="Arial"/>
              </a:rPr>
              <a:t>You and your doctor may not be able to find out which virus variant you have. No matter what, if you test positive for COVID-19 take care of yourself and follow CDC guidelines to avoid spreading it to others. </a:t>
            </a:r>
            <a:r>
              <a:rPr lang="en-US" sz="1500">
                <a:latin typeface="Arial"/>
                <a:cs typeface="Arial"/>
              </a:rPr>
              <a:t>#</a:t>
            </a:r>
            <a:r>
              <a:rPr lang="en-US" sz="1500" b="0" i="0" u="none" strike="noStrike">
                <a:solidFill>
                  <a:schemeClr val="tx1"/>
                </a:solidFill>
                <a:effectLst/>
                <a:latin typeface="Arial"/>
                <a:cs typeface="Arial"/>
              </a:rPr>
              <a:t>NIHCEAL</a:t>
            </a:r>
            <a:r>
              <a:rPr lang="en-US" sz="1500">
                <a:solidFill>
                  <a:schemeClr val="tx1"/>
                </a:solidFill>
                <a:latin typeface="Arial"/>
                <a:cs typeface="Arial"/>
              </a:rPr>
              <a:t> </a:t>
            </a:r>
          </a:p>
        </p:txBody>
      </p:sp>
      <p:sp>
        <p:nvSpPr>
          <p:cNvPr id="3" name="TextBox 2">
            <a:extLst>
              <a:ext uri="{FF2B5EF4-FFF2-40B4-BE49-F238E27FC236}">
                <a16:creationId xmlns:a16="http://schemas.microsoft.com/office/drawing/2014/main" id="{C28B94AD-3D42-AB49-B1E4-155FF41F26E5}"/>
              </a:ext>
            </a:extLst>
          </p:cNvPr>
          <p:cNvSpPr txBox="1"/>
          <p:nvPr/>
        </p:nvSpPr>
        <p:spPr>
          <a:xfrm>
            <a:off x="6017075" y="1690688"/>
            <a:ext cx="2939143" cy="338554"/>
          </a:xfrm>
          <a:prstGeom prst="rect">
            <a:avLst/>
          </a:prstGeom>
          <a:noFill/>
        </p:spPr>
        <p:txBody>
          <a:bodyPr wrap="square" rtlCol="0">
            <a:spAutoFit/>
          </a:bodyPr>
          <a:lstStyle/>
          <a:p>
            <a:r>
              <a:rPr lang="en-US" sz="1600" b="1"/>
              <a:t>IMAGES</a:t>
            </a:r>
          </a:p>
        </p:txBody>
      </p:sp>
      <p:pic>
        <p:nvPicPr>
          <p:cNvPr id="8" name="Picture 7" descr="How do I know if I have a COVID-19 variant? More vaccine questions answered at covid19community.nih.gov. Logo of the National Institutes of Health Community Engagement Alliance.">
            <a:extLst>
              <a:ext uri="{FF2B5EF4-FFF2-40B4-BE49-F238E27FC236}">
                <a16:creationId xmlns:a16="http://schemas.microsoft.com/office/drawing/2014/main" id="{15668DD0-4C6E-48E4-BCC9-2BA1AD12919D}"/>
              </a:ext>
            </a:extLst>
          </p:cNvPr>
          <p:cNvPicPr/>
          <p:nvPr/>
        </p:nvPicPr>
        <p:blipFill>
          <a:blip r:embed="rId3"/>
          <a:srcRect/>
          <a:stretch/>
        </p:blipFill>
        <p:spPr>
          <a:xfrm>
            <a:off x="6078518" y="2029242"/>
            <a:ext cx="1857385" cy="1731875"/>
          </a:xfrm>
          <a:prstGeom prst="rect">
            <a:avLst/>
          </a:prstGeom>
        </p:spPr>
      </p:pic>
      <p:pic>
        <p:nvPicPr>
          <p:cNvPr id="10" name="Picture 9" descr="Answer. You may not find out which COVID-19 variant you have. Take care of yourself, get medical care, and take precautions to avoid spreading the virus. More vaccine questions answered at covid19community.nih.gov. Logo of the National Institutes of Health Community Engagement Alliance.">
            <a:extLst>
              <a:ext uri="{FF2B5EF4-FFF2-40B4-BE49-F238E27FC236}">
                <a16:creationId xmlns:a16="http://schemas.microsoft.com/office/drawing/2014/main" id="{50C2A0C4-45CC-8A45-8D77-AC98F27207AE}"/>
              </a:ext>
            </a:extLst>
          </p:cNvPr>
          <p:cNvPicPr>
            <a:picLocks noChangeAspect="1"/>
          </p:cNvPicPr>
          <p:nvPr/>
        </p:nvPicPr>
        <p:blipFill>
          <a:blip r:embed="rId4"/>
          <a:stretch>
            <a:fillRect/>
          </a:stretch>
        </p:blipFill>
        <p:spPr>
          <a:xfrm>
            <a:off x="6096000" y="3900643"/>
            <a:ext cx="1856232" cy="1856232"/>
          </a:xfrm>
          <a:prstGeom prst="rect">
            <a:avLst/>
          </a:prstGeom>
        </p:spPr>
      </p:pic>
      <p:sp>
        <p:nvSpPr>
          <p:cNvPr id="9" name="TextBox 8">
            <a:extLst>
              <a:ext uri="{FF2B5EF4-FFF2-40B4-BE49-F238E27FC236}">
                <a16:creationId xmlns:a16="http://schemas.microsoft.com/office/drawing/2014/main" id="{080D16C0-2232-654D-B50B-CC1E341AFA10}"/>
              </a:ext>
            </a:extLst>
          </p:cNvPr>
          <p:cNvSpPr txBox="1"/>
          <p:nvPr/>
        </p:nvSpPr>
        <p:spPr>
          <a:xfrm>
            <a:off x="5983104" y="5908807"/>
            <a:ext cx="2342749" cy="954107"/>
          </a:xfrm>
          <a:prstGeom prst="rect">
            <a:avLst/>
          </a:prstGeom>
          <a:noFill/>
        </p:spPr>
        <p:txBody>
          <a:bodyPr wrap="square" lIns="91440" tIns="45720" rIns="91440" bIns="45720" rtlCol="0" anchor="t">
            <a:spAutoFit/>
          </a:bodyPr>
          <a:lstStyle/>
          <a:p>
            <a:r>
              <a:rPr lang="en-US" sz="1400" b="1">
                <a:solidFill>
                  <a:schemeClr val="accent1"/>
                </a:solidFill>
              </a:rPr>
              <a:t>Download Images </a:t>
            </a:r>
            <a:br>
              <a:rPr lang="en-US" sz="1400">
                <a:solidFill>
                  <a:schemeClr val="accent1"/>
                </a:solidFill>
              </a:rPr>
            </a:br>
            <a:r>
              <a:rPr lang="en-US" sz="1400">
                <a:solidFill>
                  <a:srgbClr val="206FB3"/>
                </a:solidFill>
                <a:hlinkClick r:id="rId5"/>
              </a:rPr>
              <a:t>https://covid19community.nih.gov/resources/covid19-variant-social-cards</a:t>
            </a:r>
            <a:r>
              <a:rPr lang="en-US" sz="1400">
                <a:solidFill>
                  <a:srgbClr val="206FB3"/>
                </a:solidFill>
              </a:rPr>
              <a:t> </a:t>
            </a:r>
          </a:p>
        </p:txBody>
      </p:sp>
      <p:sp>
        <p:nvSpPr>
          <p:cNvPr id="7" name="TextBox 6">
            <a:extLst>
              <a:ext uri="{FF2B5EF4-FFF2-40B4-BE49-F238E27FC236}">
                <a16:creationId xmlns:a16="http://schemas.microsoft.com/office/drawing/2014/main" id="{329E9FE6-6EB2-C34B-BA23-6168E58DC791}"/>
              </a:ext>
            </a:extLst>
          </p:cNvPr>
          <p:cNvSpPr txBox="1"/>
          <p:nvPr/>
        </p:nvSpPr>
        <p:spPr>
          <a:xfrm>
            <a:off x="9017661" y="1702688"/>
            <a:ext cx="2475187" cy="2492990"/>
          </a:xfrm>
          <a:prstGeom prst="rect">
            <a:avLst/>
          </a:prstGeom>
          <a:noFill/>
        </p:spPr>
        <p:txBody>
          <a:bodyPr wrap="square" lIns="91440" tIns="45720" rIns="91440" bIns="45720" rtlCol="0" anchor="t">
            <a:spAutoFit/>
          </a:bodyPr>
          <a:lstStyle/>
          <a:p>
            <a:r>
              <a:rPr lang="en-US" sz="1200" b="1"/>
              <a:t>IMAGE ALT TEXT</a:t>
            </a:r>
          </a:p>
          <a:p>
            <a:r>
              <a:rPr lang="en-US" sz="1200" b="0" i="0" u="none" strike="noStrike">
                <a:effectLst/>
              </a:rPr>
              <a:t>Card 1 Text reads: “How do I know if I have a COVID-19 variant?” </a:t>
            </a:r>
            <a:endParaRPr lang="en-US" sz="1200">
              <a:effectLst/>
            </a:endParaRPr>
          </a:p>
          <a:p>
            <a:r>
              <a:rPr lang="en-US" sz="1200" b="0" i="0" u="none" strike="noStrike">
                <a:effectLst/>
              </a:rPr>
              <a:t>Card 2 Text reads: “A. You may not find out which COVID-19 variant you have. </a:t>
            </a:r>
            <a:endParaRPr lang="en-US" sz="1200">
              <a:effectLst/>
            </a:endParaRPr>
          </a:p>
          <a:p>
            <a:r>
              <a:rPr lang="en-US" sz="1200"/>
              <a:t>Take</a:t>
            </a:r>
            <a:r>
              <a:rPr lang="en-US" sz="1200" b="0" i="0" u="none" strike="noStrike">
                <a:effectLst/>
              </a:rPr>
              <a:t> care of yourself, get medical care, and take precautions to avoid spreading the virus.”</a:t>
            </a:r>
            <a:endParaRPr lang="en-US" sz="1200">
              <a:effectLst/>
            </a:endParaRPr>
          </a:p>
          <a:p>
            <a:r>
              <a:rPr lang="en-US" sz="1200" b="0" i="0" u="none" strike="noStrike">
                <a:effectLst/>
              </a:rPr>
              <a:t>Logo: The National Institutes of Health Community Engagement Alliance program</a:t>
            </a:r>
            <a:endParaRPr lang="en-US" sz="1200">
              <a:effectLst/>
            </a:endParaRPr>
          </a:p>
        </p:txBody>
      </p:sp>
      <p:sp>
        <p:nvSpPr>
          <p:cNvPr id="11" name="TextBox 10">
            <a:extLst>
              <a:ext uri="{FF2B5EF4-FFF2-40B4-BE49-F238E27FC236}">
                <a16:creationId xmlns:a16="http://schemas.microsoft.com/office/drawing/2014/main" id="{6D030A99-29EC-C647-9C9D-293958A7019C}"/>
              </a:ext>
            </a:extLst>
          </p:cNvPr>
          <p:cNvSpPr txBox="1"/>
          <p:nvPr/>
        </p:nvSpPr>
        <p:spPr>
          <a:xfrm>
            <a:off x="11687176" y="299153"/>
            <a:ext cx="504824" cy="369332"/>
          </a:xfrm>
          <a:prstGeom prst="rect">
            <a:avLst/>
          </a:prstGeom>
          <a:noFill/>
        </p:spPr>
        <p:txBody>
          <a:bodyPr wrap="square" rtlCol="0">
            <a:spAutoFit/>
          </a:bodyPr>
          <a:lstStyle/>
          <a:p>
            <a:r>
              <a:rPr lang="en-US"/>
              <a:t>17</a:t>
            </a:r>
          </a:p>
        </p:txBody>
      </p:sp>
    </p:spTree>
    <p:extLst>
      <p:ext uri="{BB962C8B-B14F-4D97-AF65-F5344CB8AC3E}">
        <p14:creationId xmlns:p14="http://schemas.microsoft.com/office/powerpoint/2010/main" val="3218397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5349B-C693-364A-A474-5771226D7D4A}"/>
              </a:ext>
            </a:extLst>
          </p:cNvPr>
          <p:cNvSpPr>
            <a:spLocks noGrp="1"/>
          </p:cNvSpPr>
          <p:nvPr>
            <p:ph type="title"/>
          </p:nvPr>
        </p:nvSpPr>
        <p:spPr/>
        <p:txBody>
          <a:bodyPr>
            <a:normAutofit/>
          </a:bodyPr>
          <a:lstStyle/>
          <a:p>
            <a:r>
              <a:rPr lang="en-US">
                <a:latin typeface="Arial"/>
                <a:cs typeface="Arial"/>
              </a:rPr>
              <a:t>Social Media Content</a:t>
            </a:r>
            <a:br>
              <a:rPr lang="en-US"/>
            </a:br>
            <a:r>
              <a:rPr lang="en-US" sz="2000">
                <a:latin typeface="Arial"/>
                <a:cs typeface="Arial"/>
              </a:rPr>
              <a:t>SPANISH ASSETS FOR FACEBOOK, LINKEDIN &amp; TWITTER</a:t>
            </a:r>
          </a:p>
        </p:txBody>
      </p:sp>
      <p:sp>
        <p:nvSpPr>
          <p:cNvPr id="3" name="Text Placeholder 2">
            <a:extLst>
              <a:ext uri="{FF2B5EF4-FFF2-40B4-BE49-F238E27FC236}">
                <a16:creationId xmlns:a16="http://schemas.microsoft.com/office/drawing/2014/main" id="{E5684788-C413-9E46-8A7B-FFF202F8A536}"/>
              </a:ext>
            </a:extLst>
          </p:cNvPr>
          <p:cNvSpPr>
            <a:spLocks noGrp="1"/>
          </p:cNvSpPr>
          <p:nvPr>
            <p:ph type="body" sz="half" idx="2"/>
          </p:nvPr>
        </p:nvSpPr>
        <p:spPr/>
        <p:txBody>
          <a:bodyPr vert="horz" lIns="91440" tIns="45720" rIns="91440" bIns="45720" rtlCol="0" anchor="t">
            <a:normAutofit/>
          </a:bodyPr>
          <a:lstStyle/>
          <a:p>
            <a:r>
              <a:rPr lang="en-US">
                <a:latin typeface="Arial"/>
                <a:cs typeface="Arial"/>
              </a:rPr>
              <a:t>Share these resources on your social media channels. </a:t>
            </a:r>
          </a:p>
          <a:p>
            <a:pPr marL="285750" indent="-285750">
              <a:buFont typeface="Arial,Sans-Serif" panose="020B0604020202020204" pitchFamily="34" charset="0"/>
              <a:buChar char="•"/>
            </a:pPr>
            <a:r>
              <a:rPr lang="es-ES"/>
              <a:t>¿Qué es una variante del virus?</a:t>
            </a:r>
          </a:p>
          <a:p>
            <a:pPr marL="285750" indent="-285750">
              <a:buFont typeface="Arial,Sans-Serif" panose="020B0604020202020204" pitchFamily="34" charset="0"/>
              <a:buChar char="•"/>
            </a:pPr>
            <a:r>
              <a:rPr lang="es-ES"/>
              <a:t>¿Las vacunas actuales funcionan contra las variantes del COVID-19?</a:t>
            </a:r>
          </a:p>
          <a:p>
            <a:pPr marL="285750" indent="-285750">
              <a:buFont typeface="Arial,Sans-Serif" panose="020B0604020202020204" pitchFamily="34" charset="0"/>
              <a:buChar char="•"/>
            </a:pPr>
            <a:r>
              <a:rPr lang="es-ES"/>
              <a:t>¿Por qué siguen apareciendo nuevas variantes del COVID-19?</a:t>
            </a:r>
            <a:endParaRPr lang="en-US">
              <a:latin typeface="Arial"/>
              <a:cs typeface="Arial"/>
            </a:endParaRPr>
          </a:p>
          <a:p>
            <a:pPr marL="285750" indent="-285750">
              <a:buFont typeface="Arial" panose="020B0604020202020204" pitchFamily="34" charset="0"/>
              <a:buChar char="•"/>
            </a:pPr>
            <a:r>
              <a:rPr lang="es-ES">
                <a:latin typeface="Arial"/>
                <a:cs typeface="Arial"/>
              </a:rPr>
              <a:t>¿Por qué los científicos están observando las variantes del COVID-19?</a:t>
            </a:r>
            <a:r>
              <a:rPr lang="en-US">
                <a:latin typeface="Arial"/>
                <a:cs typeface="Arial"/>
              </a:rPr>
              <a:t> </a:t>
            </a:r>
          </a:p>
          <a:p>
            <a:pPr marL="285750" indent="-285750">
              <a:buFont typeface="Arial" panose="020B0604020202020204" pitchFamily="34" charset="0"/>
              <a:buChar char="•"/>
            </a:pPr>
            <a:r>
              <a:rPr lang="es-ES"/>
              <a:t>¿Qué puedo hacer para protegerme de las variantes del COVID-19?</a:t>
            </a:r>
            <a:r>
              <a:rPr lang="en-US"/>
              <a:t> </a:t>
            </a:r>
            <a:endParaRPr lang="en-US">
              <a:latin typeface="Arial"/>
              <a:cs typeface="Arial"/>
            </a:endParaRPr>
          </a:p>
          <a:p>
            <a:pPr marL="285750" indent="-285750">
              <a:buFont typeface="Arial" panose="020B0604020202020204" pitchFamily="34" charset="0"/>
              <a:buChar char="•"/>
            </a:pPr>
            <a:r>
              <a:rPr lang="es-ES"/>
              <a:t>¿Cómo sé si tengo una variante del COVID-19?</a:t>
            </a:r>
            <a:endParaRPr lang="en-US">
              <a:latin typeface="Arial"/>
              <a:cs typeface="Arial"/>
            </a:endParaRPr>
          </a:p>
          <a:p>
            <a:endParaRPr lang="en-US">
              <a:latin typeface="Arial"/>
              <a:cs typeface="Arial"/>
            </a:endParaRPr>
          </a:p>
          <a:p>
            <a:endParaRPr lang="en-US"/>
          </a:p>
        </p:txBody>
      </p:sp>
    </p:spTree>
    <p:extLst>
      <p:ext uri="{BB962C8B-B14F-4D97-AF65-F5344CB8AC3E}">
        <p14:creationId xmlns:p14="http://schemas.microsoft.com/office/powerpoint/2010/main" val="195210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67728" y="81923"/>
            <a:ext cx="10740556" cy="1325563"/>
          </a:xfrm>
        </p:spPr>
        <p:txBody>
          <a:bodyPr>
            <a:normAutofit/>
          </a:bodyPr>
          <a:lstStyle/>
          <a:p>
            <a:r>
              <a:rPr lang="es-ES" sz="3600" b="1" i="0" u="none" strike="noStrike">
                <a:solidFill>
                  <a:schemeClr val="accent1"/>
                </a:solidFill>
                <a:effectLst/>
              </a:rPr>
              <a:t>¿Qué es una variante del virus?</a:t>
            </a:r>
            <a:endParaRPr lang="en-US" sz="3600">
              <a:solidFill>
                <a:schemeClr val="accent1"/>
              </a:solidFill>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67728" y="1239966"/>
            <a:ext cx="4569970"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indent="0">
              <a:lnSpc>
                <a:spcPct val="107000"/>
              </a:lnSpc>
              <a:buNone/>
              <a:defRPr/>
            </a:pPr>
            <a:r>
              <a:rPr kumimoji="0" lang="es-AR" sz="1500" b="0" i="1" u="none" strike="noStrike" kern="1200" cap="none" spc="0" normalizeH="0" baseline="0" noProof="0">
                <a:ln>
                  <a:noFill/>
                </a:ln>
                <a:solidFill>
                  <a:srgbClr val="616165"/>
                </a:solidFill>
                <a:effectLst/>
                <a:uLnTx/>
                <a:uFillTx/>
                <a:latin typeface="Arial" panose="020B0604020202020204"/>
                <a:ea typeface="+mn-ea"/>
                <a:cs typeface="+mn-cs"/>
              </a:rPr>
              <a:t>Facebook/</a:t>
            </a:r>
            <a:r>
              <a:rPr lang="es-AR" sz="1500" i="1">
                <a:solidFill>
                  <a:srgbClr val="616165"/>
                </a:solidFill>
                <a:latin typeface="Arial" panose="020B0604020202020204"/>
                <a:cs typeface="+mn-cs"/>
              </a:rPr>
              <a:t>LinkedIn</a:t>
            </a:r>
          </a:p>
          <a:p>
            <a:pPr marL="0" indent="0">
              <a:lnSpc>
                <a:spcPct val="100000"/>
              </a:lnSpc>
              <a:buNone/>
              <a:defRPr/>
            </a:pPr>
            <a:r>
              <a:rPr lang="es-AR" sz="1500">
                <a:solidFill>
                  <a:schemeClr val="tx1"/>
                </a:solidFill>
                <a:latin typeface="Arial" panose="020B0604020202020204"/>
                <a:cs typeface="+mn-cs"/>
              </a:rPr>
              <a:t>¿Qué es una variante del virus? </a:t>
            </a:r>
            <a:r>
              <a:rPr lang="es-AR" sz="1500" b="0" i="0" u="none" strike="noStrike">
                <a:solidFill>
                  <a:schemeClr val="tx1"/>
                </a:solidFill>
                <a:effectLst/>
                <a:latin typeface="+mn-lt"/>
                <a:cs typeface="Arial"/>
              </a:rPr>
              <a:t>La mayoría de los virus mutan o cambian a medida que se replican. </a:t>
            </a:r>
            <a:r>
              <a:rPr lang="es-AR" sz="1500">
                <a:solidFill>
                  <a:schemeClr val="tx1"/>
                </a:solidFill>
                <a:latin typeface="+mn-lt"/>
                <a:cs typeface="Arial"/>
              </a:rPr>
              <a:t>E</a:t>
            </a:r>
            <a:r>
              <a:rPr lang="es-AR" sz="1500" b="0" i="0" u="none" strike="noStrike">
                <a:solidFill>
                  <a:schemeClr val="tx1"/>
                </a:solidFill>
                <a:effectLst/>
                <a:latin typeface="+mn-lt"/>
                <a:cs typeface="Arial"/>
              </a:rPr>
              <a:t>sto conduce a las variantes o a diferente versiones del virus. </a:t>
            </a:r>
            <a:r>
              <a:rPr lang="es-ES" sz="1500" b="0" i="0" u="none" strike="noStrike">
                <a:solidFill>
                  <a:schemeClr val="tx1"/>
                </a:solidFill>
                <a:effectLst/>
                <a:latin typeface="+mn-lt"/>
                <a:cs typeface="Arial"/>
              </a:rPr>
              <a:t>Las vacunas contra el COVID-19 protegen a las personas de enfermarse gravemente, incluso si es causada por la variante delta u otras circulando en los EE. UU.</a:t>
            </a:r>
            <a:r>
              <a:rPr lang="en-US" sz="1500" b="0" i="0" u="none" strike="noStrike">
                <a:solidFill>
                  <a:schemeClr val="tx1"/>
                </a:solidFill>
                <a:effectLst/>
                <a:latin typeface="+mn-lt"/>
                <a:cs typeface="Arial"/>
              </a:rPr>
              <a:t> </a:t>
            </a:r>
            <a:r>
              <a:rPr lang="en-US" sz="1500" u="sng">
                <a:hlinkClick r:id="rId3" tooltip="https://protect-us.mimecast.com/s/dH_RCR6DBqIKqK0COiCKQ?domain=go.usa.gov"/>
              </a:rPr>
              <a:t>https://go.usa.gov/xFRHE</a:t>
            </a:r>
            <a:r>
              <a:rPr lang="en-US" sz="1500" u="sng"/>
              <a:t> </a:t>
            </a:r>
            <a:r>
              <a:rPr lang="es-AR" sz="1500">
                <a:solidFill>
                  <a:schemeClr val="tx1"/>
                </a:solidFill>
                <a:cs typeface="Arial"/>
              </a:rPr>
              <a:t>#NIHCEAL</a:t>
            </a:r>
            <a:endParaRPr lang="es-AR" sz="1500" b="0" i="0" u="none" strike="noStrike">
              <a:solidFill>
                <a:schemeClr val="tx1"/>
              </a:solidFill>
              <a:effectLst/>
              <a:latin typeface="+mn-lt"/>
              <a:cs typeface="Arial"/>
            </a:endParaRPr>
          </a:p>
          <a:p>
            <a:pPr>
              <a:buNone/>
            </a:pPr>
            <a:r>
              <a:rPr lang="en-US" sz="1500" i="1">
                <a:solidFill>
                  <a:schemeClr val="tx1"/>
                </a:solidFill>
                <a:latin typeface="+mn-lt"/>
                <a:cs typeface="Arial"/>
              </a:rPr>
              <a:t>Twitter</a:t>
            </a:r>
            <a:endParaRPr lang="en-US" sz="1500">
              <a:solidFill>
                <a:schemeClr val="tx1"/>
              </a:solidFill>
              <a:latin typeface="+mn-lt"/>
              <a:cs typeface="Arial"/>
            </a:endParaRPr>
          </a:p>
          <a:p>
            <a:pPr marL="0" indent="0">
              <a:buNone/>
            </a:pPr>
            <a:r>
              <a:rPr lang="es-AR" sz="1500">
                <a:solidFill>
                  <a:schemeClr val="tx1"/>
                </a:solidFill>
                <a:latin typeface="Arial" panose="020B0604020202020204"/>
                <a:cs typeface="+mn-cs"/>
              </a:rPr>
              <a:t>¿Qué es una variante del virus?</a:t>
            </a:r>
            <a:r>
              <a:rPr lang="es-ES" sz="1500">
                <a:latin typeface="+mn-lt"/>
                <a:cs typeface="Arial"/>
              </a:rPr>
              <a:t> </a:t>
            </a:r>
            <a:r>
              <a:rPr lang="es-AR" sz="1500">
                <a:latin typeface="+mn-lt"/>
              </a:rPr>
              <a:t>La mayoría de los virus cambian a medida que se replican, o crean variantes. </a:t>
            </a:r>
            <a:r>
              <a:rPr lang="es-ES" sz="1500">
                <a:latin typeface="+mn-lt"/>
              </a:rPr>
              <a:t>Las vacunas contra el COVID-19 protegen a las personas de enfermarse gravemente, incluso </a:t>
            </a:r>
            <a:r>
              <a:rPr lang="es-ES" sz="1500" b="0" i="0" u="none" strike="noStrike">
                <a:solidFill>
                  <a:schemeClr val="tx1"/>
                </a:solidFill>
                <a:effectLst/>
                <a:latin typeface="+mn-lt"/>
                <a:cs typeface="Arial"/>
              </a:rPr>
              <a:t>si es causada por </a:t>
            </a:r>
            <a:r>
              <a:rPr lang="es-ES" sz="1500">
                <a:latin typeface="+mn-lt"/>
              </a:rPr>
              <a:t>la variante delta u otras</a:t>
            </a:r>
            <a:r>
              <a:rPr lang="es-AR" sz="1500">
                <a:latin typeface="+mn-lt"/>
              </a:rPr>
              <a:t>. </a:t>
            </a:r>
            <a:r>
              <a:rPr lang="es-AR" sz="1500">
                <a:latin typeface="+mn-lt"/>
                <a:hlinkClick r:id="rId3"/>
              </a:rPr>
              <a:t>https://go.usa.gov/xFRHE</a:t>
            </a:r>
            <a:r>
              <a:rPr lang="es-AR" sz="1500">
                <a:latin typeface="+mn-lt"/>
              </a:rPr>
              <a:t> #NIHCEAL</a:t>
            </a:r>
            <a:r>
              <a:rPr lang="en-US" sz="1500">
                <a:latin typeface="+mn-lt"/>
              </a:rPr>
              <a:t> </a:t>
            </a:r>
            <a:endParaRPr lang="es-ES" sz="1500" b="0" i="0" u="none" strike="noStrike">
              <a:solidFill>
                <a:schemeClr val="tx1"/>
              </a:solidFill>
              <a:effectLst/>
              <a:latin typeface="+mn-lt"/>
              <a:cs typeface="Arial"/>
            </a:endParaRPr>
          </a:p>
          <a:p>
            <a:pPr marL="0" indent="0">
              <a:buNone/>
            </a:pPr>
            <a:endParaRPr lang="es-AR" sz="1600" b="0" i="0" u="none" strike="noStrike">
              <a:solidFill>
                <a:schemeClr val="tx1"/>
              </a:solidFill>
              <a:effectLst/>
              <a:latin typeface="+mn-lt"/>
              <a:cs typeface="Arial"/>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5636660" y="1238209"/>
            <a:ext cx="2939143" cy="338554"/>
          </a:xfrm>
          <a:prstGeom prst="rect">
            <a:avLst/>
          </a:prstGeom>
          <a:noFill/>
        </p:spPr>
        <p:txBody>
          <a:bodyPr wrap="square" rtlCol="0">
            <a:spAutoFit/>
          </a:bodyPr>
          <a:lstStyle/>
          <a:p>
            <a:r>
              <a:rPr lang="en-US" sz="1600" b="1"/>
              <a:t>IMAGE</a:t>
            </a:r>
          </a:p>
        </p:txBody>
      </p:sp>
      <p:pic>
        <p:nvPicPr>
          <p:cNvPr id="10" name="Picture 9" descr="Respuesta. Una variante es una versión diferente del virus. La mayoría de los virus, incluido el SARS-CoV-2, mutan o cambian a medida que se replican.  Más preguntas y respuestas sobre las vacunas en https://covid19community.nih.gov/español”. Logotipo: La Alianza de Participación Comunitaria de los Institutos Nacionales de Salud">
            <a:extLst>
              <a:ext uri="{FF2B5EF4-FFF2-40B4-BE49-F238E27FC236}">
                <a16:creationId xmlns:a16="http://schemas.microsoft.com/office/drawing/2014/main" id="{3FE76773-F2CC-F54E-9165-D8C0699939AE}"/>
              </a:ext>
            </a:extLst>
          </p:cNvPr>
          <p:cNvPicPr>
            <a:picLocks noChangeAspect="1"/>
          </p:cNvPicPr>
          <p:nvPr/>
        </p:nvPicPr>
        <p:blipFill>
          <a:blip r:embed="rId4"/>
          <a:srcRect/>
          <a:stretch/>
        </p:blipFill>
        <p:spPr>
          <a:xfrm>
            <a:off x="5821465" y="1965894"/>
            <a:ext cx="2702542" cy="1520180"/>
          </a:xfrm>
          <a:prstGeom prst="rect">
            <a:avLst/>
          </a:prstGeom>
        </p:spPr>
      </p:pic>
      <p:sp>
        <p:nvSpPr>
          <p:cNvPr id="8" name="TextBox 7">
            <a:extLst>
              <a:ext uri="{FF2B5EF4-FFF2-40B4-BE49-F238E27FC236}">
                <a16:creationId xmlns:a16="http://schemas.microsoft.com/office/drawing/2014/main" id="{8455DD3A-72B9-9D4C-9628-D9077021B753}"/>
              </a:ext>
            </a:extLst>
          </p:cNvPr>
          <p:cNvSpPr txBox="1"/>
          <p:nvPr/>
        </p:nvSpPr>
        <p:spPr>
          <a:xfrm>
            <a:off x="5636660" y="3617263"/>
            <a:ext cx="3275616" cy="738664"/>
          </a:xfrm>
          <a:prstGeom prst="rect">
            <a:avLst/>
          </a:prstGeom>
          <a:noFill/>
        </p:spPr>
        <p:txBody>
          <a:bodyPr wrap="square" lIns="91440" tIns="45720" rIns="91440" bIns="45720" rtlCol="0" anchor="t">
            <a:spAutoFit/>
          </a:bodyPr>
          <a:lstStyle/>
          <a:p>
            <a:r>
              <a:rPr lang="en-US" sz="1400" b="1">
                <a:solidFill>
                  <a:schemeClr val="accent1"/>
                </a:solidFill>
              </a:rPr>
              <a:t>Download Images</a:t>
            </a:r>
            <a:br>
              <a:rPr lang="en-US" sz="1400">
                <a:solidFill>
                  <a:schemeClr val="accent1"/>
                </a:solidFill>
              </a:rPr>
            </a:br>
            <a:r>
              <a:rPr lang="en-US" sz="1400">
                <a:solidFill>
                  <a:schemeClr val="accent1"/>
                </a:solidFill>
                <a:hlinkClick r:id="rId5"/>
              </a:rPr>
              <a:t>https://covid19community.nih.gov/resources/covid19-variant-social-cards</a:t>
            </a:r>
            <a:r>
              <a:rPr lang="en-US" sz="1400">
                <a:solidFill>
                  <a:schemeClr val="accent1"/>
                </a:solidFill>
              </a:rPr>
              <a:t> </a:t>
            </a:r>
            <a:endParaRPr lang="en-US" sz="1400"/>
          </a:p>
        </p:txBody>
      </p:sp>
      <p:sp>
        <p:nvSpPr>
          <p:cNvPr id="7" name="TextBox 6">
            <a:extLst>
              <a:ext uri="{FF2B5EF4-FFF2-40B4-BE49-F238E27FC236}">
                <a16:creationId xmlns:a16="http://schemas.microsoft.com/office/drawing/2014/main" id="{329E9FE6-6EB2-C34B-BA23-6168E58DC791}"/>
              </a:ext>
            </a:extLst>
          </p:cNvPr>
          <p:cNvSpPr txBox="1"/>
          <p:nvPr/>
        </p:nvSpPr>
        <p:spPr>
          <a:xfrm>
            <a:off x="8907775" y="1310076"/>
            <a:ext cx="2475187" cy="3046988"/>
          </a:xfrm>
          <a:prstGeom prst="rect">
            <a:avLst/>
          </a:prstGeom>
          <a:noFill/>
        </p:spPr>
        <p:txBody>
          <a:bodyPr wrap="square" lIns="91440" tIns="45720" rIns="91440" bIns="45720" rtlCol="0" anchor="t">
            <a:spAutoFit/>
          </a:bodyPr>
          <a:lstStyle/>
          <a:p>
            <a:r>
              <a:rPr lang="en-US" sz="1200" b="1"/>
              <a:t>IMAGE ALT TEXT</a:t>
            </a:r>
          </a:p>
          <a:p>
            <a:r>
              <a:rPr lang="es-ES" sz="1200" b="0" i="0" u="none" strike="noStrike">
                <a:effectLst/>
                <a:latin typeface="+mj-lt"/>
              </a:rPr>
              <a:t>El texto de la tarjeta dice: </a:t>
            </a:r>
            <a:r>
              <a:rPr lang="en-US" sz="1200" b="0" i="0" u="none" strike="noStrike">
                <a:effectLst/>
                <a:latin typeface="+mj-lt"/>
              </a:rPr>
              <a:t>“</a:t>
            </a:r>
            <a:r>
              <a:rPr lang="en-US" sz="1200">
                <a:latin typeface="+mj-lt"/>
              </a:rPr>
              <a:t>R</a:t>
            </a:r>
            <a:r>
              <a:rPr lang="en-US" sz="1200" b="0" i="0" u="none" strike="noStrike">
                <a:effectLst/>
                <a:latin typeface="+mj-lt"/>
              </a:rPr>
              <a:t>. </a:t>
            </a:r>
            <a:r>
              <a:rPr lang="es-ES" sz="1200" b="0" i="0" u="none" strike="noStrike">
                <a:effectLst/>
                <a:latin typeface="+mj-lt"/>
              </a:rPr>
              <a:t>Una variante es una versión diferente del virus. La mayoría de los virus, incluido el SARS-CoV-2, mutan o cambian a medida que se replican”.</a:t>
            </a:r>
          </a:p>
          <a:p>
            <a:endParaRPr lang="es-ES" sz="1200">
              <a:latin typeface="+mj-lt"/>
            </a:endParaRPr>
          </a:p>
          <a:p>
            <a:r>
              <a:rPr lang="es-ES" sz="1200">
                <a:latin typeface="+mj-lt"/>
              </a:rPr>
              <a:t>“Más preguntas y respuestas sobre las vacunas en </a:t>
            </a:r>
            <a:r>
              <a:rPr lang="es-ES" sz="1200">
                <a:latin typeface="+mj-lt"/>
                <a:hlinkClick r:id="rId6">
                  <a:extLst>
                    <a:ext uri="{A12FA001-AC4F-418D-AE19-62706E023703}">
                      <ahyp:hlinkClr xmlns:ahyp="http://schemas.microsoft.com/office/drawing/2018/hyperlinkcolor" val="tx"/>
                    </a:ext>
                  </a:extLst>
                </a:hlinkClick>
              </a:rPr>
              <a:t>https://covid19community.nih.gov/español</a:t>
            </a:r>
            <a:r>
              <a:rPr lang="es-ES" sz="1200">
                <a:latin typeface="+mj-lt"/>
              </a:rPr>
              <a:t>” </a:t>
            </a:r>
          </a:p>
          <a:p>
            <a:endParaRPr lang="es-ES" sz="1200">
              <a:latin typeface="+mj-lt"/>
            </a:endParaRPr>
          </a:p>
          <a:p>
            <a:r>
              <a:rPr lang="es-ES" sz="1200">
                <a:latin typeface="+mj-lt"/>
              </a:rPr>
              <a:t>Logotipo: La Alianza de Participación Comunitaria de los Institutos Nacionales de Salud</a:t>
            </a:r>
            <a:endParaRPr lang="en-US" sz="1200">
              <a:latin typeface="+mj-lt"/>
            </a:endParaRPr>
          </a:p>
        </p:txBody>
      </p:sp>
      <p:sp>
        <p:nvSpPr>
          <p:cNvPr id="9" name="TextBox 8">
            <a:extLst>
              <a:ext uri="{FF2B5EF4-FFF2-40B4-BE49-F238E27FC236}">
                <a16:creationId xmlns:a16="http://schemas.microsoft.com/office/drawing/2014/main" id="{B1E2A8AE-A964-9748-9785-7E82A8B3E8BB}"/>
              </a:ext>
            </a:extLst>
          </p:cNvPr>
          <p:cNvSpPr txBox="1"/>
          <p:nvPr/>
        </p:nvSpPr>
        <p:spPr>
          <a:xfrm>
            <a:off x="11687176" y="299153"/>
            <a:ext cx="504824" cy="369332"/>
          </a:xfrm>
          <a:prstGeom prst="rect">
            <a:avLst/>
          </a:prstGeom>
          <a:noFill/>
        </p:spPr>
        <p:txBody>
          <a:bodyPr wrap="square" rtlCol="0">
            <a:spAutoFit/>
          </a:bodyPr>
          <a:lstStyle/>
          <a:p>
            <a:r>
              <a:rPr lang="en-US"/>
              <a:t>19</a:t>
            </a:r>
          </a:p>
        </p:txBody>
      </p:sp>
    </p:spTree>
    <p:extLst>
      <p:ext uri="{BB962C8B-B14F-4D97-AF65-F5344CB8AC3E}">
        <p14:creationId xmlns:p14="http://schemas.microsoft.com/office/powerpoint/2010/main" val="2197379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A39E-941F-5A4C-BB63-8F5BCF826EDF}"/>
              </a:ext>
            </a:extLst>
          </p:cNvPr>
          <p:cNvSpPr>
            <a:spLocks noGrp="1"/>
          </p:cNvSpPr>
          <p:nvPr>
            <p:ph type="title"/>
          </p:nvPr>
        </p:nvSpPr>
        <p:spPr>
          <a:xfrm>
            <a:off x="838200" y="387985"/>
            <a:ext cx="10515600" cy="1325563"/>
          </a:xfrm>
        </p:spPr>
        <p:txBody>
          <a:bodyPr/>
          <a:lstStyle/>
          <a:p>
            <a:r>
              <a:rPr lang="en-US">
                <a:latin typeface="Arial"/>
                <a:cs typeface="Arial"/>
              </a:rPr>
              <a:t>About This Content </a:t>
            </a:r>
            <a:endParaRPr lang="en-US"/>
          </a:p>
        </p:txBody>
      </p:sp>
      <p:sp>
        <p:nvSpPr>
          <p:cNvPr id="3" name="Content Placeholder 2">
            <a:extLst>
              <a:ext uri="{FF2B5EF4-FFF2-40B4-BE49-F238E27FC236}">
                <a16:creationId xmlns:a16="http://schemas.microsoft.com/office/drawing/2014/main" id="{E8E541BB-6CC4-3749-A6B4-FF158135C832}"/>
              </a:ext>
            </a:extLst>
          </p:cNvPr>
          <p:cNvSpPr>
            <a:spLocks noGrp="1"/>
          </p:cNvSpPr>
          <p:nvPr>
            <p:ph idx="1"/>
          </p:nvPr>
        </p:nvSpPr>
        <p:spPr>
          <a:xfrm>
            <a:off x="838200" y="1539434"/>
            <a:ext cx="7732594" cy="4351338"/>
          </a:xfrm>
        </p:spPr>
        <p:txBody>
          <a:bodyPr vert="horz" lIns="91440" tIns="45720" rIns="91440" bIns="45720" rtlCol="0" anchor="t">
            <a:normAutofit lnSpcReduction="10000"/>
          </a:bodyPr>
          <a:lstStyle/>
          <a:p>
            <a:pPr marL="0" indent="0">
              <a:lnSpc>
                <a:spcPct val="150000"/>
              </a:lnSpc>
              <a:spcBef>
                <a:spcPts val="800"/>
              </a:spcBef>
              <a:spcAft>
                <a:spcPts val="800"/>
              </a:spcAft>
              <a:buNone/>
            </a:pPr>
            <a:r>
              <a:rPr lang="en-US" sz="1800">
                <a:latin typeface="Arial"/>
                <a:cs typeface="Arial"/>
              </a:rPr>
              <a:t>The </a:t>
            </a:r>
            <a:r>
              <a:rPr lang="en-US" sz="1800" b="1">
                <a:latin typeface="Arial"/>
                <a:cs typeface="Arial"/>
              </a:rPr>
              <a:t>NIH Community Engagement Alliance (CEAL) Against COVID-19 Disparities</a:t>
            </a:r>
            <a:r>
              <a:rPr lang="en-US" sz="1800">
                <a:latin typeface="Arial"/>
                <a:cs typeface="Arial"/>
              </a:rPr>
              <a:t> focuses on addressing misinformation around COVID-19, engaging trusted partners and messengers in the delivery of accurate information, and educating communities on the importance of inclusion in clinical </a:t>
            </a:r>
            <a:r>
              <a:rPr lang="en-US" sz="1800">
                <a:solidFill>
                  <a:schemeClr val="tx1"/>
                </a:solidFill>
                <a:latin typeface="Arial"/>
                <a:cs typeface="Arial"/>
              </a:rPr>
              <a:t>research and its discoveries </a:t>
            </a:r>
            <a:r>
              <a:rPr lang="en-US" sz="1800">
                <a:latin typeface="Arial"/>
                <a:cs typeface="Arial"/>
              </a:rPr>
              <a:t>to overcome COVID-19.</a:t>
            </a:r>
          </a:p>
          <a:p>
            <a:pPr marL="0" indent="0">
              <a:lnSpc>
                <a:spcPct val="150000"/>
              </a:lnSpc>
              <a:spcBef>
                <a:spcPts val="800"/>
              </a:spcBef>
              <a:spcAft>
                <a:spcPts val="800"/>
              </a:spcAft>
              <a:buNone/>
            </a:pPr>
            <a:r>
              <a:rPr lang="en-US" sz="1800">
                <a:latin typeface="Arial"/>
                <a:cs typeface="Arial"/>
              </a:rPr>
              <a:t>This content showcases CEAL’s new social media tools including individual cards that answer variant FAQs. </a:t>
            </a:r>
          </a:p>
          <a:p>
            <a:pPr marL="0" indent="0">
              <a:lnSpc>
                <a:spcPct val="150000"/>
              </a:lnSpc>
              <a:spcBef>
                <a:spcPts val="800"/>
              </a:spcBef>
              <a:spcAft>
                <a:spcPts val="800"/>
              </a:spcAft>
              <a:buNone/>
            </a:pPr>
            <a:r>
              <a:rPr lang="en-US" sz="1800">
                <a:latin typeface="Arial"/>
                <a:cs typeface="Arial"/>
              </a:rPr>
              <a:t>Find additional resources including COVID-19-related fact sheets, infographics, and videos on the CEAL website at </a:t>
            </a:r>
            <a:r>
              <a:rPr lang="en-US" sz="1800">
                <a:solidFill>
                  <a:srgbClr val="206FB3"/>
                </a:solidFill>
                <a:latin typeface="Arial"/>
                <a:cs typeface="Arial"/>
                <a:hlinkClick r:id="rId3">
                  <a:extLst>
                    <a:ext uri="{A12FA001-AC4F-418D-AE19-62706E023703}">
                      <ahyp:hlinkClr xmlns:ahyp="http://schemas.microsoft.com/office/drawing/2018/hyperlinkcolor" val="tx"/>
                    </a:ext>
                  </a:extLst>
                </a:hlinkClick>
              </a:rPr>
              <a:t>covid19community.nih.gov</a:t>
            </a:r>
            <a:r>
              <a:rPr lang="en-US" sz="1800">
                <a:solidFill>
                  <a:srgbClr val="206FB3"/>
                </a:solidFill>
                <a:latin typeface="Arial"/>
                <a:cs typeface="Arial"/>
              </a:rPr>
              <a:t> </a:t>
            </a:r>
            <a:endParaRPr lang="en-US" sz="1800">
              <a:solidFill>
                <a:srgbClr val="206FB3"/>
              </a:solidFill>
            </a:endParaRPr>
          </a:p>
        </p:txBody>
      </p:sp>
      <p:sp>
        <p:nvSpPr>
          <p:cNvPr id="5" name="Content Placeholder 4">
            <a:extLst>
              <a:ext uri="{FF2B5EF4-FFF2-40B4-BE49-F238E27FC236}">
                <a16:creationId xmlns:a16="http://schemas.microsoft.com/office/drawing/2014/main" id="{27A5BBED-4BB1-41DB-A8E0-6DE52BBC57BD}"/>
              </a:ext>
            </a:extLst>
          </p:cNvPr>
          <p:cNvSpPr>
            <a:spLocks noGrp="1"/>
          </p:cNvSpPr>
          <p:nvPr>
            <p:ph sz="quarter" idx="10"/>
          </p:nvPr>
        </p:nvSpPr>
        <p:spPr/>
        <p:txBody>
          <a:bodyPr/>
          <a:lstStyle/>
          <a:p>
            <a:pPr marL="0" indent="0">
              <a:buNone/>
            </a:pPr>
            <a:r>
              <a:rPr lang="en-US" sz="1800" b="1">
                <a:solidFill>
                  <a:schemeClr val="bg1"/>
                </a:solidFill>
                <a:latin typeface="Arial"/>
                <a:cs typeface="Arial"/>
              </a:rPr>
              <a:t>Content Guide</a:t>
            </a:r>
          </a:p>
          <a:p>
            <a:pPr marL="285750" indent="-285750">
              <a:buFont typeface="Arial" panose="020B0604020202020204" pitchFamily="34" charset="0"/>
              <a:buChar char="•"/>
            </a:pPr>
            <a:r>
              <a:rPr lang="en-US">
                <a:latin typeface="Arial"/>
                <a:cs typeface="Arial"/>
              </a:rPr>
              <a:t>Variant Content English</a:t>
            </a:r>
            <a:br>
              <a:rPr lang="en-US">
                <a:latin typeface="Arial"/>
                <a:cs typeface="Arial"/>
              </a:rPr>
            </a:br>
            <a:r>
              <a:rPr lang="en-US">
                <a:latin typeface="Arial"/>
                <a:cs typeface="Arial"/>
              </a:rPr>
              <a:t>Slides 4-17</a:t>
            </a:r>
          </a:p>
          <a:p>
            <a:pPr marL="285750" indent="-285750">
              <a:buFont typeface="Arial" panose="020B0604020202020204" pitchFamily="34" charset="0"/>
              <a:buChar char="•"/>
            </a:pPr>
            <a:r>
              <a:rPr lang="en-US" sz="1800">
                <a:solidFill>
                  <a:schemeClr val="bg1"/>
                </a:solidFill>
                <a:latin typeface="Arial"/>
                <a:cs typeface="Arial"/>
              </a:rPr>
              <a:t>Variant</a:t>
            </a:r>
            <a:r>
              <a:rPr lang="en-US">
                <a:latin typeface="Arial"/>
                <a:cs typeface="Arial"/>
              </a:rPr>
              <a:t> Questions Spanish</a:t>
            </a:r>
            <a:br>
              <a:rPr lang="en-US">
                <a:latin typeface="Arial"/>
                <a:cs typeface="Arial"/>
              </a:rPr>
            </a:br>
            <a:r>
              <a:rPr lang="en-US">
                <a:latin typeface="Arial"/>
                <a:cs typeface="Arial"/>
              </a:rPr>
              <a:t>Slides 18-31</a:t>
            </a:r>
          </a:p>
        </p:txBody>
      </p:sp>
      <p:sp>
        <p:nvSpPr>
          <p:cNvPr id="4" name="TextBox 3">
            <a:extLst>
              <a:ext uri="{FF2B5EF4-FFF2-40B4-BE49-F238E27FC236}">
                <a16:creationId xmlns:a16="http://schemas.microsoft.com/office/drawing/2014/main" id="{2485CEDE-6C82-44D2-AECE-1056459DFB26}"/>
              </a:ext>
            </a:extLst>
          </p:cNvPr>
          <p:cNvSpPr txBox="1"/>
          <p:nvPr/>
        </p:nvSpPr>
        <p:spPr>
          <a:xfrm>
            <a:off x="11755225" y="84841"/>
            <a:ext cx="208175" cy="369332"/>
          </a:xfrm>
          <a:prstGeom prst="rect">
            <a:avLst/>
          </a:prstGeom>
          <a:noFill/>
        </p:spPr>
        <p:txBody>
          <a:bodyPr wrap="square" rtlCol="0">
            <a:spAutoFit/>
          </a:bodyPr>
          <a:lstStyle/>
          <a:p>
            <a:r>
              <a:rPr lang="en-US"/>
              <a:t>2</a:t>
            </a:r>
          </a:p>
        </p:txBody>
      </p:sp>
    </p:spTree>
    <p:extLst>
      <p:ext uri="{BB962C8B-B14F-4D97-AF65-F5344CB8AC3E}">
        <p14:creationId xmlns:p14="http://schemas.microsoft.com/office/powerpoint/2010/main" val="2785602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199" y="365125"/>
            <a:ext cx="10779177" cy="1325563"/>
          </a:xfrm>
        </p:spPr>
        <p:txBody>
          <a:bodyPr>
            <a:normAutofit/>
          </a:bodyPr>
          <a:lstStyle/>
          <a:p>
            <a:r>
              <a:rPr lang="es-ES" sz="3600" b="1" i="0" u="none" strike="noStrike">
                <a:solidFill>
                  <a:schemeClr val="accent1"/>
                </a:solidFill>
                <a:effectLst/>
              </a:rPr>
              <a:t>¿Las vacunas actuales funcionan contra las variantes del COVID-19?</a:t>
            </a:r>
            <a:endParaRPr lang="en-US" sz="3600">
              <a:solidFill>
                <a:schemeClr val="accent1"/>
              </a:solidFill>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200" y="1777410"/>
            <a:ext cx="4996166" cy="4322359"/>
          </a:xfrm>
        </p:spPr>
        <p:txBody>
          <a:bodyPr vert="horz"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solidFill>
                  <a:srgbClr val="616165"/>
                </a:solidFill>
                <a:effectLst/>
                <a:uLnTx/>
                <a:uFillTx/>
                <a:latin typeface="Arial" panose="020B0604020202020204"/>
                <a:ea typeface="+mn-ea"/>
                <a:cs typeface="+mn-cs"/>
              </a:rPr>
              <a:t>Facebook/LinkedIn</a:t>
            </a:r>
            <a:endParaRPr lang="en-US" sz="1400" b="1" i="0" u="none" strike="noStrike" dirty="0">
              <a:solidFill>
                <a:srgbClr val="000000"/>
              </a:solidFill>
              <a:effectLst/>
            </a:endParaRPr>
          </a:p>
          <a:p>
            <a:pPr marL="0" indent="0">
              <a:lnSpc>
                <a:spcPct val="107000"/>
              </a:lnSpc>
              <a:spcAft>
                <a:spcPts val="800"/>
              </a:spcAft>
              <a:buNone/>
            </a:pPr>
            <a:r>
              <a:rPr lang="es-ES" sz="1400" dirty="0">
                <a:solidFill>
                  <a:schemeClr val="tx1"/>
                </a:solidFill>
                <a:latin typeface="Arial"/>
                <a:cs typeface="Arial"/>
              </a:rPr>
              <a:t>¿Las vacunas actuales funcionan contra las variantes del #COVID19? Las vacunas COVID-19 están diseñadas para proteger a las personas de enfermarse gravemente y reducir significativamente la probabilidad de hospitalización y muerte. La mejor manera de frenar la propagación del COVID-19 y prevenir la infección por delta u otras variantes es vacunándose. </a:t>
            </a:r>
            <a:r>
              <a:rPr lang="en-US" sz="1400" u="sng" dirty="0">
                <a:latin typeface="Arial"/>
                <a:cs typeface="Arial"/>
                <a:hlinkClick r:id="rId3" tooltip="https://protect-us.mimecast.com/s/dH_RCR6DBqIKqK0COiCKQ?domain=go.usa.gov"/>
              </a:rPr>
              <a:t>https://go.usa.gov/xFRHE</a:t>
            </a:r>
            <a:r>
              <a:rPr lang="en-US" sz="1400" u="sng" dirty="0">
                <a:latin typeface="Arial"/>
                <a:cs typeface="Arial"/>
              </a:rPr>
              <a:t> </a:t>
            </a:r>
            <a:r>
              <a:rPr lang="en-US" sz="1400" dirty="0">
                <a:solidFill>
                  <a:schemeClr val="tx1"/>
                </a:solidFill>
                <a:latin typeface="Arial"/>
                <a:cs typeface="Arial"/>
              </a:rPr>
              <a:t>#NIHCEAL</a:t>
            </a:r>
            <a:endParaRPr lang="en-US" sz="1400" u="sng" dirty="0">
              <a:solidFill>
                <a:schemeClr val="tx1"/>
              </a:solidFill>
              <a:cs typeface="Arial"/>
            </a:endParaRPr>
          </a:p>
          <a:p>
            <a:pPr marL="0" indent="0">
              <a:lnSpc>
                <a:spcPct val="107000"/>
              </a:lnSpc>
              <a:spcBef>
                <a:spcPts val="0"/>
              </a:spcBef>
              <a:spcAft>
                <a:spcPts val="800"/>
              </a:spcAft>
              <a:buNone/>
            </a:pPr>
            <a:r>
              <a:rPr lang="en-US" sz="1400" i="1" dirty="0">
                <a:solidFill>
                  <a:srgbClr val="616165"/>
                </a:solidFill>
                <a:latin typeface="Arial" panose="020B0604020202020204"/>
                <a:cs typeface="Arial"/>
              </a:rPr>
              <a:t>Twitter</a:t>
            </a:r>
          </a:p>
          <a:p>
            <a:pPr marL="0" indent="0">
              <a:lnSpc>
                <a:spcPct val="107000"/>
              </a:lnSpc>
              <a:spcBef>
                <a:spcPts val="0"/>
              </a:spcBef>
              <a:spcAft>
                <a:spcPts val="800"/>
              </a:spcAft>
              <a:buNone/>
            </a:pPr>
            <a:r>
              <a:rPr lang="es-ES" sz="1400" dirty="0">
                <a:latin typeface="Arial"/>
                <a:cs typeface="Arial"/>
              </a:rPr>
              <a:t>¿Las vacunas actuales funcionan contra las variantes del #COVID19? Las vacunas protegen a las personas de enfermarse gravemente y reducen la posibilidad de hospitalización y muerte. Para frenar la propagación del COVID-19, vacúnese. https://go.usa.gov/xFRHE #NIHCEAL</a:t>
            </a:r>
            <a:endParaRPr lang="en-US" sz="1400" dirty="0">
              <a:latin typeface="Arial"/>
              <a:cs typeface="Arial"/>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5834366" y="1777410"/>
            <a:ext cx="2939143" cy="338554"/>
          </a:xfrm>
          <a:prstGeom prst="rect">
            <a:avLst/>
          </a:prstGeom>
          <a:noFill/>
        </p:spPr>
        <p:txBody>
          <a:bodyPr wrap="square" rtlCol="0">
            <a:spAutoFit/>
          </a:bodyPr>
          <a:lstStyle/>
          <a:p>
            <a:r>
              <a:rPr lang="en-US" sz="1600" b="1"/>
              <a:t>IMAGE</a:t>
            </a:r>
          </a:p>
        </p:txBody>
      </p:sp>
      <p:pic>
        <p:nvPicPr>
          <p:cNvPr id="8" name="Picture 7" descr="&quot;Respuesta. Sí. Las vacunas existentes lo protegen de enfermarse gravemente aún si es causada por las variantes actuales. Eso puede cambiar a medida que cambia el virus”. &#10;“Más preguntas y respuestas sobre las vacunas en https://covid19community.nih.gov/español” &#10;Logotipo: La Alianza de Participación Comunitaria de los Institutos Nacionales de Salud">
            <a:extLst>
              <a:ext uri="{FF2B5EF4-FFF2-40B4-BE49-F238E27FC236}">
                <a16:creationId xmlns:a16="http://schemas.microsoft.com/office/drawing/2014/main" id="{BFB86910-336D-C043-A847-DC6C1BAB8B4B}"/>
              </a:ext>
            </a:extLst>
          </p:cNvPr>
          <p:cNvPicPr>
            <a:picLocks noChangeAspect="1"/>
          </p:cNvPicPr>
          <p:nvPr/>
        </p:nvPicPr>
        <p:blipFill>
          <a:blip r:embed="rId4"/>
          <a:srcRect/>
          <a:stretch/>
        </p:blipFill>
        <p:spPr>
          <a:xfrm>
            <a:off x="5994794" y="2550081"/>
            <a:ext cx="2698496" cy="1517904"/>
          </a:xfrm>
          <a:prstGeom prst="rect">
            <a:avLst/>
          </a:prstGeom>
        </p:spPr>
      </p:pic>
      <p:sp>
        <p:nvSpPr>
          <p:cNvPr id="9" name="TextBox 8">
            <a:extLst>
              <a:ext uri="{FF2B5EF4-FFF2-40B4-BE49-F238E27FC236}">
                <a16:creationId xmlns:a16="http://schemas.microsoft.com/office/drawing/2014/main" id="{6C22480C-437F-3A44-84BE-F15C58F032F2}"/>
              </a:ext>
            </a:extLst>
          </p:cNvPr>
          <p:cNvSpPr txBox="1"/>
          <p:nvPr/>
        </p:nvSpPr>
        <p:spPr>
          <a:xfrm>
            <a:off x="5834366" y="4067985"/>
            <a:ext cx="3275616" cy="738664"/>
          </a:xfrm>
          <a:prstGeom prst="rect">
            <a:avLst/>
          </a:prstGeom>
          <a:noFill/>
        </p:spPr>
        <p:txBody>
          <a:bodyPr wrap="square" lIns="91440" tIns="45720" rIns="91440" bIns="45720" rtlCol="0" anchor="t">
            <a:spAutoFit/>
          </a:bodyPr>
          <a:lstStyle/>
          <a:p>
            <a:r>
              <a:rPr lang="en-US" sz="1400" b="1">
                <a:solidFill>
                  <a:schemeClr val="accent1"/>
                </a:solidFill>
              </a:rPr>
              <a:t>Download Images</a:t>
            </a:r>
            <a:br>
              <a:rPr lang="en-US" sz="1400">
                <a:solidFill>
                  <a:schemeClr val="accent1"/>
                </a:solidFill>
              </a:rPr>
            </a:br>
            <a:r>
              <a:rPr lang="en-US" sz="1400">
                <a:solidFill>
                  <a:schemeClr val="accent1"/>
                </a:solidFill>
                <a:hlinkClick r:id="rId5"/>
              </a:rPr>
              <a:t>https://covid19community.nih.gov/resources/covid19-variant-social-cards</a:t>
            </a:r>
            <a:r>
              <a:rPr lang="en-US" sz="1400">
                <a:solidFill>
                  <a:schemeClr val="accent1"/>
                </a:solidFill>
              </a:rPr>
              <a:t> </a:t>
            </a:r>
            <a:endParaRPr lang="en-US" sz="1400"/>
          </a:p>
        </p:txBody>
      </p:sp>
      <p:sp>
        <p:nvSpPr>
          <p:cNvPr id="7" name="TextBox 6" descr="&#10;">
            <a:extLst>
              <a:ext uri="{FF2B5EF4-FFF2-40B4-BE49-F238E27FC236}">
                <a16:creationId xmlns:a16="http://schemas.microsoft.com/office/drawing/2014/main" id="{329E9FE6-6EB2-C34B-BA23-6168E58DC791}"/>
              </a:ext>
            </a:extLst>
          </p:cNvPr>
          <p:cNvSpPr txBox="1"/>
          <p:nvPr/>
        </p:nvSpPr>
        <p:spPr>
          <a:xfrm>
            <a:off x="9300142" y="1906806"/>
            <a:ext cx="2475187" cy="3231654"/>
          </a:xfrm>
          <a:prstGeom prst="rect">
            <a:avLst/>
          </a:prstGeom>
          <a:noFill/>
        </p:spPr>
        <p:txBody>
          <a:bodyPr wrap="square" rtlCol="0">
            <a:spAutoFit/>
          </a:bodyPr>
          <a:lstStyle/>
          <a:p>
            <a:r>
              <a:rPr lang="es-AR" sz="1200" b="1"/>
              <a:t>IMAGE ALT TEXT</a:t>
            </a:r>
          </a:p>
          <a:p>
            <a:r>
              <a:rPr lang="es-AR" sz="1200" b="0" i="0" u="none" strike="noStrike">
                <a:effectLst/>
              </a:rPr>
              <a:t>El texto de la tarjeta dice: “R: Sí.</a:t>
            </a:r>
          </a:p>
          <a:p>
            <a:r>
              <a:rPr lang="es-AR" sz="1200"/>
              <a:t>Las </a:t>
            </a:r>
            <a:r>
              <a:rPr lang="es-AR" sz="1200">
                <a:solidFill>
                  <a:srgbClr val="616165"/>
                </a:solidFill>
              </a:rPr>
              <a:t>vacunas </a:t>
            </a:r>
            <a:r>
              <a:rPr lang="es-AR" sz="1200" i="0" u="none" strike="noStrike">
                <a:solidFill>
                  <a:srgbClr val="616165"/>
                </a:solidFill>
                <a:effectLst/>
                <a:cs typeface="Arial"/>
              </a:rPr>
              <a:t>existentes </a:t>
            </a:r>
            <a:r>
              <a:rPr lang="es-AR" sz="1200">
                <a:solidFill>
                  <a:srgbClr val="616165"/>
                </a:solidFill>
              </a:rPr>
              <a:t>lo protegen de enfermarse gravemente aún si es causada por las variantes actuales. Eso puede cambiar a medida que cambia el virus”. </a:t>
            </a:r>
          </a:p>
          <a:p>
            <a:endParaRPr lang="en-US" sz="1200" b="0" i="0" u="none" strike="noStrike">
              <a:effectLst/>
            </a:endParaRPr>
          </a:p>
          <a:p>
            <a:r>
              <a:rPr lang="es-ES" sz="1200"/>
              <a:t>“Más preguntas y respuestas sobre las vacunas en </a:t>
            </a:r>
            <a:r>
              <a:rPr lang="es-ES" sz="1200">
                <a:hlinkClick r:id="rId6">
                  <a:extLst>
                    <a:ext uri="{A12FA001-AC4F-418D-AE19-62706E023703}">
                      <ahyp:hlinkClr xmlns:ahyp="http://schemas.microsoft.com/office/drawing/2018/hyperlinkcolor" val="tx"/>
                    </a:ext>
                  </a:extLst>
                </a:hlinkClick>
              </a:rPr>
              <a:t>https://covid19community.nih.gov/español</a:t>
            </a:r>
            <a:r>
              <a:rPr lang="es-ES" sz="1200"/>
              <a:t>” </a:t>
            </a:r>
          </a:p>
          <a:p>
            <a:endParaRPr lang="es-ES" sz="1200"/>
          </a:p>
          <a:p>
            <a:r>
              <a:rPr lang="es-ES" sz="1200"/>
              <a:t>Logotipo: La Alianza de Participación Comunitaria de los Institutos Nacionales de Salud</a:t>
            </a:r>
            <a:endParaRPr lang="en-US" sz="1200"/>
          </a:p>
        </p:txBody>
      </p:sp>
      <p:sp>
        <p:nvSpPr>
          <p:cNvPr id="10" name="TextBox 9">
            <a:extLst>
              <a:ext uri="{FF2B5EF4-FFF2-40B4-BE49-F238E27FC236}">
                <a16:creationId xmlns:a16="http://schemas.microsoft.com/office/drawing/2014/main" id="{6DC7BD21-5B93-8A42-80C0-0058EC7D93C4}"/>
              </a:ext>
            </a:extLst>
          </p:cNvPr>
          <p:cNvSpPr txBox="1"/>
          <p:nvPr/>
        </p:nvSpPr>
        <p:spPr>
          <a:xfrm>
            <a:off x="11687176" y="299153"/>
            <a:ext cx="504824" cy="369332"/>
          </a:xfrm>
          <a:prstGeom prst="rect">
            <a:avLst/>
          </a:prstGeom>
          <a:noFill/>
        </p:spPr>
        <p:txBody>
          <a:bodyPr wrap="square" rtlCol="0">
            <a:spAutoFit/>
          </a:bodyPr>
          <a:lstStyle/>
          <a:p>
            <a:r>
              <a:rPr lang="en-US"/>
              <a:t>20</a:t>
            </a:r>
          </a:p>
        </p:txBody>
      </p:sp>
    </p:spTree>
    <p:extLst>
      <p:ext uri="{BB962C8B-B14F-4D97-AF65-F5344CB8AC3E}">
        <p14:creationId xmlns:p14="http://schemas.microsoft.com/office/powerpoint/2010/main" val="474420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 uri="{C183D7F6-B498-43B3-948B-1728B52AA6E4}">
                <adec:decorative xmlns:adec="http://schemas.microsoft.com/office/drawing/2017/decorative" val="0"/>
              </a:ext>
            </a:extLst>
          </p:cNvPr>
          <p:cNvSpPr>
            <a:spLocks noGrp="1"/>
          </p:cNvSpPr>
          <p:nvPr>
            <p:ph type="title"/>
          </p:nvPr>
        </p:nvSpPr>
        <p:spPr>
          <a:xfrm>
            <a:off x="838199" y="365125"/>
            <a:ext cx="11153931" cy="1325563"/>
          </a:xfrm>
        </p:spPr>
        <p:txBody>
          <a:bodyPr>
            <a:normAutofit/>
          </a:bodyPr>
          <a:lstStyle/>
          <a:p>
            <a:r>
              <a:rPr lang="es-ES" sz="3600" b="1" i="0" u="none" strike="noStrike">
                <a:solidFill>
                  <a:schemeClr val="accent1"/>
                </a:solidFill>
                <a:effectLst/>
              </a:rPr>
              <a:t>¿Por qué siguen apareciendo nuevas variantes del COVID-19?</a:t>
            </a:r>
            <a:endParaRPr lang="en-US" sz="3600">
              <a:solidFill>
                <a:schemeClr val="accent1"/>
              </a:solidFill>
            </a:endParaRPr>
          </a:p>
        </p:txBody>
      </p:sp>
      <p:sp>
        <p:nvSpPr>
          <p:cNvPr id="5" name="Text Placeholder 4">
            <a:extLst>
              <a:ext uri="{FF2B5EF4-FFF2-40B4-BE49-F238E27FC236}">
                <a16:creationId xmlns:a16="http://schemas.microsoft.com/office/drawing/2014/main" id="{A912A255-093F-46E0-B1B3-E38B7ADAB315}"/>
              </a:ext>
              <a:ext uri="{C183D7F6-B498-43B3-948B-1728B52AA6E4}">
                <adec:decorative xmlns:adec="http://schemas.microsoft.com/office/drawing/2017/decorative" val="0"/>
              </a:ext>
            </a:extLst>
          </p:cNvPr>
          <p:cNvSpPr>
            <a:spLocks noGrp="1"/>
          </p:cNvSpPr>
          <p:nvPr>
            <p:ph idx="1"/>
          </p:nvPr>
        </p:nvSpPr>
        <p:spPr>
          <a:xfrm>
            <a:off x="838199" y="1690688"/>
            <a:ext cx="4811985"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a:ln>
                  <a:noFill/>
                </a:ln>
                <a:solidFill>
                  <a:srgbClr val="616165"/>
                </a:solidFill>
                <a:effectLst/>
                <a:uLnTx/>
                <a:uFillTx/>
                <a:latin typeface="Arial" panose="020B0604020202020204"/>
                <a:ea typeface="+mn-ea"/>
                <a:cs typeface="+mn-cs"/>
              </a:rPr>
              <a:t>Facebook/LinkedIn</a:t>
            </a:r>
          </a:p>
          <a:p>
            <a:pPr marL="0" indent="0">
              <a:lnSpc>
                <a:spcPct val="107000"/>
              </a:lnSpc>
              <a:buNone/>
            </a:pPr>
            <a:r>
              <a:rPr lang="es-ES" sz="1400" i="0" u="none" strike="noStrike">
                <a:solidFill>
                  <a:schemeClr val="tx1"/>
                </a:solidFill>
                <a:effectLst/>
              </a:rPr>
              <a:t>¿Por qué siguen apareciendo nuevas variantes del #COVID19? Los virus como el SARS-CoV-2 y la influenza (gripe) normalmente evolucionan a nuevas variantes. La vacuna contra el COVID-19 es la mejor protección para no enfermarse gravemente por cualquier variante del virus. </a:t>
            </a:r>
            <a:r>
              <a:rPr lang="en-US" sz="1400" u="sng">
                <a:hlinkClick r:id="rId3" tooltip="https://protect-us.mimecast.com/s/dH_RCR6DBqIKqK0COiCKQ?domain=go.usa.gov"/>
              </a:rPr>
              <a:t>https://go.usa.gov/xFRHE</a:t>
            </a:r>
            <a:r>
              <a:rPr lang="en-US" sz="1400"/>
              <a:t> </a:t>
            </a:r>
            <a:r>
              <a:rPr lang="en-US" sz="1400">
                <a:solidFill>
                  <a:schemeClr val="tx1"/>
                </a:solidFill>
              </a:rPr>
              <a:t>#NIHCEAL</a:t>
            </a:r>
            <a:endParaRPr lang="en-US" sz="1400" u="sng"/>
          </a:p>
          <a:p>
            <a:pPr marL="0" indent="0">
              <a:lnSpc>
                <a:spcPct val="107000"/>
              </a:lnSpc>
              <a:buNone/>
            </a:pPr>
            <a:r>
              <a:rPr lang="en-US" sz="1400" i="1">
                <a:solidFill>
                  <a:srgbClr val="616165"/>
                </a:solidFill>
                <a:latin typeface="Arial" panose="020B0604020202020204"/>
              </a:rPr>
              <a:t>Twitter</a:t>
            </a:r>
          </a:p>
          <a:p>
            <a:pPr marL="0" indent="0">
              <a:lnSpc>
                <a:spcPct val="107000"/>
              </a:lnSpc>
              <a:buNone/>
            </a:pPr>
            <a:r>
              <a:rPr lang="es-AR" sz="1400"/>
              <a:t>¿Por qué siguen apareciendo nuevas variantes del #COVID19? Los virus normalmente evolucionan a nuevas variantes. La vacuna contra el COVID-19 es la mejor protección para no enfermarse gravemente </a:t>
            </a:r>
            <a:r>
              <a:rPr lang="es-ES" sz="1400" i="0" u="none" strike="noStrike">
                <a:solidFill>
                  <a:schemeClr val="tx1"/>
                </a:solidFill>
                <a:effectLst/>
              </a:rPr>
              <a:t>por cualquier variante del virus. </a:t>
            </a:r>
            <a:r>
              <a:rPr lang="es-AR" sz="1400">
                <a:hlinkClick r:id="rId3"/>
              </a:rPr>
              <a:t>https://go.usa.gov/xFRHE</a:t>
            </a:r>
            <a:r>
              <a:rPr lang="es-AR" sz="1400"/>
              <a:t> #NIHCEAL</a:t>
            </a:r>
            <a:endParaRPr lang="en-US" sz="1400"/>
          </a:p>
        </p:txBody>
      </p:sp>
      <p:sp>
        <p:nvSpPr>
          <p:cNvPr id="3" name="TextBox 2">
            <a:extLst>
              <a:ext uri="{FF2B5EF4-FFF2-40B4-BE49-F238E27FC236}">
                <a16:creationId xmlns:a16="http://schemas.microsoft.com/office/drawing/2014/main" id="{C28B94AD-3D42-AB49-B1E4-155FF41F26E5}"/>
              </a:ext>
              <a:ext uri="{C183D7F6-B498-43B3-948B-1728B52AA6E4}">
                <adec:decorative xmlns:adec="http://schemas.microsoft.com/office/drawing/2017/decorative" val="0"/>
              </a:ext>
            </a:extLst>
          </p:cNvPr>
          <p:cNvSpPr txBox="1"/>
          <p:nvPr/>
        </p:nvSpPr>
        <p:spPr>
          <a:xfrm>
            <a:off x="5650184" y="1707851"/>
            <a:ext cx="2939143" cy="338554"/>
          </a:xfrm>
          <a:prstGeom prst="rect">
            <a:avLst/>
          </a:prstGeom>
          <a:noFill/>
        </p:spPr>
        <p:txBody>
          <a:bodyPr wrap="square" rtlCol="0">
            <a:spAutoFit/>
          </a:bodyPr>
          <a:lstStyle/>
          <a:p>
            <a:r>
              <a:rPr lang="en-US" sz="1600" b="1"/>
              <a:t>IMAGE</a:t>
            </a:r>
          </a:p>
        </p:txBody>
      </p:sp>
      <p:pic>
        <p:nvPicPr>
          <p:cNvPr id="8" name="Picture 7" descr="“Respuesta. Es normal que los virus como el SARS-CoV-2 evolucionen a nuevas variantes. La vacuna contra el COVID-19 es la mejor protección para no enfermarse gravemente, cualquiera que sea la variante del SARS-CoV-2”.&#10;“Más preguntas y respuestas sobre las vacunas en https://covid19community.nih.gov/español” &#10;&#10;Logotipo: La Alianza de Participación Comunitaria de los Institutos Nacionales de Salud">
            <a:extLst>
              <a:ext uri="{FF2B5EF4-FFF2-40B4-BE49-F238E27FC236}">
                <a16:creationId xmlns:a16="http://schemas.microsoft.com/office/drawing/2014/main" id="{983A8F40-D3AC-C94A-B9F2-76ECDEBD8F8E}"/>
              </a:ext>
              <a:ext uri="{C183D7F6-B498-43B3-948B-1728B52AA6E4}">
                <adec:decorative xmlns:adec="http://schemas.microsoft.com/office/drawing/2017/decorative" val="0"/>
              </a:ext>
            </a:extLst>
          </p:cNvPr>
          <p:cNvPicPr>
            <a:picLocks noChangeAspect="1"/>
          </p:cNvPicPr>
          <p:nvPr/>
        </p:nvPicPr>
        <p:blipFill>
          <a:blip r:embed="rId4"/>
          <a:srcRect/>
          <a:stretch/>
        </p:blipFill>
        <p:spPr>
          <a:xfrm>
            <a:off x="5792925" y="2249026"/>
            <a:ext cx="2698496" cy="1517904"/>
          </a:xfrm>
          <a:prstGeom prst="rect">
            <a:avLst/>
          </a:prstGeom>
        </p:spPr>
      </p:pic>
      <p:sp>
        <p:nvSpPr>
          <p:cNvPr id="9" name="TextBox 8">
            <a:extLst>
              <a:ext uri="{FF2B5EF4-FFF2-40B4-BE49-F238E27FC236}">
                <a16:creationId xmlns:a16="http://schemas.microsoft.com/office/drawing/2014/main" id="{C290ACCF-BFCF-504B-BEA2-0A3ABA9C9CE0}"/>
              </a:ext>
              <a:ext uri="{C183D7F6-B498-43B3-948B-1728B52AA6E4}">
                <adec:decorative xmlns:adec="http://schemas.microsoft.com/office/drawing/2017/decorative" val="0"/>
              </a:ext>
            </a:extLst>
          </p:cNvPr>
          <p:cNvSpPr txBox="1"/>
          <p:nvPr/>
        </p:nvSpPr>
        <p:spPr>
          <a:xfrm>
            <a:off x="5650184" y="3883440"/>
            <a:ext cx="3275616" cy="738664"/>
          </a:xfrm>
          <a:prstGeom prst="rect">
            <a:avLst/>
          </a:prstGeom>
          <a:noFill/>
        </p:spPr>
        <p:txBody>
          <a:bodyPr wrap="square" lIns="91440" tIns="45720" rIns="91440" bIns="45720" rtlCol="0" anchor="t">
            <a:spAutoFit/>
          </a:bodyPr>
          <a:lstStyle/>
          <a:p>
            <a:r>
              <a:rPr lang="en-US" sz="1400" b="1">
                <a:solidFill>
                  <a:schemeClr val="accent1"/>
                </a:solidFill>
              </a:rPr>
              <a:t>Download Images</a:t>
            </a:r>
            <a:br>
              <a:rPr lang="en-US" sz="1400">
                <a:solidFill>
                  <a:schemeClr val="accent1"/>
                </a:solidFill>
              </a:rPr>
            </a:br>
            <a:r>
              <a:rPr lang="en-US" sz="1400">
                <a:solidFill>
                  <a:schemeClr val="accent1"/>
                </a:solidFill>
                <a:hlinkClick r:id="rId5"/>
              </a:rPr>
              <a:t>https://covid19community.nih.gov/resources/covid19-variant-social-cards</a:t>
            </a:r>
            <a:r>
              <a:rPr lang="en-US" sz="1400">
                <a:solidFill>
                  <a:schemeClr val="accent1"/>
                </a:solidFill>
              </a:rPr>
              <a:t> </a:t>
            </a:r>
            <a:endParaRPr lang="en-US" sz="1400"/>
          </a:p>
        </p:txBody>
      </p:sp>
      <p:sp>
        <p:nvSpPr>
          <p:cNvPr id="7" name="TextBox 6">
            <a:extLst>
              <a:ext uri="{FF2B5EF4-FFF2-40B4-BE49-F238E27FC236}">
                <a16:creationId xmlns:a16="http://schemas.microsoft.com/office/drawing/2014/main" id="{329E9FE6-6EB2-C34B-BA23-6168E58DC791}"/>
              </a:ext>
              <a:ext uri="{C183D7F6-B498-43B3-948B-1728B52AA6E4}">
                <adec:decorative xmlns:adec="http://schemas.microsoft.com/office/drawing/2017/decorative" val="0"/>
              </a:ext>
            </a:extLst>
          </p:cNvPr>
          <p:cNvSpPr txBox="1"/>
          <p:nvPr/>
        </p:nvSpPr>
        <p:spPr>
          <a:xfrm>
            <a:off x="9222776" y="1707851"/>
            <a:ext cx="2475187" cy="3416320"/>
          </a:xfrm>
          <a:prstGeom prst="rect">
            <a:avLst/>
          </a:prstGeom>
          <a:noFill/>
        </p:spPr>
        <p:txBody>
          <a:bodyPr wrap="square" rtlCol="0">
            <a:spAutoFit/>
          </a:bodyPr>
          <a:lstStyle/>
          <a:p>
            <a:r>
              <a:rPr lang="en-US" sz="1200" b="1"/>
              <a:t>IMAGE ALT TEXT</a:t>
            </a:r>
          </a:p>
          <a:p>
            <a:r>
              <a:rPr lang="es-ES" sz="1200" b="0" i="0" u="none" strike="noStrike">
                <a:effectLst/>
              </a:rPr>
              <a:t>El texto de la tarjeta dice: </a:t>
            </a:r>
            <a:r>
              <a:rPr lang="en-US" sz="1200" b="0" i="0" u="none" strike="noStrike">
                <a:effectLst/>
              </a:rPr>
              <a:t>“R. </a:t>
            </a:r>
            <a:r>
              <a:rPr lang="es-ES" sz="1200" b="0" i="0" u="none" strike="noStrike">
                <a:effectLst/>
              </a:rPr>
              <a:t>Es normal que los virus como el SARS-CoV-2 evolucionen a nuevas variantes. La vacuna contra el COVID-19 es la mejor protección para no enfermarse gravemente, cualquiera que sea la variante del SARS-CoV-2”.</a:t>
            </a:r>
            <a:endParaRPr lang="en-US" sz="1200">
              <a:effectLst/>
            </a:endParaRPr>
          </a:p>
          <a:p>
            <a:endParaRPr lang="en-US" sz="1200" b="0" i="0" u="none" strike="noStrike">
              <a:effectLst/>
            </a:endParaRPr>
          </a:p>
          <a:p>
            <a:r>
              <a:rPr lang="es-ES" sz="1200"/>
              <a:t>“Más preguntas y respuestas sobre las vacunas en </a:t>
            </a:r>
            <a:r>
              <a:rPr lang="es-ES" sz="1200">
                <a:hlinkClick r:id="rId6">
                  <a:extLst>
                    <a:ext uri="{A12FA001-AC4F-418D-AE19-62706E023703}">
                      <ahyp:hlinkClr xmlns:ahyp="http://schemas.microsoft.com/office/drawing/2018/hyperlinkcolor" val="tx"/>
                    </a:ext>
                  </a:extLst>
                </a:hlinkClick>
              </a:rPr>
              <a:t>https://covid19community.nih.gov/español</a:t>
            </a:r>
            <a:r>
              <a:rPr lang="es-ES" sz="1200"/>
              <a:t>” </a:t>
            </a:r>
          </a:p>
          <a:p>
            <a:endParaRPr lang="es-ES" sz="1200"/>
          </a:p>
          <a:p>
            <a:r>
              <a:rPr lang="es-ES" sz="1200"/>
              <a:t>Logotipo: La Alianza de Participación Comunitaria de los Institutos Nacionales de Salud</a:t>
            </a:r>
            <a:endParaRPr lang="en-US" sz="1200"/>
          </a:p>
        </p:txBody>
      </p:sp>
      <p:sp>
        <p:nvSpPr>
          <p:cNvPr id="10" name="TextBox 9">
            <a:extLst>
              <a:ext uri="{FF2B5EF4-FFF2-40B4-BE49-F238E27FC236}">
                <a16:creationId xmlns:a16="http://schemas.microsoft.com/office/drawing/2014/main" id="{C6743DDE-1E26-3C42-BFF5-BC8A1C4EB202}"/>
              </a:ext>
              <a:ext uri="{C183D7F6-B498-43B3-948B-1728B52AA6E4}">
                <adec:decorative xmlns:adec="http://schemas.microsoft.com/office/drawing/2017/decorative" val="0"/>
              </a:ext>
            </a:extLst>
          </p:cNvPr>
          <p:cNvSpPr txBox="1"/>
          <p:nvPr/>
        </p:nvSpPr>
        <p:spPr>
          <a:xfrm>
            <a:off x="11687176" y="299153"/>
            <a:ext cx="504824" cy="369332"/>
          </a:xfrm>
          <a:prstGeom prst="rect">
            <a:avLst/>
          </a:prstGeom>
          <a:noFill/>
        </p:spPr>
        <p:txBody>
          <a:bodyPr wrap="square" rtlCol="0">
            <a:spAutoFit/>
          </a:bodyPr>
          <a:lstStyle/>
          <a:p>
            <a:r>
              <a:rPr lang="en-US"/>
              <a:t>21</a:t>
            </a:r>
          </a:p>
        </p:txBody>
      </p:sp>
    </p:spTree>
    <p:extLst>
      <p:ext uri="{BB962C8B-B14F-4D97-AF65-F5344CB8AC3E}">
        <p14:creationId xmlns:p14="http://schemas.microsoft.com/office/powerpoint/2010/main" val="270808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200" y="365125"/>
            <a:ext cx="10641376" cy="1325563"/>
          </a:xfrm>
        </p:spPr>
        <p:txBody>
          <a:bodyPr>
            <a:normAutofit/>
          </a:bodyPr>
          <a:lstStyle/>
          <a:p>
            <a:r>
              <a:rPr lang="es-ES" sz="3200" b="1" i="0" u="none" strike="noStrike">
                <a:solidFill>
                  <a:schemeClr val="accent1"/>
                </a:solidFill>
                <a:effectLst/>
              </a:rPr>
              <a:t>¿Por qué los científicos están observando las variantes del COVID-19?</a:t>
            </a:r>
            <a:endParaRPr lang="en-US" sz="3200">
              <a:solidFill>
                <a:schemeClr val="accent1"/>
              </a:solidFill>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200" y="1555429"/>
            <a:ext cx="4760670"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AR" sz="1600" b="1" i="0" u="none" strike="noStrike" kern="1200" cap="none" spc="0" normalizeH="0" baseline="0" noProof="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s-AR" sz="15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AR" sz="1400" b="0" i="1" u="none" strike="noStrike" kern="1200" cap="none" spc="0" normalizeH="0" baseline="0" noProof="0">
                <a:ln>
                  <a:noFill/>
                </a:ln>
                <a:solidFill>
                  <a:srgbClr val="616165"/>
                </a:solidFill>
                <a:effectLst/>
                <a:uLnTx/>
                <a:uFillTx/>
                <a:latin typeface="Arial" panose="020B0604020202020204"/>
                <a:ea typeface="+mn-ea"/>
                <a:cs typeface="+mn-cs"/>
              </a:rPr>
              <a:t>Facebook/LinkedIn</a:t>
            </a:r>
            <a:endParaRPr lang="es-AR" sz="1400" b="0" i="1" u="none" strike="noStrike" kern="1200" cap="none" spc="0" normalizeH="0" baseline="0" noProof="0">
              <a:ln>
                <a:noFill/>
              </a:ln>
              <a:solidFill>
                <a:srgbClr val="616165"/>
              </a:solidFill>
              <a:effectLst/>
              <a:uLnTx/>
              <a:uFillTx/>
              <a:latin typeface="Arial" panose="020B0604020202020204"/>
              <a:cs typeface="Arial"/>
            </a:endParaRPr>
          </a:p>
          <a:p>
            <a:pPr marL="0" indent="0">
              <a:lnSpc>
                <a:spcPct val="100000"/>
              </a:lnSpc>
              <a:buNone/>
              <a:defRPr/>
            </a:pPr>
            <a:r>
              <a:rPr lang="es-AR" sz="1400" i="0" u="none" strike="noStrike">
                <a:solidFill>
                  <a:schemeClr val="tx1"/>
                </a:solidFill>
                <a:effectLst/>
                <a:latin typeface="Arial"/>
                <a:cs typeface="Arial"/>
              </a:rPr>
              <a:t>¿Por qué los científicos están</a:t>
            </a:r>
            <a:r>
              <a:rPr lang="es-AR" sz="1400">
                <a:solidFill>
                  <a:schemeClr val="tx1"/>
                </a:solidFill>
                <a:latin typeface="Arial"/>
                <a:cs typeface="Arial"/>
              </a:rPr>
              <a:t> </a:t>
            </a:r>
            <a:r>
              <a:rPr lang="es-AR" sz="1400" i="0" u="none" strike="noStrike">
                <a:solidFill>
                  <a:schemeClr val="tx1"/>
                </a:solidFill>
                <a:effectLst/>
                <a:latin typeface="Arial"/>
                <a:cs typeface="Arial"/>
              </a:rPr>
              <a:t>observando las variantes del #COVID19? Los científicos siguen de cerca las diferentes variantes del SARS-CoV-2, incluidas delta, gamma, y </a:t>
            </a:r>
            <a:r>
              <a:rPr lang="es-AR" sz="1400">
                <a:solidFill>
                  <a:schemeClr val="tx1"/>
                </a:solidFill>
                <a:latin typeface="Arial"/>
                <a:cs typeface="Arial"/>
              </a:rPr>
              <a:t>lambda, porque el virus a medida que cambia puede propagarse más fácilmente, ser más resistentes a los tratamientos o las vacunas, o enfermar gravemente</a:t>
            </a:r>
            <a:r>
              <a:rPr lang="es-AR" sz="1400">
                <a:solidFill>
                  <a:srgbClr val="FF0000"/>
                </a:solidFill>
                <a:latin typeface="Arial"/>
                <a:cs typeface="Arial"/>
              </a:rPr>
              <a:t> </a:t>
            </a:r>
            <a:r>
              <a:rPr lang="es-AR" sz="1400">
                <a:solidFill>
                  <a:schemeClr val="tx1"/>
                </a:solidFill>
                <a:latin typeface="Arial"/>
                <a:cs typeface="Arial"/>
              </a:rPr>
              <a:t>a las personas. </a:t>
            </a:r>
            <a:r>
              <a:rPr lang="en-US" sz="1400" u="sng">
                <a:latin typeface="Arial"/>
                <a:cs typeface="Arial"/>
                <a:hlinkClick r:id="rId3" tooltip="https://protect-us.mimecast.com/s/dH_RCR6DBqIKqK0COiCKQ?domain=go.usa.gov"/>
              </a:rPr>
              <a:t>https://go.usa.gov/xFRHE</a:t>
            </a:r>
            <a:r>
              <a:rPr lang="en-US" sz="1400" u="sng">
                <a:latin typeface="Arial"/>
                <a:cs typeface="Arial"/>
              </a:rPr>
              <a:t> </a:t>
            </a:r>
            <a:r>
              <a:rPr lang="es-AR" sz="1400">
                <a:solidFill>
                  <a:schemeClr val="tx1"/>
                </a:solidFill>
                <a:latin typeface="Arial"/>
                <a:cs typeface="Arial"/>
              </a:rPr>
              <a:t>#NIHCEAL</a:t>
            </a:r>
            <a:endParaRPr lang="es-AR" sz="1400" b="0" i="0" u="none" strike="noStrike">
              <a:solidFill>
                <a:schemeClr val="tx1"/>
              </a:solidFill>
              <a:effectLst/>
              <a:latin typeface="Arial"/>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AR" sz="1400">
              <a:solidFill>
                <a:schemeClr val="tx1"/>
              </a:solidFill>
              <a:latin typeface="Arial"/>
              <a:cs typeface="Arial"/>
            </a:endParaRPr>
          </a:p>
          <a:p>
            <a:pPr marL="0" indent="0">
              <a:lnSpc>
                <a:spcPct val="100000"/>
              </a:lnSpc>
              <a:spcBef>
                <a:spcPts val="0"/>
              </a:spcBef>
              <a:buNone/>
              <a:defRPr/>
            </a:pPr>
            <a:r>
              <a:rPr kumimoji="0" lang="es-AR" sz="1400" b="0" i="1" u="none" strike="noStrike" kern="1200" cap="none" spc="0" normalizeH="0" baseline="0" noProof="0">
                <a:ln>
                  <a:noFill/>
                </a:ln>
                <a:solidFill>
                  <a:srgbClr val="616165"/>
                </a:solidFill>
                <a:effectLst/>
                <a:uLnTx/>
                <a:uFillTx/>
                <a:latin typeface="Arial" panose="020B0604020202020204"/>
                <a:ea typeface="+mn-ea"/>
                <a:cs typeface="+mn-cs"/>
              </a:rPr>
              <a:t>Twitter</a:t>
            </a:r>
            <a:endParaRPr lang="es-AR" sz="1400" b="0" i="1" u="none" strike="noStrike" kern="1200" cap="none" spc="0" normalizeH="0" baseline="0" noProof="0">
              <a:ln>
                <a:noFill/>
              </a:ln>
              <a:solidFill>
                <a:srgbClr val="616165"/>
              </a:solidFill>
              <a:effectLst/>
              <a:uLnTx/>
              <a:uFillTx/>
              <a:latin typeface="Arial" panose="020B0604020202020204"/>
              <a:cs typeface="Arial"/>
            </a:endParaRPr>
          </a:p>
          <a:p>
            <a:pPr marL="0" indent="0">
              <a:lnSpc>
                <a:spcPct val="100000"/>
              </a:lnSpc>
              <a:buNone/>
              <a:defRPr/>
            </a:pPr>
            <a:r>
              <a:rPr lang="es-AR" sz="1400">
                <a:latin typeface="Arial"/>
                <a:cs typeface="Arial"/>
              </a:rPr>
              <a:t>¿Por qué los científicos están observando las variantes del #COVID19? El virus a medida que cambia puede propagarse más fácilmente, ser más resistentes a los tratamientos o las vacunas, o enfermar gravemente a las personas. </a:t>
            </a:r>
            <a:r>
              <a:rPr lang="es-AR" sz="1400">
                <a:latin typeface="Arial"/>
                <a:cs typeface="Arial"/>
                <a:hlinkClick r:id="rId3"/>
              </a:rPr>
              <a:t>https://go.usa.gov/xFRHE</a:t>
            </a:r>
            <a:r>
              <a:rPr lang="es-AR" sz="1400">
                <a:latin typeface="Arial"/>
                <a:cs typeface="Arial"/>
              </a:rPr>
              <a:t> #NIHCEAL</a:t>
            </a:r>
            <a:endParaRPr lang="es-ES" sz="1400">
              <a:solidFill>
                <a:schemeClr val="tx1"/>
              </a:solidFill>
              <a:latin typeface="Arial"/>
              <a:cs typeface="Arial"/>
            </a:endParaRPr>
          </a:p>
          <a:p>
            <a:pPr marL="0" indent="0">
              <a:lnSpc>
                <a:spcPct val="100000"/>
              </a:lnSpc>
              <a:spcBef>
                <a:spcPts val="0"/>
              </a:spcBef>
              <a:buNone/>
              <a:defRPr/>
            </a:pPr>
            <a:endParaRPr lang="es-AR" sz="1600">
              <a:solidFill>
                <a:schemeClr val="tx1"/>
              </a:solidFill>
              <a:latin typeface="Arial"/>
              <a:cs typeface="Arial"/>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5874471" y="1690688"/>
            <a:ext cx="2939143" cy="338554"/>
          </a:xfrm>
          <a:prstGeom prst="rect">
            <a:avLst/>
          </a:prstGeom>
          <a:noFill/>
        </p:spPr>
        <p:txBody>
          <a:bodyPr wrap="square" rtlCol="0">
            <a:spAutoFit/>
          </a:bodyPr>
          <a:lstStyle/>
          <a:p>
            <a:r>
              <a:rPr lang="en-US" sz="1600" b="1"/>
              <a:t>IMAGE</a:t>
            </a:r>
          </a:p>
        </p:txBody>
      </p:sp>
      <p:pic>
        <p:nvPicPr>
          <p:cNvPr id="8" name="Picture 7" descr="“Respuesta. Los científicos siguen de cerca las variantes porque el virus a medida que cambia podría volverse más fácil de propagar, resistente a los tratamientos o enfermar gravemente a las personas”.&#10;“Más preguntas y respuestas sobre las vacunas en https://covid19community.nih.gov/español” &#10;&#10;Logotipo: La Alianza de Participación Comunitaria de los Institutos Nacionales de Salud">
            <a:extLst>
              <a:ext uri="{FF2B5EF4-FFF2-40B4-BE49-F238E27FC236}">
                <a16:creationId xmlns:a16="http://schemas.microsoft.com/office/drawing/2014/main" id="{526B834B-FC70-EB4D-8C9C-2767607E3FE4}"/>
              </a:ext>
            </a:extLst>
          </p:cNvPr>
          <p:cNvPicPr>
            <a:picLocks noChangeAspect="1"/>
          </p:cNvPicPr>
          <p:nvPr/>
        </p:nvPicPr>
        <p:blipFill>
          <a:blip r:embed="rId4"/>
          <a:srcRect/>
          <a:stretch/>
        </p:blipFill>
        <p:spPr>
          <a:xfrm>
            <a:off x="6021223" y="2205119"/>
            <a:ext cx="2698496" cy="1416710"/>
          </a:xfrm>
          <a:prstGeom prst="rect">
            <a:avLst/>
          </a:prstGeom>
        </p:spPr>
      </p:pic>
      <p:sp>
        <p:nvSpPr>
          <p:cNvPr id="9" name="TextBox 8">
            <a:extLst>
              <a:ext uri="{FF2B5EF4-FFF2-40B4-BE49-F238E27FC236}">
                <a16:creationId xmlns:a16="http://schemas.microsoft.com/office/drawing/2014/main" id="{C5E92E0C-8625-6F46-BC01-4944F7966768}"/>
              </a:ext>
            </a:extLst>
          </p:cNvPr>
          <p:cNvSpPr txBox="1"/>
          <p:nvPr/>
        </p:nvSpPr>
        <p:spPr>
          <a:xfrm>
            <a:off x="5843317" y="3761276"/>
            <a:ext cx="3275616" cy="738664"/>
          </a:xfrm>
          <a:prstGeom prst="rect">
            <a:avLst/>
          </a:prstGeom>
          <a:noFill/>
        </p:spPr>
        <p:txBody>
          <a:bodyPr wrap="square" lIns="91440" tIns="45720" rIns="91440" bIns="45720" rtlCol="0" anchor="t">
            <a:spAutoFit/>
          </a:bodyPr>
          <a:lstStyle/>
          <a:p>
            <a:r>
              <a:rPr lang="en-US" sz="1400" b="1">
                <a:solidFill>
                  <a:schemeClr val="accent1"/>
                </a:solidFill>
              </a:rPr>
              <a:t>Download Images</a:t>
            </a:r>
            <a:br>
              <a:rPr lang="en-US" sz="1400">
                <a:solidFill>
                  <a:schemeClr val="accent1"/>
                </a:solidFill>
              </a:rPr>
            </a:br>
            <a:r>
              <a:rPr lang="en-US" sz="1400">
                <a:solidFill>
                  <a:schemeClr val="accent1"/>
                </a:solidFill>
                <a:hlinkClick r:id="rId5"/>
              </a:rPr>
              <a:t>https://covid19community.nih.gov/resources/covid19-variant-social-cards</a:t>
            </a:r>
            <a:r>
              <a:rPr lang="en-US" sz="1400">
                <a:solidFill>
                  <a:schemeClr val="accent1"/>
                </a:solidFill>
              </a:rPr>
              <a:t> </a:t>
            </a:r>
            <a:endParaRPr lang="en-US" sz="1400"/>
          </a:p>
        </p:txBody>
      </p:sp>
      <p:sp>
        <p:nvSpPr>
          <p:cNvPr id="7" name="TextBox 6">
            <a:extLst>
              <a:ext uri="{FF2B5EF4-FFF2-40B4-BE49-F238E27FC236}">
                <a16:creationId xmlns:a16="http://schemas.microsoft.com/office/drawing/2014/main" id="{329E9FE6-6EB2-C34B-BA23-6168E58DC791}"/>
              </a:ext>
            </a:extLst>
          </p:cNvPr>
          <p:cNvSpPr txBox="1"/>
          <p:nvPr/>
        </p:nvSpPr>
        <p:spPr>
          <a:xfrm>
            <a:off x="9424251" y="1690688"/>
            <a:ext cx="2475187" cy="3416320"/>
          </a:xfrm>
          <a:prstGeom prst="rect">
            <a:avLst/>
          </a:prstGeom>
          <a:noFill/>
        </p:spPr>
        <p:txBody>
          <a:bodyPr wrap="square" lIns="91440" tIns="45720" rIns="91440" bIns="45720" rtlCol="0" anchor="t">
            <a:spAutoFit/>
          </a:bodyPr>
          <a:lstStyle/>
          <a:p>
            <a:r>
              <a:rPr lang="en-US" sz="1200" b="1"/>
              <a:t>IMAGE ALT TEXT</a:t>
            </a:r>
          </a:p>
          <a:p>
            <a:r>
              <a:rPr lang="es-ES" sz="1200" b="0" i="0" u="none" strike="noStrike">
                <a:effectLst/>
              </a:rPr>
              <a:t>El texto de la tarjeta dice: “R. Los científicos siguen de cerca las variantes porque el virus a medida que cambia podría volverse más fácil de propagar, resistente a los tratamientos o enfermar </a:t>
            </a:r>
            <a:r>
              <a:rPr lang="es-ES" sz="1200"/>
              <a:t>gravemente a </a:t>
            </a:r>
            <a:r>
              <a:rPr lang="es-ES" sz="1200" b="0" i="0" u="none" strike="noStrike">
                <a:effectLst/>
              </a:rPr>
              <a:t>las personas”.</a:t>
            </a:r>
          </a:p>
          <a:p>
            <a:endParaRPr lang="en-US" sz="1200" b="0" i="0" u="none" strike="noStrike">
              <a:effectLst/>
            </a:endParaRPr>
          </a:p>
          <a:p>
            <a:r>
              <a:rPr lang="es-ES" sz="1200"/>
              <a:t>“Más preguntas y respuestas sobre las vacunas en </a:t>
            </a:r>
            <a:r>
              <a:rPr lang="es-ES" sz="1200">
                <a:hlinkClick r:id="rId6">
                  <a:extLst>
                    <a:ext uri="{A12FA001-AC4F-418D-AE19-62706E023703}">
                      <ahyp:hlinkClr xmlns:ahyp="http://schemas.microsoft.com/office/drawing/2018/hyperlinkcolor" val="tx"/>
                    </a:ext>
                  </a:extLst>
                </a:hlinkClick>
              </a:rPr>
              <a:t>https://covid19community.nih.gov/español</a:t>
            </a:r>
            <a:r>
              <a:rPr lang="es-ES" sz="1200"/>
              <a:t>” </a:t>
            </a:r>
          </a:p>
          <a:p>
            <a:endParaRPr lang="es-ES" sz="1200"/>
          </a:p>
          <a:p>
            <a:r>
              <a:rPr lang="es-ES" sz="1200"/>
              <a:t>Logotipo: La Alianza de Participación Comunitaria de los Institutos Nacionales de Salud</a:t>
            </a:r>
            <a:endParaRPr lang="en-US" sz="1200"/>
          </a:p>
        </p:txBody>
      </p:sp>
      <p:sp>
        <p:nvSpPr>
          <p:cNvPr id="10" name="TextBox 9">
            <a:extLst>
              <a:ext uri="{FF2B5EF4-FFF2-40B4-BE49-F238E27FC236}">
                <a16:creationId xmlns:a16="http://schemas.microsoft.com/office/drawing/2014/main" id="{C452EDAE-1252-214C-B61F-A2F0F7F3C84B}"/>
              </a:ext>
            </a:extLst>
          </p:cNvPr>
          <p:cNvSpPr txBox="1"/>
          <p:nvPr/>
        </p:nvSpPr>
        <p:spPr>
          <a:xfrm>
            <a:off x="11687176" y="299153"/>
            <a:ext cx="504824" cy="369332"/>
          </a:xfrm>
          <a:prstGeom prst="rect">
            <a:avLst/>
          </a:prstGeom>
          <a:noFill/>
        </p:spPr>
        <p:txBody>
          <a:bodyPr wrap="square" rtlCol="0">
            <a:spAutoFit/>
          </a:bodyPr>
          <a:lstStyle/>
          <a:p>
            <a:r>
              <a:rPr lang="en-US"/>
              <a:t>22</a:t>
            </a:r>
          </a:p>
        </p:txBody>
      </p:sp>
    </p:spTree>
    <p:extLst>
      <p:ext uri="{BB962C8B-B14F-4D97-AF65-F5344CB8AC3E}">
        <p14:creationId xmlns:p14="http://schemas.microsoft.com/office/powerpoint/2010/main" val="1939768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200" y="365125"/>
            <a:ext cx="11063990" cy="1325563"/>
          </a:xfrm>
        </p:spPr>
        <p:txBody>
          <a:bodyPr>
            <a:normAutofit/>
          </a:bodyPr>
          <a:lstStyle/>
          <a:p>
            <a:r>
              <a:rPr lang="es-ES" sz="3600" b="1" i="0" u="none" strike="noStrike">
                <a:solidFill>
                  <a:schemeClr val="accent1"/>
                </a:solidFill>
                <a:effectLst/>
              </a:rPr>
              <a:t>¿Qué puedo hacer para protegerme de las variantes del COVID-19?</a:t>
            </a:r>
            <a:r>
              <a:rPr lang="en-US" sz="3600" b="1" i="0" u="none" strike="noStrike">
                <a:solidFill>
                  <a:schemeClr val="accent1"/>
                </a:solidFill>
                <a:effectLst/>
              </a:rPr>
              <a:t> </a:t>
            </a:r>
            <a:endParaRPr lang="en-US" sz="3600">
              <a:solidFill>
                <a:schemeClr val="accent1"/>
              </a:solidFill>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199" y="1690688"/>
            <a:ext cx="4691722"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0" i="1" u="none" strike="noStrike" kern="1200" cap="none" spc="0" normalizeH="0" baseline="0" noProof="0">
                <a:ln>
                  <a:noFill/>
                </a:ln>
                <a:solidFill>
                  <a:srgbClr val="616165"/>
                </a:solidFill>
                <a:effectLst/>
                <a:uLnTx/>
                <a:uFillTx/>
                <a:latin typeface="Arial" panose="020B0604020202020204"/>
                <a:ea typeface="+mn-ea"/>
                <a:cs typeface="+mn-cs"/>
              </a:rPr>
              <a:t>Facebook/LinkedIn</a:t>
            </a:r>
          </a:p>
          <a:p>
            <a:pPr marL="0" indent="0">
              <a:buNone/>
            </a:pPr>
            <a:r>
              <a:rPr lang="es-ES" sz="1500" i="0" u="none" strike="noStrike">
                <a:solidFill>
                  <a:schemeClr val="tx1"/>
                </a:solidFill>
                <a:effectLst/>
                <a:latin typeface="Arial"/>
                <a:cs typeface="Arial"/>
              </a:rPr>
              <a:t>¿Qué puedo hacer para protegerme de las variantes del #COVID19? </a:t>
            </a:r>
            <a:r>
              <a:rPr lang="es-ES" sz="1500">
                <a:solidFill>
                  <a:schemeClr val="tx1"/>
                </a:solidFill>
                <a:latin typeface="Arial"/>
                <a:cs typeface="Arial"/>
              </a:rPr>
              <a:t>La vacuna contra el COVID-19 es la mejor manera para prevenir la infección por delta u otras variantes. Además, siga las recomendaciones de los CDC para prevenir el contagio del COVID-19. </a:t>
            </a:r>
            <a:r>
              <a:rPr lang="en-US" sz="1500" u="sng">
                <a:hlinkClick r:id="rId3" tooltip="https://protect-us.mimecast.com/s/dH_RCR6DBqIKqK0COiCKQ?domain=go.usa.gov"/>
              </a:rPr>
              <a:t>https://go.usa.gov/xFRHE</a:t>
            </a:r>
            <a:r>
              <a:rPr lang="en-US" sz="1500" u="sng"/>
              <a:t> </a:t>
            </a:r>
            <a:r>
              <a:rPr lang="es-ES" sz="1500">
                <a:solidFill>
                  <a:schemeClr val="tx1"/>
                </a:solidFill>
                <a:latin typeface="Arial"/>
                <a:cs typeface="Arial"/>
              </a:rPr>
              <a:t>#NIHCEAL</a:t>
            </a:r>
            <a:endParaRPr lang="en-US" sz="1500" i="1">
              <a:solidFill>
                <a:srgbClr val="616165"/>
              </a:solidFill>
              <a:latin typeface="Arial" panose="020B0604020202020204"/>
            </a:endParaRPr>
          </a:p>
          <a:p>
            <a:pPr marL="0" indent="0">
              <a:buNone/>
            </a:pPr>
            <a:r>
              <a:rPr lang="en-US" sz="1500" i="1">
                <a:solidFill>
                  <a:srgbClr val="616165"/>
                </a:solidFill>
                <a:latin typeface="Arial" panose="020B0604020202020204"/>
              </a:rPr>
              <a:t>Twitter</a:t>
            </a:r>
          </a:p>
          <a:p>
            <a:pPr marL="0" indent="0">
              <a:buNone/>
            </a:pPr>
            <a:r>
              <a:rPr lang="es-AR" sz="1500"/>
              <a:t>¿Qué puedo hacer para protegerme de las variantes del #COVID19? La vacuna contra el COVID-19 es la mejor manera para prevenir </a:t>
            </a:r>
            <a:r>
              <a:rPr lang="es-ES" sz="1500">
                <a:solidFill>
                  <a:schemeClr val="tx1"/>
                </a:solidFill>
                <a:latin typeface="Arial"/>
                <a:cs typeface="Arial"/>
              </a:rPr>
              <a:t>la infección por delta u otras variantes.</a:t>
            </a:r>
            <a:r>
              <a:rPr lang="es-AR" sz="1500"/>
              <a:t> Siga los consejos de los CDC para prevenir contagiarse de COVID-19. </a:t>
            </a:r>
            <a:r>
              <a:rPr lang="en-US" sz="1500" u="sng">
                <a:hlinkClick r:id="rId3"/>
              </a:rPr>
              <a:t>https://go.usa.gov/xFRHE</a:t>
            </a:r>
            <a:r>
              <a:rPr lang="en-US" sz="1500"/>
              <a:t> #NIHCEAL</a:t>
            </a:r>
          </a:p>
          <a:p>
            <a:pPr marL="0" indent="0">
              <a:buNone/>
            </a:pPr>
            <a:endParaRPr lang="es-ES" sz="1600">
              <a:solidFill>
                <a:schemeClr val="tx1"/>
              </a:solidFill>
              <a:cs typeface="Arial"/>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5866394" y="1676345"/>
            <a:ext cx="2939143" cy="338554"/>
          </a:xfrm>
          <a:prstGeom prst="rect">
            <a:avLst/>
          </a:prstGeom>
          <a:noFill/>
        </p:spPr>
        <p:txBody>
          <a:bodyPr wrap="square" rtlCol="0">
            <a:spAutoFit/>
          </a:bodyPr>
          <a:lstStyle/>
          <a:p>
            <a:r>
              <a:rPr lang="en-US" sz="1600" b="1"/>
              <a:t>IMAGES</a:t>
            </a:r>
          </a:p>
        </p:txBody>
      </p:sp>
      <p:pic>
        <p:nvPicPr>
          <p:cNvPr id="8" name="Picture 7" descr="Respuesta. Vacúnese. Las vacunas contra el COVID-19 son la mejor manera para prevenir la infección por delta u otras variantes, incluso si ya ha tenido COVID-19”.  &#10;“Más preguntas y respuestas sobre las vacunas en https://covid19community.nih.gov/español” &#10;&#10;Logotipo: La Alianza de Participación Comunitaria de los Institutos Nacionales de Salud">
            <a:extLst>
              <a:ext uri="{FF2B5EF4-FFF2-40B4-BE49-F238E27FC236}">
                <a16:creationId xmlns:a16="http://schemas.microsoft.com/office/drawing/2014/main" id="{15F09ED3-6721-DD44-9FEC-8537D0F6108F}"/>
              </a:ext>
            </a:extLst>
          </p:cNvPr>
          <p:cNvPicPr>
            <a:picLocks noChangeAspect="1"/>
          </p:cNvPicPr>
          <p:nvPr/>
        </p:nvPicPr>
        <p:blipFill>
          <a:blip r:embed="rId4"/>
          <a:srcRect/>
          <a:stretch/>
        </p:blipFill>
        <p:spPr>
          <a:xfrm>
            <a:off x="5972377" y="2192574"/>
            <a:ext cx="2698496" cy="1517904"/>
          </a:xfrm>
          <a:prstGeom prst="rect">
            <a:avLst/>
          </a:prstGeom>
        </p:spPr>
      </p:pic>
      <p:sp>
        <p:nvSpPr>
          <p:cNvPr id="9" name="TextBox 8">
            <a:extLst>
              <a:ext uri="{FF2B5EF4-FFF2-40B4-BE49-F238E27FC236}">
                <a16:creationId xmlns:a16="http://schemas.microsoft.com/office/drawing/2014/main" id="{7E421FCF-3DFC-BF47-B6A9-65139042245F}"/>
              </a:ext>
            </a:extLst>
          </p:cNvPr>
          <p:cNvSpPr txBox="1"/>
          <p:nvPr/>
        </p:nvSpPr>
        <p:spPr>
          <a:xfrm>
            <a:off x="5806837" y="3873810"/>
            <a:ext cx="3275616" cy="738664"/>
          </a:xfrm>
          <a:prstGeom prst="rect">
            <a:avLst/>
          </a:prstGeom>
          <a:noFill/>
        </p:spPr>
        <p:txBody>
          <a:bodyPr wrap="square" lIns="91440" tIns="45720" rIns="91440" bIns="45720" rtlCol="0" anchor="t">
            <a:spAutoFit/>
          </a:bodyPr>
          <a:lstStyle/>
          <a:p>
            <a:r>
              <a:rPr lang="en-US" sz="1400" b="1">
                <a:solidFill>
                  <a:schemeClr val="accent1"/>
                </a:solidFill>
              </a:rPr>
              <a:t>Download Images</a:t>
            </a:r>
            <a:br>
              <a:rPr lang="en-US" sz="1400">
                <a:solidFill>
                  <a:schemeClr val="accent1"/>
                </a:solidFill>
              </a:rPr>
            </a:br>
            <a:r>
              <a:rPr lang="en-US" sz="1400">
                <a:solidFill>
                  <a:schemeClr val="accent1"/>
                </a:solidFill>
                <a:hlinkClick r:id="rId5"/>
              </a:rPr>
              <a:t>https://covid19community.nih.gov/resources/covid19-variant-social-cards</a:t>
            </a:r>
            <a:r>
              <a:rPr lang="en-US" sz="1400">
                <a:solidFill>
                  <a:schemeClr val="accent1"/>
                </a:solidFill>
              </a:rPr>
              <a:t> </a:t>
            </a:r>
            <a:endParaRPr lang="en-US" sz="1400"/>
          </a:p>
        </p:txBody>
      </p:sp>
      <p:sp>
        <p:nvSpPr>
          <p:cNvPr id="7" name="TextBox 6">
            <a:extLst>
              <a:ext uri="{FF2B5EF4-FFF2-40B4-BE49-F238E27FC236}">
                <a16:creationId xmlns:a16="http://schemas.microsoft.com/office/drawing/2014/main" id="{329E9FE6-6EB2-C34B-BA23-6168E58DC791}"/>
              </a:ext>
            </a:extLst>
          </p:cNvPr>
          <p:cNvSpPr txBox="1"/>
          <p:nvPr/>
        </p:nvSpPr>
        <p:spPr>
          <a:xfrm>
            <a:off x="9082453" y="1690688"/>
            <a:ext cx="2475187" cy="3046988"/>
          </a:xfrm>
          <a:prstGeom prst="rect">
            <a:avLst/>
          </a:prstGeom>
          <a:noFill/>
        </p:spPr>
        <p:txBody>
          <a:bodyPr wrap="square" lIns="91440" tIns="45720" rIns="91440" bIns="45720" rtlCol="0" anchor="t">
            <a:spAutoFit/>
          </a:bodyPr>
          <a:lstStyle/>
          <a:p>
            <a:r>
              <a:rPr lang="en-US" sz="1200" b="1"/>
              <a:t>IMAGE ALT TEXT</a:t>
            </a:r>
          </a:p>
          <a:p>
            <a:r>
              <a:rPr lang="es-ES" sz="1200" b="0" i="0" u="none" strike="noStrike">
                <a:effectLst/>
              </a:rPr>
              <a:t>El texto de la tarjeta dice: “R. Vacúnese. Las vacunas contra el COVID-19 son la mejor </a:t>
            </a:r>
            <a:r>
              <a:rPr lang="es-AR" sz="1200"/>
              <a:t>manera para prevenir </a:t>
            </a:r>
            <a:r>
              <a:rPr lang="es-ES" sz="1200">
                <a:solidFill>
                  <a:schemeClr val="tx1"/>
                </a:solidFill>
                <a:latin typeface="Arial"/>
                <a:cs typeface="Arial"/>
              </a:rPr>
              <a:t>la infección por delta u otras variantes, </a:t>
            </a:r>
            <a:r>
              <a:rPr lang="es-ES" sz="1200" b="0" i="0" u="none" strike="noStrike">
                <a:effectLst/>
              </a:rPr>
              <a:t>incluso si ya ha tenido COVID-19”.  </a:t>
            </a:r>
          </a:p>
          <a:p>
            <a:endParaRPr lang="es-ES" sz="1200"/>
          </a:p>
          <a:p>
            <a:r>
              <a:rPr lang="es-ES" sz="1200"/>
              <a:t>“Más preguntas y respuestas sobre las vacunas en </a:t>
            </a:r>
            <a:r>
              <a:rPr lang="es-ES" sz="1200">
                <a:hlinkClick r:id="rId6">
                  <a:extLst>
                    <a:ext uri="{A12FA001-AC4F-418D-AE19-62706E023703}">
                      <ahyp:hlinkClr xmlns:ahyp="http://schemas.microsoft.com/office/drawing/2018/hyperlinkcolor" val="tx"/>
                    </a:ext>
                  </a:extLst>
                </a:hlinkClick>
              </a:rPr>
              <a:t>https://covid19community.nih.gov/español</a:t>
            </a:r>
            <a:r>
              <a:rPr lang="es-ES" sz="1200"/>
              <a:t>” </a:t>
            </a:r>
          </a:p>
          <a:p>
            <a:endParaRPr lang="es-ES" sz="1200"/>
          </a:p>
          <a:p>
            <a:r>
              <a:rPr lang="es-ES" sz="1200"/>
              <a:t>Logotipo: La Alianza de Participación Comunitaria de los Institutos Nacionales de Salud</a:t>
            </a:r>
            <a:endParaRPr lang="en-US" sz="1200"/>
          </a:p>
        </p:txBody>
      </p:sp>
      <p:sp>
        <p:nvSpPr>
          <p:cNvPr id="10" name="TextBox 9">
            <a:extLst>
              <a:ext uri="{FF2B5EF4-FFF2-40B4-BE49-F238E27FC236}">
                <a16:creationId xmlns:a16="http://schemas.microsoft.com/office/drawing/2014/main" id="{0E215C21-D4B5-5340-B718-8316CCA32B81}"/>
              </a:ext>
            </a:extLst>
          </p:cNvPr>
          <p:cNvSpPr txBox="1"/>
          <p:nvPr/>
        </p:nvSpPr>
        <p:spPr>
          <a:xfrm>
            <a:off x="11687176" y="299153"/>
            <a:ext cx="504824" cy="369332"/>
          </a:xfrm>
          <a:prstGeom prst="rect">
            <a:avLst/>
          </a:prstGeom>
          <a:noFill/>
        </p:spPr>
        <p:txBody>
          <a:bodyPr wrap="square" rtlCol="0">
            <a:spAutoFit/>
          </a:bodyPr>
          <a:lstStyle/>
          <a:p>
            <a:r>
              <a:rPr lang="en-US"/>
              <a:t>23</a:t>
            </a:r>
          </a:p>
        </p:txBody>
      </p:sp>
    </p:spTree>
    <p:extLst>
      <p:ext uri="{BB962C8B-B14F-4D97-AF65-F5344CB8AC3E}">
        <p14:creationId xmlns:p14="http://schemas.microsoft.com/office/powerpoint/2010/main" val="4022389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200" y="365125"/>
            <a:ext cx="11034010" cy="1325563"/>
          </a:xfrm>
        </p:spPr>
        <p:txBody>
          <a:bodyPr>
            <a:normAutofit/>
          </a:bodyPr>
          <a:lstStyle/>
          <a:p>
            <a:r>
              <a:rPr lang="es-ES" sz="3600" b="1" i="0" u="none" strike="noStrike">
                <a:solidFill>
                  <a:schemeClr val="accent1"/>
                </a:solidFill>
                <a:effectLst/>
              </a:rPr>
              <a:t>¿Cómo sé si tengo una variante del COVID-19?</a:t>
            </a:r>
            <a:endParaRPr lang="en-US" sz="3600">
              <a:solidFill>
                <a:schemeClr val="accent1"/>
              </a:solidFill>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199" y="1690688"/>
            <a:ext cx="4606610"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0" i="1" u="none" strike="noStrike" kern="1200" cap="none" spc="0" normalizeH="0" baseline="0" noProof="0">
                <a:ln>
                  <a:noFill/>
                </a:ln>
                <a:solidFill>
                  <a:srgbClr val="616165"/>
                </a:solidFill>
                <a:effectLst/>
                <a:uLnTx/>
                <a:uFillTx/>
                <a:latin typeface="Arial" panose="020B0604020202020204"/>
                <a:ea typeface="+mn-ea"/>
                <a:cs typeface="+mn-cs"/>
              </a:rPr>
              <a:t>Facebook/LinkedIn</a:t>
            </a:r>
          </a:p>
          <a:p>
            <a:pPr marL="0" indent="0">
              <a:buNone/>
            </a:pPr>
            <a:r>
              <a:rPr lang="es-ES" sz="1500" i="0" u="none" strike="noStrike">
                <a:solidFill>
                  <a:schemeClr val="tx1"/>
                </a:solidFill>
                <a:effectLst/>
              </a:rPr>
              <a:t>¿Cómo sé si tengo una variante del #COVID19?</a:t>
            </a:r>
            <a:r>
              <a:rPr lang="en-US" sz="1500" b="1" i="0" u="none" strike="noStrike">
                <a:solidFill>
                  <a:schemeClr val="tx1"/>
                </a:solidFill>
                <a:effectLst/>
              </a:rPr>
              <a:t> </a:t>
            </a:r>
            <a:r>
              <a:rPr lang="es-ES" sz="1500" i="0" u="none" strike="noStrike">
                <a:solidFill>
                  <a:schemeClr val="tx1"/>
                </a:solidFill>
                <a:effectLst/>
              </a:rPr>
              <a:t>Es posible que usted y su médico no puedan saber qué variante específica del virus tiene.</a:t>
            </a:r>
            <a:r>
              <a:rPr lang="en-US" sz="1500">
                <a:solidFill>
                  <a:schemeClr val="tx1"/>
                </a:solidFill>
              </a:rPr>
              <a:t> </a:t>
            </a:r>
            <a:r>
              <a:rPr lang="en-US" sz="1500" b="0" i="0" u="none" strike="noStrike" err="1">
                <a:solidFill>
                  <a:schemeClr val="tx1"/>
                </a:solidFill>
                <a:effectLst/>
              </a:rPr>
              <a:t>Independientemente</a:t>
            </a:r>
            <a:r>
              <a:rPr lang="en-US" sz="1500" b="0" i="0" u="none" strike="noStrike">
                <a:solidFill>
                  <a:schemeClr val="tx1"/>
                </a:solidFill>
                <a:effectLst/>
              </a:rPr>
              <a:t>, </a:t>
            </a:r>
            <a:r>
              <a:rPr lang="es-ES" sz="1500" b="0" i="0" u="none" strike="noStrike">
                <a:solidFill>
                  <a:schemeClr val="tx1"/>
                </a:solidFill>
                <a:effectLst/>
              </a:rPr>
              <a:t>si el resultado de la prueba es positivo, es importante cuidarse y seguir las recomendaciones de los CDC para evitar transmitir el virus a otras personas.</a:t>
            </a:r>
            <a:r>
              <a:rPr lang="en-US" sz="1500" b="0" i="0" u="none" strike="noStrike">
                <a:solidFill>
                  <a:schemeClr val="tx1"/>
                </a:solidFill>
                <a:effectLst/>
              </a:rPr>
              <a:t> </a:t>
            </a:r>
            <a:r>
              <a:rPr lang="en-US" sz="1500" u="sng">
                <a:hlinkClick r:id="rId3" tooltip="https://protect-us.mimecast.com/s/dH_RCR6DBqIKqK0COiCKQ?domain=go.usa.gov"/>
              </a:rPr>
              <a:t>https://go.usa.gov/xFRHE</a:t>
            </a:r>
            <a:r>
              <a:rPr lang="en-US" sz="1500" u="sng"/>
              <a:t> </a:t>
            </a:r>
            <a:r>
              <a:rPr lang="en-US" sz="1500">
                <a:solidFill>
                  <a:schemeClr val="tx1"/>
                </a:solidFill>
              </a:rPr>
              <a:t>#NIHCEAL</a:t>
            </a:r>
            <a:endParaRPr lang="es-ES" sz="1500">
              <a:solidFill>
                <a:schemeClr val="tx1"/>
              </a:solidFill>
              <a:cs typeface="Arial"/>
            </a:endParaRPr>
          </a:p>
          <a:p>
            <a:pPr marL="0" indent="0">
              <a:buNone/>
            </a:pPr>
            <a:r>
              <a:rPr lang="en-US" sz="1500" i="1">
                <a:solidFill>
                  <a:srgbClr val="616165"/>
                </a:solidFill>
                <a:latin typeface="Arial" panose="020B0604020202020204"/>
              </a:rPr>
              <a:t>Twitter</a:t>
            </a:r>
          </a:p>
          <a:p>
            <a:pPr marL="0" indent="0">
              <a:buNone/>
            </a:pPr>
            <a:r>
              <a:rPr lang="es-AR" sz="1500"/>
              <a:t>¿Cómo sé si tengo una variante del #COVID19? Es posible que no pueda saber qué variante específica del virus tiene. Pero es importante cuidarse</a:t>
            </a:r>
            <a:r>
              <a:rPr lang="es-ES" sz="1500" b="0" i="0" u="none" strike="noStrike">
                <a:solidFill>
                  <a:schemeClr val="tx1"/>
                </a:solidFill>
                <a:effectLst/>
              </a:rPr>
              <a:t> y seguir las recomendaciones de los CDC</a:t>
            </a:r>
            <a:r>
              <a:rPr lang="es-AR" sz="1500"/>
              <a:t> para evitar transmitir el virus a otras personas. </a:t>
            </a:r>
            <a:r>
              <a:rPr lang="en-US" sz="1500" u="sng">
                <a:hlinkClick r:id="rId3"/>
              </a:rPr>
              <a:t>https://go.usa.gov/xFRHE</a:t>
            </a:r>
            <a:r>
              <a:rPr lang="en-US" sz="1500"/>
              <a:t> #NIHCEAL</a:t>
            </a:r>
            <a:endParaRPr lang="en-US" sz="1500">
              <a:solidFill>
                <a:schemeClr val="tx1"/>
              </a:solidFill>
              <a:effectLst/>
              <a:latin typeface="YAD7QhG2T6o 0"/>
            </a:endParaRPr>
          </a:p>
          <a:p>
            <a:pPr marL="0" indent="0">
              <a:buNone/>
            </a:pPr>
            <a:endParaRPr lang="en-US" sz="1600" i="0" u="none" strike="noStrike">
              <a:solidFill>
                <a:schemeClr val="tx1"/>
              </a:solidFill>
              <a:effectLst/>
            </a:endParaRPr>
          </a:p>
          <a:p>
            <a:pPr marL="0" indent="0">
              <a:buNone/>
            </a:pPr>
            <a:endParaRPr lang="en-US" sz="1600" b="1">
              <a:solidFill>
                <a:schemeClr val="tx1"/>
              </a:solidFill>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5856252" y="1701940"/>
            <a:ext cx="2939143" cy="338554"/>
          </a:xfrm>
          <a:prstGeom prst="rect">
            <a:avLst/>
          </a:prstGeom>
          <a:noFill/>
        </p:spPr>
        <p:txBody>
          <a:bodyPr wrap="square" rtlCol="0">
            <a:spAutoFit/>
          </a:bodyPr>
          <a:lstStyle/>
          <a:p>
            <a:r>
              <a:rPr lang="en-US" sz="1600" b="1"/>
              <a:t>IMAGES</a:t>
            </a:r>
          </a:p>
        </p:txBody>
      </p:sp>
      <p:pic>
        <p:nvPicPr>
          <p:cNvPr id="10" name="Picture 9" descr="&quot;Respuesta. Es posible que usted no pueda saber qué variante específica&#10;del virus tiene. Cuídese a sí mismo, obtenga atención médica y tome precauciones para evitar transmitir el virus”. &#10;“Más preguntas y respuestas sobre las vacunas en https://covid19community.nih.gov/español” &#10;&#10;Logotipo: La Alianza de Participación Comunitaria de los Institutos Nacionales de Salud">
            <a:extLst>
              <a:ext uri="{FF2B5EF4-FFF2-40B4-BE49-F238E27FC236}">
                <a16:creationId xmlns:a16="http://schemas.microsoft.com/office/drawing/2014/main" id="{5F5AECF6-0103-D64D-95CC-D427870595B0}"/>
              </a:ext>
            </a:extLst>
          </p:cNvPr>
          <p:cNvPicPr>
            <a:picLocks noChangeAspect="1"/>
          </p:cNvPicPr>
          <p:nvPr/>
        </p:nvPicPr>
        <p:blipFill>
          <a:blip r:embed="rId4"/>
          <a:srcRect/>
          <a:stretch/>
        </p:blipFill>
        <p:spPr>
          <a:xfrm>
            <a:off x="5998993" y="2257299"/>
            <a:ext cx="2698496" cy="1517904"/>
          </a:xfrm>
          <a:prstGeom prst="rect">
            <a:avLst/>
          </a:prstGeom>
        </p:spPr>
      </p:pic>
      <p:sp>
        <p:nvSpPr>
          <p:cNvPr id="8" name="TextBox 7">
            <a:extLst>
              <a:ext uri="{FF2B5EF4-FFF2-40B4-BE49-F238E27FC236}">
                <a16:creationId xmlns:a16="http://schemas.microsoft.com/office/drawing/2014/main" id="{7EFEE123-CCF8-B445-A981-A3ED1620DD18}"/>
              </a:ext>
            </a:extLst>
          </p:cNvPr>
          <p:cNvSpPr txBox="1"/>
          <p:nvPr/>
        </p:nvSpPr>
        <p:spPr>
          <a:xfrm>
            <a:off x="5856252" y="3871409"/>
            <a:ext cx="3275616" cy="738664"/>
          </a:xfrm>
          <a:prstGeom prst="rect">
            <a:avLst/>
          </a:prstGeom>
          <a:noFill/>
        </p:spPr>
        <p:txBody>
          <a:bodyPr wrap="square" lIns="91440" tIns="45720" rIns="91440" bIns="45720" rtlCol="0" anchor="t">
            <a:spAutoFit/>
          </a:bodyPr>
          <a:lstStyle/>
          <a:p>
            <a:r>
              <a:rPr lang="en-US" sz="1400" b="1">
                <a:solidFill>
                  <a:schemeClr val="accent1"/>
                </a:solidFill>
              </a:rPr>
              <a:t>Download Images</a:t>
            </a:r>
            <a:br>
              <a:rPr lang="en-US" sz="1400">
                <a:solidFill>
                  <a:schemeClr val="accent1"/>
                </a:solidFill>
              </a:rPr>
            </a:br>
            <a:r>
              <a:rPr lang="en-US" sz="1400">
                <a:solidFill>
                  <a:schemeClr val="accent1"/>
                </a:solidFill>
                <a:hlinkClick r:id="rId5"/>
              </a:rPr>
              <a:t>https://covid19community.nih.gov/resources/covid19-variant-social-cards</a:t>
            </a:r>
            <a:r>
              <a:rPr lang="en-US" sz="1400">
                <a:solidFill>
                  <a:schemeClr val="accent1"/>
                </a:solidFill>
              </a:rPr>
              <a:t> </a:t>
            </a:r>
            <a:endParaRPr lang="en-US" sz="1400"/>
          </a:p>
        </p:txBody>
      </p:sp>
      <p:sp>
        <p:nvSpPr>
          <p:cNvPr id="7" name="TextBox 6">
            <a:extLst>
              <a:ext uri="{FF2B5EF4-FFF2-40B4-BE49-F238E27FC236}">
                <a16:creationId xmlns:a16="http://schemas.microsoft.com/office/drawing/2014/main" id="{329E9FE6-6EB2-C34B-BA23-6168E58DC791}"/>
              </a:ext>
            </a:extLst>
          </p:cNvPr>
          <p:cNvSpPr txBox="1"/>
          <p:nvPr/>
        </p:nvSpPr>
        <p:spPr>
          <a:xfrm>
            <a:off x="9251673" y="1690688"/>
            <a:ext cx="2475187" cy="3231654"/>
          </a:xfrm>
          <a:prstGeom prst="rect">
            <a:avLst/>
          </a:prstGeom>
          <a:noFill/>
        </p:spPr>
        <p:txBody>
          <a:bodyPr wrap="square" lIns="91440" tIns="45720" rIns="91440" bIns="45720" rtlCol="0" anchor="t">
            <a:spAutoFit/>
          </a:bodyPr>
          <a:lstStyle/>
          <a:p>
            <a:r>
              <a:rPr lang="en-US" sz="1200" b="1"/>
              <a:t>IMAGE ALT TEXT</a:t>
            </a:r>
          </a:p>
          <a:p>
            <a:r>
              <a:rPr lang="es-ES" sz="1200" b="0" i="0" u="none" strike="noStrike">
                <a:effectLst/>
              </a:rPr>
              <a:t>El texto de la tarjeta dice: “R. Es posible </a:t>
            </a:r>
            <a:r>
              <a:rPr lang="es-ES" sz="1200"/>
              <a:t>que usted no pueda saber qué </a:t>
            </a:r>
            <a:r>
              <a:rPr lang="es-ES" sz="1200" b="0" i="0" u="none" strike="noStrike">
                <a:effectLst/>
              </a:rPr>
              <a:t>variante específica</a:t>
            </a:r>
          </a:p>
          <a:p>
            <a:r>
              <a:rPr lang="es-ES" sz="1200" b="0" i="0" u="none" strike="noStrike">
                <a:effectLst/>
              </a:rPr>
              <a:t>del virus tiene. </a:t>
            </a:r>
            <a:r>
              <a:rPr lang="es-ES" sz="1200"/>
              <a:t>Cuídese a sí mismo, obtenga atención médica y tome precauciones para evitar transmitir el virus”. </a:t>
            </a:r>
            <a:endParaRPr lang="en-US" sz="1200"/>
          </a:p>
          <a:p>
            <a:endParaRPr lang="en-US" sz="1200"/>
          </a:p>
          <a:p>
            <a:r>
              <a:rPr lang="es-ES" sz="1200"/>
              <a:t>“Más preguntas y respuestas sobre las vacunas en </a:t>
            </a:r>
            <a:r>
              <a:rPr lang="es-ES" sz="1200">
                <a:hlinkClick r:id="rId6">
                  <a:extLst>
                    <a:ext uri="{A12FA001-AC4F-418D-AE19-62706E023703}">
                      <ahyp:hlinkClr xmlns:ahyp="http://schemas.microsoft.com/office/drawing/2018/hyperlinkcolor" val="tx"/>
                    </a:ext>
                  </a:extLst>
                </a:hlinkClick>
              </a:rPr>
              <a:t>https://covid19community.nih.gov/español</a:t>
            </a:r>
            <a:r>
              <a:rPr lang="es-ES" sz="1200"/>
              <a:t>” </a:t>
            </a:r>
          </a:p>
          <a:p>
            <a:endParaRPr lang="es-ES" sz="1200"/>
          </a:p>
          <a:p>
            <a:r>
              <a:rPr lang="es-ES" sz="1200"/>
              <a:t>Logotipo: La Alianza de Participación Comunitaria de los Institutos Nacionales de Salud</a:t>
            </a:r>
            <a:endParaRPr lang="en-US" sz="1200"/>
          </a:p>
        </p:txBody>
      </p:sp>
      <p:sp>
        <p:nvSpPr>
          <p:cNvPr id="9" name="TextBox 8">
            <a:extLst>
              <a:ext uri="{FF2B5EF4-FFF2-40B4-BE49-F238E27FC236}">
                <a16:creationId xmlns:a16="http://schemas.microsoft.com/office/drawing/2014/main" id="{37F91058-57FC-934C-AEBB-51C9A6F549C2}"/>
              </a:ext>
            </a:extLst>
          </p:cNvPr>
          <p:cNvSpPr txBox="1"/>
          <p:nvPr/>
        </p:nvSpPr>
        <p:spPr>
          <a:xfrm>
            <a:off x="11687176" y="299153"/>
            <a:ext cx="504824" cy="369332"/>
          </a:xfrm>
          <a:prstGeom prst="rect">
            <a:avLst/>
          </a:prstGeom>
          <a:noFill/>
        </p:spPr>
        <p:txBody>
          <a:bodyPr wrap="square" rtlCol="0">
            <a:spAutoFit/>
          </a:bodyPr>
          <a:lstStyle/>
          <a:p>
            <a:r>
              <a:rPr lang="en-US"/>
              <a:t>24</a:t>
            </a:r>
          </a:p>
        </p:txBody>
      </p:sp>
    </p:spTree>
    <p:extLst>
      <p:ext uri="{BB962C8B-B14F-4D97-AF65-F5344CB8AC3E}">
        <p14:creationId xmlns:p14="http://schemas.microsoft.com/office/powerpoint/2010/main" val="186150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5349B-C693-364A-A474-5771226D7D4A}"/>
              </a:ext>
            </a:extLst>
          </p:cNvPr>
          <p:cNvSpPr>
            <a:spLocks noGrp="1"/>
          </p:cNvSpPr>
          <p:nvPr>
            <p:ph type="title"/>
          </p:nvPr>
        </p:nvSpPr>
        <p:spPr/>
        <p:txBody>
          <a:bodyPr>
            <a:normAutofit/>
          </a:bodyPr>
          <a:lstStyle/>
          <a:p>
            <a:r>
              <a:rPr lang="en-US">
                <a:latin typeface="Arial"/>
                <a:cs typeface="Arial"/>
              </a:rPr>
              <a:t>Social Media Content</a:t>
            </a:r>
            <a:br>
              <a:rPr lang="en-US"/>
            </a:br>
            <a:r>
              <a:rPr lang="en-US" sz="2000">
                <a:latin typeface="Arial"/>
                <a:cs typeface="Arial"/>
              </a:rPr>
              <a:t>SPANISH ASSETS FOR INSTAGRAM</a:t>
            </a:r>
          </a:p>
        </p:txBody>
      </p:sp>
      <p:sp>
        <p:nvSpPr>
          <p:cNvPr id="3" name="Text Placeholder 2">
            <a:extLst>
              <a:ext uri="{FF2B5EF4-FFF2-40B4-BE49-F238E27FC236}">
                <a16:creationId xmlns:a16="http://schemas.microsoft.com/office/drawing/2014/main" id="{E5684788-C413-9E46-8A7B-FFF202F8A536}"/>
              </a:ext>
            </a:extLst>
          </p:cNvPr>
          <p:cNvSpPr>
            <a:spLocks noGrp="1"/>
          </p:cNvSpPr>
          <p:nvPr>
            <p:ph type="body" sz="half" idx="2"/>
          </p:nvPr>
        </p:nvSpPr>
        <p:spPr/>
        <p:txBody>
          <a:bodyPr vert="horz" lIns="91440" tIns="45720" rIns="91440" bIns="45720" rtlCol="0" anchor="t">
            <a:normAutofit/>
          </a:bodyPr>
          <a:lstStyle/>
          <a:p>
            <a:r>
              <a:rPr lang="en-US">
                <a:latin typeface="Arial"/>
                <a:cs typeface="Arial"/>
              </a:rPr>
              <a:t>Share these resources on Instagram. </a:t>
            </a:r>
          </a:p>
          <a:p>
            <a:pPr marL="285750" indent="-285750">
              <a:buFont typeface="Arial,Sans-Serif" panose="020B0604020202020204" pitchFamily="34" charset="0"/>
              <a:buChar char="•"/>
            </a:pPr>
            <a:r>
              <a:rPr lang="es-ES"/>
              <a:t>¿Qué es una variante del virus?</a:t>
            </a:r>
          </a:p>
          <a:p>
            <a:pPr marL="285750" indent="-285750">
              <a:buFont typeface="Arial,Sans-Serif" panose="020B0604020202020204" pitchFamily="34" charset="0"/>
              <a:buChar char="•"/>
            </a:pPr>
            <a:r>
              <a:rPr lang="es-ES"/>
              <a:t>¿Las vacunas actuales funcionan contra las variantes del COVID-19?</a:t>
            </a:r>
          </a:p>
          <a:p>
            <a:pPr marL="285750" indent="-285750">
              <a:buFont typeface="Arial,Sans-Serif" panose="020B0604020202020204" pitchFamily="34" charset="0"/>
              <a:buChar char="•"/>
            </a:pPr>
            <a:r>
              <a:rPr lang="es-ES"/>
              <a:t>¿Por qué siguen apareciendo nuevas variantes del COVID-19?</a:t>
            </a:r>
            <a:endParaRPr lang="en-US">
              <a:latin typeface="Arial"/>
              <a:cs typeface="Arial"/>
            </a:endParaRPr>
          </a:p>
          <a:p>
            <a:pPr marL="285750" indent="-285750">
              <a:buFont typeface="Arial" panose="020B0604020202020204" pitchFamily="34" charset="0"/>
              <a:buChar char="•"/>
            </a:pPr>
            <a:r>
              <a:rPr lang="es-ES">
                <a:latin typeface="Arial"/>
                <a:cs typeface="Arial"/>
              </a:rPr>
              <a:t>¿Por qué los científicos están observando las variantes del COVID-19?</a:t>
            </a:r>
            <a:r>
              <a:rPr lang="en-US">
                <a:latin typeface="Arial"/>
                <a:cs typeface="Arial"/>
              </a:rPr>
              <a:t> </a:t>
            </a:r>
          </a:p>
          <a:p>
            <a:pPr marL="285750" indent="-285750">
              <a:buFont typeface="Arial" panose="020B0604020202020204" pitchFamily="34" charset="0"/>
              <a:buChar char="•"/>
            </a:pPr>
            <a:r>
              <a:rPr lang="es-ES"/>
              <a:t>¿Qué puedo hacer para protegerme de las variantes del COVID-19?</a:t>
            </a:r>
            <a:r>
              <a:rPr lang="en-US"/>
              <a:t> </a:t>
            </a:r>
            <a:endParaRPr lang="en-US">
              <a:latin typeface="Arial"/>
              <a:cs typeface="Arial"/>
            </a:endParaRPr>
          </a:p>
          <a:p>
            <a:pPr marL="285750" indent="-285750">
              <a:buFont typeface="Arial" panose="020B0604020202020204" pitchFamily="34" charset="0"/>
              <a:buChar char="•"/>
            </a:pPr>
            <a:r>
              <a:rPr lang="es-ES"/>
              <a:t>¿Cómo sé si tengo una variante del COVID-19?</a:t>
            </a:r>
            <a:endParaRPr lang="en-US">
              <a:latin typeface="Arial"/>
              <a:cs typeface="Arial"/>
            </a:endParaRPr>
          </a:p>
          <a:p>
            <a:endParaRPr lang="en-US">
              <a:latin typeface="Arial"/>
              <a:cs typeface="Arial"/>
            </a:endParaRPr>
          </a:p>
          <a:p>
            <a:endParaRPr lang="en-US"/>
          </a:p>
        </p:txBody>
      </p:sp>
    </p:spTree>
    <p:extLst>
      <p:ext uri="{BB962C8B-B14F-4D97-AF65-F5344CB8AC3E}">
        <p14:creationId xmlns:p14="http://schemas.microsoft.com/office/powerpoint/2010/main" val="3899274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199" y="365125"/>
            <a:ext cx="11015949" cy="1325563"/>
          </a:xfrm>
        </p:spPr>
        <p:txBody>
          <a:bodyPr>
            <a:normAutofit/>
          </a:bodyPr>
          <a:lstStyle/>
          <a:p>
            <a:r>
              <a:rPr lang="es-ES" sz="3600" b="1" i="0" u="none" strike="noStrike">
                <a:solidFill>
                  <a:schemeClr val="accent1"/>
                </a:solidFill>
                <a:effectLst/>
              </a:rPr>
              <a:t>¿Qué es una variante del virus?</a:t>
            </a:r>
            <a:endParaRPr lang="en-US" sz="3600">
              <a:solidFill>
                <a:schemeClr val="accent1"/>
              </a:solidFill>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199" y="1690688"/>
            <a:ext cx="3685674"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0" i="1" u="none" strike="noStrike" kern="1200" cap="none" spc="0" normalizeH="0" baseline="0" noProof="0">
                <a:ln>
                  <a:noFill/>
                </a:ln>
                <a:solidFill>
                  <a:srgbClr val="616165"/>
                </a:solidFill>
                <a:effectLst/>
                <a:uLnTx/>
                <a:uFillTx/>
                <a:latin typeface="Arial" panose="020B0604020202020204"/>
                <a:ea typeface="+mn-ea"/>
                <a:cs typeface="+mn-cs"/>
              </a:rPr>
              <a:t>Instagram</a:t>
            </a:r>
          </a:p>
          <a:p>
            <a:pPr marL="0" indent="0">
              <a:lnSpc>
                <a:spcPct val="100000"/>
              </a:lnSpc>
              <a:buNone/>
              <a:defRPr/>
            </a:pPr>
            <a:r>
              <a:rPr lang="es-ES" sz="1500" i="0" u="none" strike="noStrike">
                <a:solidFill>
                  <a:schemeClr val="tx1"/>
                </a:solidFill>
                <a:effectLst/>
                <a:latin typeface="+mn-lt"/>
                <a:cs typeface="Arial"/>
              </a:rPr>
              <a:t>¿Qué es una variante del virus?</a:t>
            </a:r>
            <a:r>
              <a:rPr lang="en-US" sz="1500" b="1">
                <a:solidFill>
                  <a:schemeClr val="tx1"/>
                </a:solidFill>
                <a:latin typeface="+mn-lt"/>
                <a:cs typeface="Arial"/>
              </a:rPr>
              <a:t> </a:t>
            </a:r>
            <a:r>
              <a:rPr lang="es-AR" sz="1500" b="0" i="0" u="none" strike="noStrike">
                <a:solidFill>
                  <a:schemeClr val="tx1"/>
                </a:solidFill>
                <a:effectLst/>
                <a:latin typeface="+mn-lt"/>
                <a:cs typeface="Arial"/>
              </a:rPr>
              <a:t>La mayoría de los virus mutan o cambian a medida que se replican. </a:t>
            </a:r>
            <a:r>
              <a:rPr lang="es-AR" sz="1500">
                <a:solidFill>
                  <a:schemeClr val="tx1"/>
                </a:solidFill>
                <a:latin typeface="+mn-lt"/>
                <a:cs typeface="Arial"/>
              </a:rPr>
              <a:t>E</a:t>
            </a:r>
            <a:r>
              <a:rPr lang="es-AR" sz="1500" b="0" i="0" u="none" strike="noStrike">
                <a:solidFill>
                  <a:schemeClr val="tx1"/>
                </a:solidFill>
                <a:effectLst/>
                <a:latin typeface="+mn-lt"/>
                <a:cs typeface="Arial"/>
              </a:rPr>
              <a:t>sto conduce a variantes o a diferente versiones del virus</a:t>
            </a:r>
            <a:r>
              <a:rPr lang="es-ES" sz="1500" b="0" i="0" u="none" strike="noStrike">
                <a:solidFill>
                  <a:schemeClr val="tx1"/>
                </a:solidFill>
                <a:effectLst/>
                <a:latin typeface="+mn-lt"/>
                <a:cs typeface="Arial"/>
              </a:rPr>
              <a:t> Las vacunas contra el COVID-19 protegen a las personas de enfermarse gravemente, incluso si es causada por la variante delta u otras circulando en los EE. UU.</a:t>
            </a:r>
            <a:r>
              <a:rPr lang="en-US" sz="1500" b="0" i="0" u="none" strike="noStrike">
                <a:solidFill>
                  <a:schemeClr val="tx1"/>
                </a:solidFill>
                <a:effectLst/>
                <a:latin typeface="+mn-lt"/>
                <a:cs typeface="Arial"/>
              </a:rPr>
              <a:t> </a:t>
            </a:r>
            <a:r>
              <a:rPr lang="es-AR" sz="1500" b="0" i="0" u="none" strike="noStrike">
                <a:solidFill>
                  <a:schemeClr val="tx1"/>
                </a:solidFill>
                <a:effectLst/>
                <a:latin typeface="+mn-lt"/>
                <a:cs typeface="Arial"/>
              </a:rPr>
              <a:t>#NIHCEAL</a:t>
            </a:r>
          </a:p>
          <a:p>
            <a:pPr marL="0" indent="0">
              <a:buNone/>
            </a:pPr>
            <a:endParaRPr lang="en-US" sz="1600" b="1">
              <a:solidFill>
                <a:schemeClr val="tx1"/>
              </a:solidFill>
              <a:latin typeface="+mn-lt"/>
              <a:cs typeface="Arial"/>
            </a:endParaRPr>
          </a:p>
          <a:p>
            <a:pPr marL="0" indent="0">
              <a:buNone/>
            </a:pPr>
            <a:endParaRPr lang="en-US" sz="1600">
              <a:solidFill>
                <a:schemeClr val="tx1"/>
              </a:solidFill>
              <a:effectLst/>
              <a:latin typeface="+mn-lt"/>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5874471" y="1690688"/>
            <a:ext cx="2939143" cy="338554"/>
          </a:xfrm>
          <a:prstGeom prst="rect">
            <a:avLst/>
          </a:prstGeom>
          <a:noFill/>
        </p:spPr>
        <p:txBody>
          <a:bodyPr wrap="square" rtlCol="0">
            <a:spAutoFit/>
          </a:bodyPr>
          <a:lstStyle/>
          <a:p>
            <a:r>
              <a:rPr lang="en-US" sz="1600" b="1"/>
              <a:t>IMAGES</a:t>
            </a:r>
          </a:p>
        </p:txBody>
      </p:sp>
      <p:pic>
        <p:nvPicPr>
          <p:cNvPr id="12" name="Picture 11" descr="¿Qué es una variante del virus? Más preguntas y respuestas sobre las vacunas en https://covid19community.nih.gov/español &#10;Logotipo: La Alianza de Participación Comunitaria de los Institutos Nacionales de Salud.">
            <a:extLst>
              <a:ext uri="{FF2B5EF4-FFF2-40B4-BE49-F238E27FC236}">
                <a16:creationId xmlns:a16="http://schemas.microsoft.com/office/drawing/2014/main" id="{8A782428-9717-ED47-92C6-20A36658F369}"/>
              </a:ext>
            </a:extLst>
          </p:cNvPr>
          <p:cNvPicPr>
            <a:picLocks noChangeAspect="1"/>
          </p:cNvPicPr>
          <p:nvPr/>
        </p:nvPicPr>
        <p:blipFill>
          <a:blip r:embed="rId3"/>
          <a:stretch>
            <a:fillRect/>
          </a:stretch>
        </p:blipFill>
        <p:spPr>
          <a:xfrm>
            <a:off x="5983104" y="2025420"/>
            <a:ext cx="1856232" cy="1856232"/>
          </a:xfrm>
          <a:prstGeom prst="rect">
            <a:avLst/>
          </a:prstGeom>
        </p:spPr>
      </p:pic>
      <p:pic>
        <p:nvPicPr>
          <p:cNvPr id="10" name="Picture 9" descr="Respuesta. Una variante es una versión diferente del virus. La mayoría de los virus, incluido el SARS-CoV-2, mutan o cambian a medida que se replican”. &#10;“Más preguntas y respuestas sobre las vacunas en https://covid19community.nih.gov/español” &#10;Logotipo: La Alianza de Participación Comunitaria de los Institutos Nacionales de Salud">
            <a:extLst>
              <a:ext uri="{FF2B5EF4-FFF2-40B4-BE49-F238E27FC236}">
                <a16:creationId xmlns:a16="http://schemas.microsoft.com/office/drawing/2014/main" id="{ED50C8B8-32DF-3148-858C-D17EFEAB08CA}"/>
              </a:ext>
            </a:extLst>
          </p:cNvPr>
          <p:cNvPicPr>
            <a:picLocks noChangeAspect="1"/>
          </p:cNvPicPr>
          <p:nvPr/>
        </p:nvPicPr>
        <p:blipFill>
          <a:blip r:embed="rId4"/>
          <a:srcRect/>
          <a:stretch/>
        </p:blipFill>
        <p:spPr>
          <a:xfrm>
            <a:off x="5983104" y="3938626"/>
            <a:ext cx="1856232" cy="1856232"/>
          </a:xfrm>
          <a:prstGeom prst="rect">
            <a:avLst/>
          </a:prstGeom>
        </p:spPr>
      </p:pic>
      <p:sp>
        <p:nvSpPr>
          <p:cNvPr id="9" name="TextBox 8">
            <a:extLst>
              <a:ext uri="{FF2B5EF4-FFF2-40B4-BE49-F238E27FC236}">
                <a16:creationId xmlns:a16="http://schemas.microsoft.com/office/drawing/2014/main" id="{9D7189FE-5701-1E44-A9B9-DB631668AE43}"/>
              </a:ext>
            </a:extLst>
          </p:cNvPr>
          <p:cNvSpPr txBox="1"/>
          <p:nvPr/>
        </p:nvSpPr>
        <p:spPr>
          <a:xfrm>
            <a:off x="5983104" y="5908807"/>
            <a:ext cx="2342749" cy="954107"/>
          </a:xfrm>
          <a:prstGeom prst="rect">
            <a:avLst/>
          </a:prstGeom>
          <a:noFill/>
        </p:spPr>
        <p:txBody>
          <a:bodyPr wrap="square" lIns="91440" tIns="45720" rIns="91440" bIns="45720" rtlCol="0" anchor="t">
            <a:spAutoFit/>
          </a:bodyPr>
          <a:lstStyle/>
          <a:p>
            <a:r>
              <a:rPr lang="en-US" sz="1400" b="1">
                <a:solidFill>
                  <a:schemeClr val="accent1"/>
                </a:solidFill>
              </a:rPr>
              <a:t>Download Images </a:t>
            </a:r>
            <a:br>
              <a:rPr lang="en-US" sz="1400">
                <a:solidFill>
                  <a:schemeClr val="accent1"/>
                </a:solidFill>
              </a:rPr>
            </a:br>
            <a:r>
              <a:rPr lang="en-US" sz="1400">
                <a:solidFill>
                  <a:srgbClr val="206FB3"/>
                </a:solidFill>
                <a:hlinkClick r:id="rId5"/>
              </a:rPr>
              <a:t>https://covid19community.nih.gov/resources/covid19-variant-social-cards</a:t>
            </a:r>
            <a:r>
              <a:rPr lang="en-US" sz="1400">
                <a:solidFill>
                  <a:srgbClr val="206FB3"/>
                </a:solidFill>
              </a:rPr>
              <a:t> </a:t>
            </a:r>
          </a:p>
        </p:txBody>
      </p:sp>
      <p:sp>
        <p:nvSpPr>
          <p:cNvPr id="7" name="TextBox 6">
            <a:extLst>
              <a:ext uri="{FF2B5EF4-FFF2-40B4-BE49-F238E27FC236}">
                <a16:creationId xmlns:a16="http://schemas.microsoft.com/office/drawing/2014/main" id="{329E9FE6-6EB2-C34B-BA23-6168E58DC791}"/>
              </a:ext>
            </a:extLst>
          </p:cNvPr>
          <p:cNvSpPr txBox="1"/>
          <p:nvPr/>
        </p:nvSpPr>
        <p:spPr>
          <a:xfrm>
            <a:off x="8949183" y="1690688"/>
            <a:ext cx="2769395" cy="3416320"/>
          </a:xfrm>
          <a:prstGeom prst="rect">
            <a:avLst/>
          </a:prstGeom>
          <a:noFill/>
        </p:spPr>
        <p:txBody>
          <a:bodyPr wrap="square" lIns="91440" tIns="45720" rIns="91440" bIns="45720" rtlCol="0" anchor="t">
            <a:spAutoFit/>
          </a:bodyPr>
          <a:lstStyle/>
          <a:p>
            <a:r>
              <a:rPr lang="en-US" sz="1200" b="1"/>
              <a:t>IMAGE ALT TEXT</a:t>
            </a:r>
          </a:p>
          <a:p>
            <a:r>
              <a:rPr lang="es-ES" sz="1200" b="0" i="0" u="none" strike="noStrike">
                <a:effectLst/>
              </a:rPr>
              <a:t>El texto de la tarjeta 1 dice: </a:t>
            </a:r>
            <a:r>
              <a:rPr lang="en-US" sz="1200" b="0" i="0" u="none" strike="noStrike">
                <a:effectLst/>
              </a:rPr>
              <a:t>P: “</a:t>
            </a:r>
            <a:r>
              <a:rPr lang="es-ES" sz="1200" b="0" i="0" u="none" strike="noStrike">
                <a:effectLst/>
              </a:rPr>
              <a:t>¿Qué es una variante del virus?</a:t>
            </a:r>
            <a:r>
              <a:rPr lang="en-US" sz="1200" b="0" i="0" u="none" strike="noStrike">
                <a:effectLst/>
              </a:rPr>
              <a:t>" </a:t>
            </a:r>
            <a:endParaRPr lang="en-US" sz="1200">
              <a:effectLst/>
            </a:endParaRPr>
          </a:p>
          <a:p>
            <a:endParaRPr lang="es-ES" sz="1200" b="0" i="0" u="none" strike="noStrike">
              <a:effectLst/>
            </a:endParaRPr>
          </a:p>
          <a:p>
            <a:r>
              <a:rPr lang="es-ES" sz="1200" b="0" i="0" u="none" strike="noStrike">
                <a:effectLst/>
              </a:rPr>
              <a:t>El texto de la tarjeta 2 dice:</a:t>
            </a:r>
            <a:r>
              <a:rPr lang="en-US" sz="1200" b="0" i="0" u="none" strike="noStrike">
                <a:effectLst/>
              </a:rPr>
              <a:t> “</a:t>
            </a:r>
            <a:r>
              <a:rPr lang="en-US" sz="1200"/>
              <a:t>R</a:t>
            </a:r>
            <a:r>
              <a:rPr lang="en-US" sz="1200" b="0" i="0" u="none" strike="noStrike">
                <a:effectLst/>
              </a:rPr>
              <a:t>. </a:t>
            </a:r>
            <a:r>
              <a:rPr lang="es-ES" sz="1200" b="0" i="0" u="none" strike="noStrike">
                <a:effectLst/>
                <a:latin typeface="+mj-lt"/>
              </a:rPr>
              <a:t>Una variante es una versión diferente del virus. La mayoría de los virus, incluido el SARS-CoV-2, mutan o cambian a medida que se replican</a:t>
            </a:r>
            <a:r>
              <a:rPr lang="es-ES" sz="1200" b="0" i="0" u="none" strike="noStrike">
                <a:effectLst/>
              </a:rPr>
              <a:t>”. </a:t>
            </a:r>
          </a:p>
          <a:p>
            <a:endParaRPr lang="es-ES" sz="1200"/>
          </a:p>
          <a:p>
            <a:r>
              <a:rPr lang="es-ES" sz="1200"/>
              <a:t>“Más preguntas y respuestas sobre las vacunas en </a:t>
            </a:r>
            <a:r>
              <a:rPr lang="es-ES" sz="1200">
                <a:hlinkClick r:id="rId6">
                  <a:extLst>
                    <a:ext uri="{A12FA001-AC4F-418D-AE19-62706E023703}">
                      <ahyp:hlinkClr xmlns:ahyp="http://schemas.microsoft.com/office/drawing/2018/hyperlinkcolor" val="tx"/>
                    </a:ext>
                  </a:extLst>
                </a:hlinkClick>
              </a:rPr>
              <a:t>https://covid19community.nih.gov/español</a:t>
            </a:r>
            <a:r>
              <a:rPr lang="es-ES" sz="1200"/>
              <a:t>” </a:t>
            </a:r>
          </a:p>
          <a:p>
            <a:endParaRPr lang="es-ES" sz="1200"/>
          </a:p>
          <a:p>
            <a:r>
              <a:rPr lang="es-ES" sz="1200"/>
              <a:t>Logotipo: La Alianza de Participación Comunitaria de los Institutos Nacionales de Salud</a:t>
            </a:r>
            <a:endParaRPr lang="en-US" sz="1200"/>
          </a:p>
        </p:txBody>
      </p:sp>
      <p:sp>
        <p:nvSpPr>
          <p:cNvPr id="11" name="TextBox 10">
            <a:extLst>
              <a:ext uri="{FF2B5EF4-FFF2-40B4-BE49-F238E27FC236}">
                <a16:creationId xmlns:a16="http://schemas.microsoft.com/office/drawing/2014/main" id="{DC87C4AB-7A13-5545-91E7-3DFB0C275F80}"/>
              </a:ext>
            </a:extLst>
          </p:cNvPr>
          <p:cNvSpPr txBox="1"/>
          <p:nvPr/>
        </p:nvSpPr>
        <p:spPr>
          <a:xfrm>
            <a:off x="11687176" y="299153"/>
            <a:ext cx="504824" cy="369332"/>
          </a:xfrm>
          <a:prstGeom prst="rect">
            <a:avLst/>
          </a:prstGeom>
          <a:noFill/>
        </p:spPr>
        <p:txBody>
          <a:bodyPr wrap="square" rtlCol="0">
            <a:spAutoFit/>
          </a:bodyPr>
          <a:lstStyle/>
          <a:p>
            <a:r>
              <a:rPr lang="en-US"/>
              <a:t>26</a:t>
            </a:r>
          </a:p>
        </p:txBody>
      </p:sp>
    </p:spTree>
    <p:extLst>
      <p:ext uri="{BB962C8B-B14F-4D97-AF65-F5344CB8AC3E}">
        <p14:creationId xmlns:p14="http://schemas.microsoft.com/office/powerpoint/2010/main" val="3610032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199" y="365125"/>
            <a:ext cx="10929079" cy="1325563"/>
          </a:xfrm>
        </p:spPr>
        <p:txBody>
          <a:bodyPr>
            <a:normAutofit/>
          </a:bodyPr>
          <a:lstStyle/>
          <a:p>
            <a:r>
              <a:rPr lang="es-ES" sz="3600" b="1" i="0" u="none" strike="noStrike">
                <a:solidFill>
                  <a:schemeClr val="accent1"/>
                </a:solidFill>
                <a:effectLst/>
              </a:rPr>
              <a:t>¿Las vacunas actuales funcionan contra las variantes del COVID-19?</a:t>
            </a:r>
            <a:endParaRPr lang="en-US" sz="3600">
              <a:solidFill>
                <a:schemeClr val="accent1"/>
              </a:solidFill>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200" y="1760138"/>
            <a:ext cx="3685674" cy="3759314"/>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0" i="1" u="none" strike="noStrike" kern="1200" cap="none" spc="0" normalizeH="0" baseline="0" noProof="0">
                <a:ln>
                  <a:noFill/>
                </a:ln>
                <a:solidFill>
                  <a:srgbClr val="616165"/>
                </a:solidFill>
                <a:effectLst/>
                <a:uLnTx/>
                <a:uFillTx/>
                <a:latin typeface="Arial" panose="020B0604020202020204"/>
                <a:ea typeface="+mn-ea"/>
                <a:cs typeface="+mn-cs"/>
              </a:rPr>
              <a:t>Instagram</a:t>
            </a:r>
          </a:p>
          <a:p>
            <a:pPr marL="0" indent="0">
              <a:lnSpc>
                <a:spcPct val="100000"/>
              </a:lnSpc>
              <a:buNone/>
              <a:defRPr/>
            </a:pPr>
            <a:r>
              <a:rPr lang="es-ES" sz="1500" i="0" u="none" strike="noStrike">
                <a:solidFill>
                  <a:schemeClr val="tx1"/>
                </a:solidFill>
                <a:effectLst/>
                <a:latin typeface="Arial"/>
                <a:cs typeface="Arial"/>
              </a:rPr>
              <a:t>¿Las vacunas actuales funcionan contra las variantes del #COVID19? #COVID19? Las vacunas COVID-19 están diseñadas para proteger a las personas de enfermarse gravemente y reducir significativamente la probabilidad de hospitalización y muerte. La mejor manera de frenar la propagación del COVID-19 y prevenir la infección por delta u otras variantes es vacunándose.  </a:t>
            </a:r>
            <a:r>
              <a:rPr lang="en-US" sz="1500" b="0" i="0" u="none" strike="noStrike">
                <a:solidFill>
                  <a:schemeClr val="tx1"/>
                </a:solidFill>
                <a:effectLst/>
                <a:latin typeface="Arial"/>
                <a:cs typeface="Arial"/>
              </a:rPr>
              <a:t>#NIHCEAL</a:t>
            </a:r>
            <a:endParaRPr lang="en-US" sz="1500" i="1">
              <a:solidFill>
                <a:srgbClr val="616165"/>
              </a:solidFill>
              <a:latin typeface="Arial" panose="020B0604020202020204"/>
              <a:cs typeface="+mn-cs"/>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5874471" y="1690688"/>
            <a:ext cx="2939143" cy="338554"/>
          </a:xfrm>
          <a:prstGeom prst="rect">
            <a:avLst/>
          </a:prstGeom>
          <a:noFill/>
        </p:spPr>
        <p:txBody>
          <a:bodyPr wrap="square" rtlCol="0">
            <a:spAutoFit/>
          </a:bodyPr>
          <a:lstStyle/>
          <a:p>
            <a:r>
              <a:rPr lang="en-US" sz="1600" b="1"/>
              <a:t>IMAGES</a:t>
            </a:r>
          </a:p>
        </p:txBody>
      </p:sp>
      <p:pic>
        <p:nvPicPr>
          <p:cNvPr id="12" name="Picture 11" descr="¿Las vacunas actuales funcionan contra las variantes del COVID19? Más preguntas y respuestas sobre las vacunas en https://covid19community.nih.gov/español&#10;Logotipo: La Alianza de Participación Comunitaria de los Institutos Nacionales de Salud.">
            <a:extLst>
              <a:ext uri="{FF2B5EF4-FFF2-40B4-BE49-F238E27FC236}">
                <a16:creationId xmlns:a16="http://schemas.microsoft.com/office/drawing/2014/main" id="{C3FE0FEB-FB11-7543-B5AA-D905885D5360}"/>
              </a:ext>
            </a:extLst>
          </p:cNvPr>
          <p:cNvPicPr>
            <a:picLocks noChangeAspect="1"/>
          </p:cNvPicPr>
          <p:nvPr/>
        </p:nvPicPr>
        <p:blipFill>
          <a:blip r:embed="rId3"/>
          <a:stretch>
            <a:fillRect/>
          </a:stretch>
        </p:blipFill>
        <p:spPr>
          <a:xfrm>
            <a:off x="6030811" y="2065085"/>
            <a:ext cx="1856232" cy="1856232"/>
          </a:xfrm>
          <a:prstGeom prst="rect">
            <a:avLst/>
          </a:prstGeom>
        </p:spPr>
      </p:pic>
      <p:pic>
        <p:nvPicPr>
          <p:cNvPr id="14" name="Picture 13" descr="&quot;Respuesta. Sí. Las vacunas existentes lo protegen de enfermarse gravemente aún si es causada por las variantes actuales. Eso puede cambiar a medida que cambia el virus.” &#10;“Más preguntas y respuestas sobre las vacunas en https://covid19community.nih.gov/español” &#10;&#10;Logotipo: La Alianza de Participación Comunitaria de los Institutos Nacionales de Salud">
            <a:extLst>
              <a:ext uri="{FF2B5EF4-FFF2-40B4-BE49-F238E27FC236}">
                <a16:creationId xmlns:a16="http://schemas.microsoft.com/office/drawing/2014/main" id="{C31EDFBA-C636-064B-92AC-F8775AB0BF15}"/>
              </a:ext>
            </a:extLst>
          </p:cNvPr>
          <p:cNvPicPr>
            <a:picLocks noChangeAspect="1"/>
          </p:cNvPicPr>
          <p:nvPr/>
        </p:nvPicPr>
        <p:blipFill>
          <a:blip r:embed="rId4"/>
          <a:srcRect/>
          <a:stretch/>
        </p:blipFill>
        <p:spPr>
          <a:xfrm>
            <a:off x="6030811" y="4036368"/>
            <a:ext cx="1856232" cy="1856232"/>
          </a:xfrm>
          <a:prstGeom prst="rect">
            <a:avLst/>
          </a:prstGeom>
        </p:spPr>
      </p:pic>
      <p:sp>
        <p:nvSpPr>
          <p:cNvPr id="9" name="TextBox 8">
            <a:extLst>
              <a:ext uri="{FF2B5EF4-FFF2-40B4-BE49-F238E27FC236}">
                <a16:creationId xmlns:a16="http://schemas.microsoft.com/office/drawing/2014/main" id="{24785245-9346-9148-AD2D-BC9A32A213AD}"/>
              </a:ext>
            </a:extLst>
          </p:cNvPr>
          <p:cNvSpPr txBox="1"/>
          <p:nvPr/>
        </p:nvSpPr>
        <p:spPr>
          <a:xfrm>
            <a:off x="5983104" y="5908807"/>
            <a:ext cx="2342749" cy="954107"/>
          </a:xfrm>
          <a:prstGeom prst="rect">
            <a:avLst/>
          </a:prstGeom>
          <a:noFill/>
        </p:spPr>
        <p:txBody>
          <a:bodyPr wrap="square" lIns="91440" tIns="45720" rIns="91440" bIns="45720" rtlCol="0" anchor="t">
            <a:spAutoFit/>
          </a:bodyPr>
          <a:lstStyle/>
          <a:p>
            <a:r>
              <a:rPr lang="en-US" sz="1400" b="1">
                <a:solidFill>
                  <a:schemeClr val="accent1"/>
                </a:solidFill>
              </a:rPr>
              <a:t>Download Images </a:t>
            </a:r>
            <a:br>
              <a:rPr lang="en-US" sz="1400">
                <a:solidFill>
                  <a:schemeClr val="accent1"/>
                </a:solidFill>
              </a:rPr>
            </a:br>
            <a:r>
              <a:rPr lang="en-US" sz="1400">
                <a:solidFill>
                  <a:srgbClr val="206FB3"/>
                </a:solidFill>
                <a:hlinkClick r:id="rId5"/>
              </a:rPr>
              <a:t>https://covid19community.nih.gov/resources/covid19-variant-social-cards</a:t>
            </a:r>
            <a:r>
              <a:rPr lang="en-US" sz="1400">
                <a:solidFill>
                  <a:srgbClr val="206FB3"/>
                </a:solidFill>
              </a:rPr>
              <a:t> </a:t>
            </a:r>
          </a:p>
        </p:txBody>
      </p:sp>
      <p:sp>
        <p:nvSpPr>
          <p:cNvPr id="7" name="TextBox 6" descr="&#10;">
            <a:extLst>
              <a:ext uri="{FF2B5EF4-FFF2-40B4-BE49-F238E27FC236}">
                <a16:creationId xmlns:a16="http://schemas.microsoft.com/office/drawing/2014/main" id="{329E9FE6-6EB2-C34B-BA23-6168E58DC791}"/>
              </a:ext>
            </a:extLst>
          </p:cNvPr>
          <p:cNvSpPr txBox="1"/>
          <p:nvPr/>
        </p:nvSpPr>
        <p:spPr>
          <a:xfrm>
            <a:off x="8969955" y="1652613"/>
            <a:ext cx="2475187" cy="4524315"/>
          </a:xfrm>
          <a:prstGeom prst="rect">
            <a:avLst/>
          </a:prstGeom>
          <a:noFill/>
        </p:spPr>
        <p:txBody>
          <a:bodyPr wrap="square" lIns="91440" tIns="45720" rIns="91440" bIns="45720" rtlCol="0" anchor="t">
            <a:spAutoFit/>
          </a:bodyPr>
          <a:lstStyle/>
          <a:p>
            <a:r>
              <a:rPr lang="en-US" sz="1200" b="1"/>
              <a:t>IMAGE ALT TEXT</a:t>
            </a:r>
          </a:p>
          <a:p>
            <a:r>
              <a:rPr lang="es-ES" sz="1200" b="0" i="0" u="none" strike="noStrike">
                <a:effectLst/>
              </a:rPr>
              <a:t>El texto de la tarjeta 1 dice:</a:t>
            </a:r>
            <a:r>
              <a:rPr lang="es-ES" sz="1200"/>
              <a:t> </a:t>
            </a:r>
            <a:r>
              <a:rPr lang="en-US" sz="1200"/>
              <a:t>“P: </a:t>
            </a:r>
            <a:r>
              <a:rPr lang="es-ES" sz="1200"/>
              <a:t>¿Las vacunas actuales funcionan contra las variantes del COVID-19?</a:t>
            </a:r>
            <a:r>
              <a:rPr lang="en-US" sz="1200"/>
              <a:t>”</a:t>
            </a:r>
          </a:p>
          <a:p>
            <a:endParaRPr lang="en-US" sz="1200">
              <a:ea typeface="+mn-lt"/>
              <a:cs typeface="+mn-lt"/>
            </a:endParaRPr>
          </a:p>
          <a:p>
            <a:r>
              <a:rPr lang="es-ES" sz="1200" b="0" i="0" u="none" strike="noStrike">
                <a:effectLst/>
              </a:rPr>
              <a:t>El texto de la tarjeta 2 dice: “</a:t>
            </a:r>
            <a:r>
              <a:rPr lang="es-AR" sz="1200" b="0" i="0" u="none" strike="noStrike">
                <a:effectLst/>
              </a:rPr>
              <a:t>R: Sí.</a:t>
            </a:r>
          </a:p>
          <a:p>
            <a:r>
              <a:rPr lang="es-AR" sz="1200"/>
              <a:t>Las vacunas </a:t>
            </a:r>
            <a:r>
              <a:rPr lang="es-AR" sz="1200" i="0" u="none" strike="noStrike">
                <a:effectLst/>
                <a:cs typeface="Arial"/>
              </a:rPr>
              <a:t>existentes </a:t>
            </a:r>
            <a:r>
              <a:rPr lang="es-AR" sz="1200"/>
              <a:t>lo </a:t>
            </a:r>
            <a:r>
              <a:rPr lang="es-AR" sz="1200">
                <a:solidFill>
                  <a:srgbClr val="616165"/>
                </a:solidFill>
              </a:rPr>
              <a:t>protegen de enfermarse gravemente aún si es causada por las variantes actuales. </a:t>
            </a:r>
            <a:r>
              <a:rPr lang="es-AR" sz="1200"/>
              <a:t>Eso puede cambiar a medida que cambia el virus.” </a:t>
            </a:r>
          </a:p>
          <a:p>
            <a:endParaRPr lang="es-AR" sz="1200" b="0" i="0" u="none" strike="noStrike">
              <a:effectLst/>
              <a:ea typeface="+mn-lt"/>
              <a:cs typeface="+mn-lt"/>
            </a:endParaRPr>
          </a:p>
          <a:p>
            <a:r>
              <a:rPr lang="es-ES" sz="1200"/>
              <a:t>“Más preguntas y respuestas sobre las vacunas en </a:t>
            </a:r>
            <a:r>
              <a:rPr lang="es-ES" sz="1200">
                <a:hlinkClick r:id="rId6">
                  <a:extLst>
                    <a:ext uri="{A12FA001-AC4F-418D-AE19-62706E023703}">
                      <ahyp:hlinkClr xmlns:ahyp="http://schemas.microsoft.com/office/drawing/2018/hyperlinkcolor" val="tx"/>
                    </a:ext>
                  </a:extLst>
                </a:hlinkClick>
              </a:rPr>
              <a:t>https://covid19community.nih.gov/español</a:t>
            </a:r>
            <a:r>
              <a:rPr lang="es-ES" sz="1200"/>
              <a:t>” </a:t>
            </a:r>
          </a:p>
          <a:p>
            <a:endParaRPr lang="es-ES" sz="1200"/>
          </a:p>
          <a:p>
            <a:r>
              <a:rPr lang="es-ES" sz="1200"/>
              <a:t>Logotipo: La Alianza de Participación Comunitaria de los Institutos Nacionales de Salud</a:t>
            </a:r>
            <a:endParaRPr lang="en-US" sz="1200"/>
          </a:p>
          <a:p>
            <a:endParaRPr lang="en-US" sz="1200">
              <a:ea typeface="+mn-lt"/>
              <a:cs typeface="+mn-lt"/>
            </a:endParaRPr>
          </a:p>
        </p:txBody>
      </p:sp>
      <p:sp>
        <p:nvSpPr>
          <p:cNvPr id="10" name="TextBox 9">
            <a:extLst>
              <a:ext uri="{FF2B5EF4-FFF2-40B4-BE49-F238E27FC236}">
                <a16:creationId xmlns:a16="http://schemas.microsoft.com/office/drawing/2014/main" id="{8159FBB8-911E-3B47-8D78-304ED8283491}"/>
              </a:ext>
            </a:extLst>
          </p:cNvPr>
          <p:cNvSpPr txBox="1"/>
          <p:nvPr/>
        </p:nvSpPr>
        <p:spPr>
          <a:xfrm>
            <a:off x="11687176" y="299153"/>
            <a:ext cx="504824" cy="369332"/>
          </a:xfrm>
          <a:prstGeom prst="rect">
            <a:avLst/>
          </a:prstGeom>
          <a:noFill/>
        </p:spPr>
        <p:txBody>
          <a:bodyPr wrap="square" rtlCol="0">
            <a:spAutoFit/>
          </a:bodyPr>
          <a:lstStyle/>
          <a:p>
            <a:r>
              <a:rPr lang="en-US"/>
              <a:t>27</a:t>
            </a:r>
          </a:p>
        </p:txBody>
      </p:sp>
    </p:spTree>
    <p:extLst>
      <p:ext uri="{BB962C8B-B14F-4D97-AF65-F5344CB8AC3E}">
        <p14:creationId xmlns:p14="http://schemas.microsoft.com/office/powerpoint/2010/main" val="37305514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199" y="365125"/>
            <a:ext cx="10794167" cy="1325563"/>
          </a:xfrm>
        </p:spPr>
        <p:txBody>
          <a:bodyPr>
            <a:normAutofit/>
          </a:bodyPr>
          <a:lstStyle/>
          <a:p>
            <a:r>
              <a:rPr lang="es-ES" sz="3600" b="1" i="0" u="none" strike="noStrike">
                <a:solidFill>
                  <a:schemeClr val="accent1"/>
                </a:solidFill>
                <a:effectLst/>
              </a:rPr>
              <a:t>¿Por qué siguen apareciendo nuevas variantes del COVID-19?</a:t>
            </a:r>
            <a:endParaRPr lang="en-US" sz="3600">
              <a:solidFill>
                <a:schemeClr val="accent1"/>
              </a:solidFill>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199" y="1690688"/>
            <a:ext cx="3685674"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0" i="1" u="none" strike="noStrike" kern="1200" cap="none" spc="0" normalizeH="0" baseline="0" noProof="0">
                <a:ln>
                  <a:noFill/>
                </a:ln>
                <a:solidFill>
                  <a:srgbClr val="616165"/>
                </a:solidFill>
                <a:effectLst/>
                <a:uLnTx/>
                <a:uFillTx/>
                <a:latin typeface="Arial" panose="020B0604020202020204"/>
                <a:ea typeface="+mn-ea"/>
                <a:cs typeface="+mn-cs"/>
              </a:rPr>
              <a:t>Instagram</a:t>
            </a:r>
          </a:p>
          <a:p>
            <a:pPr marL="0" indent="0">
              <a:buNone/>
            </a:pPr>
            <a:r>
              <a:rPr lang="es-ES" sz="1500" i="0" u="none" strike="noStrike">
                <a:solidFill>
                  <a:schemeClr val="tx1"/>
                </a:solidFill>
                <a:effectLst/>
              </a:rPr>
              <a:t>¿Por qué siguen apareciendo nuevas variantes del #COVID19? Los virus como el SARS-CoV-2 y la influenza (gripe) normalmente evolucionan a nuevas variantes. La vacuna contra el COVID-19 es la mejor protección para no enfermarse gravemente por cualquier variante del virus. </a:t>
            </a:r>
            <a:r>
              <a:rPr lang="en-US" sz="1500" b="0" i="0" u="none" strike="noStrike">
                <a:solidFill>
                  <a:schemeClr val="tx1"/>
                </a:solidFill>
                <a:effectLst/>
              </a:rPr>
              <a:t>#NIHCEAL</a:t>
            </a:r>
            <a:endParaRPr lang="en-US" sz="1500">
              <a:solidFill>
                <a:schemeClr val="tx1"/>
              </a:solidFill>
              <a:effectLst/>
              <a:latin typeface="YAD7QhG2T6o 0"/>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5862896" y="1655996"/>
            <a:ext cx="2939143" cy="338554"/>
          </a:xfrm>
          <a:prstGeom prst="rect">
            <a:avLst/>
          </a:prstGeom>
          <a:noFill/>
        </p:spPr>
        <p:txBody>
          <a:bodyPr wrap="square" rtlCol="0">
            <a:spAutoFit/>
          </a:bodyPr>
          <a:lstStyle/>
          <a:p>
            <a:r>
              <a:rPr lang="en-US" sz="1600" b="1"/>
              <a:t>IMAGES</a:t>
            </a:r>
          </a:p>
        </p:txBody>
      </p:sp>
      <p:pic>
        <p:nvPicPr>
          <p:cNvPr id="10" name="Picture 9" descr="¿Por qué siguen apareciendo nuevas variantes del COVID19? Más preguntas y respuestas sobre las vacunas en https://covid19community.nih.gov/español&#10;Logotipo: La Alianza de Participación Comunitaria de los Institutos Nacionales de Salud.">
            <a:extLst>
              <a:ext uri="{FF2B5EF4-FFF2-40B4-BE49-F238E27FC236}">
                <a16:creationId xmlns:a16="http://schemas.microsoft.com/office/drawing/2014/main" id="{133F3DFC-8A05-1149-9285-C8A7FC2B8917}"/>
              </a:ext>
            </a:extLst>
          </p:cNvPr>
          <p:cNvPicPr>
            <a:picLocks noChangeAspect="1"/>
          </p:cNvPicPr>
          <p:nvPr/>
        </p:nvPicPr>
        <p:blipFill>
          <a:blip r:embed="rId3"/>
          <a:stretch>
            <a:fillRect/>
          </a:stretch>
        </p:blipFill>
        <p:spPr>
          <a:xfrm>
            <a:off x="5862896" y="2029817"/>
            <a:ext cx="1856232" cy="1856232"/>
          </a:xfrm>
          <a:prstGeom prst="rect">
            <a:avLst/>
          </a:prstGeom>
        </p:spPr>
      </p:pic>
      <p:pic>
        <p:nvPicPr>
          <p:cNvPr id="12" name="Picture 11" descr="“Respuesta. Es normal que los virus como el SARS-CoV-2 evolucionen a nuevas variantes. La vacuna contra el COVID-19 es la mejor protección para no enfermarse gravemente, cualquiera que sea la variante del SARS-CoV-2”.&#10;“Más preguntas y respuestas sobre las vacunas en https://covid19community.nih.gov/español” &#10;Logotipo: La Alianza de Participación Comunitaria de los Institutos Nacionales de Salud">
            <a:extLst>
              <a:ext uri="{FF2B5EF4-FFF2-40B4-BE49-F238E27FC236}">
                <a16:creationId xmlns:a16="http://schemas.microsoft.com/office/drawing/2014/main" id="{049F734D-36D4-7C40-908B-8736482CDA80}"/>
              </a:ext>
            </a:extLst>
          </p:cNvPr>
          <p:cNvPicPr>
            <a:picLocks noChangeAspect="1"/>
          </p:cNvPicPr>
          <p:nvPr/>
        </p:nvPicPr>
        <p:blipFill>
          <a:blip r:embed="rId4"/>
          <a:srcRect/>
          <a:stretch/>
        </p:blipFill>
        <p:spPr>
          <a:xfrm>
            <a:off x="5862896" y="3953256"/>
            <a:ext cx="1856232" cy="1856232"/>
          </a:xfrm>
          <a:prstGeom prst="rect">
            <a:avLst/>
          </a:prstGeom>
        </p:spPr>
      </p:pic>
      <p:sp>
        <p:nvSpPr>
          <p:cNvPr id="9" name="TextBox 8">
            <a:extLst>
              <a:ext uri="{FF2B5EF4-FFF2-40B4-BE49-F238E27FC236}">
                <a16:creationId xmlns:a16="http://schemas.microsoft.com/office/drawing/2014/main" id="{8C18E97F-A84B-C545-B6A2-04BD96C57C20}"/>
              </a:ext>
            </a:extLst>
          </p:cNvPr>
          <p:cNvSpPr txBox="1"/>
          <p:nvPr/>
        </p:nvSpPr>
        <p:spPr>
          <a:xfrm>
            <a:off x="5862896" y="5903893"/>
            <a:ext cx="2342749" cy="954107"/>
          </a:xfrm>
          <a:prstGeom prst="rect">
            <a:avLst/>
          </a:prstGeom>
          <a:noFill/>
        </p:spPr>
        <p:txBody>
          <a:bodyPr wrap="square" lIns="91440" tIns="45720" rIns="91440" bIns="45720" rtlCol="0" anchor="t">
            <a:spAutoFit/>
          </a:bodyPr>
          <a:lstStyle/>
          <a:p>
            <a:r>
              <a:rPr lang="en-US" sz="1400" b="1">
                <a:solidFill>
                  <a:schemeClr val="accent1"/>
                </a:solidFill>
              </a:rPr>
              <a:t>Download Images </a:t>
            </a:r>
            <a:br>
              <a:rPr lang="en-US" sz="1400">
                <a:solidFill>
                  <a:schemeClr val="accent1"/>
                </a:solidFill>
              </a:rPr>
            </a:br>
            <a:r>
              <a:rPr lang="en-US" sz="1400">
                <a:solidFill>
                  <a:srgbClr val="206FB3"/>
                </a:solidFill>
                <a:hlinkClick r:id="rId5"/>
              </a:rPr>
              <a:t>https://covid19community.nih.gov/resources/covid19-variant-social-cards</a:t>
            </a:r>
            <a:r>
              <a:rPr lang="en-US" sz="1400">
                <a:solidFill>
                  <a:srgbClr val="206FB3"/>
                </a:solidFill>
              </a:rPr>
              <a:t> </a:t>
            </a:r>
          </a:p>
        </p:txBody>
      </p:sp>
      <p:sp>
        <p:nvSpPr>
          <p:cNvPr id="7" name="TextBox 6">
            <a:extLst>
              <a:ext uri="{FF2B5EF4-FFF2-40B4-BE49-F238E27FC236}">
                <a16:creationId xmlns:a16="http://schemas.microsoft.com/office/drawing/2014/main" id="{329E9FE6-6EB2-C34B-BA23-6168E58DC791}"/>
              </a:ext>
            </a:extLst>
          </p:cNvPr>
          <p:cNvSpPr txBox="1"/>
          <p:nvPr/>
        </p:nvSpPr>
        <p:spPr>
          <a:xfrm>
            <a:off x="8633063" y="1655676"/>
            <a:ext cx="2475187" cy="4154984"/>
          </a:xfrm>
          <a:prstGeom prst="rect">
            <a:avLst/>
          </a:prstGeom>
          <a:noFill/>
        </p:spPr>
        <p:txBody>
          <a:bodyPr wrap="square" rtlCol="0">
            <a:spAutoFit/>
          </a:bodyPr>
          <a:lstStyle/>
          <a:p>
            <a:r>
              <a:rPr lang="en-US" sz="1200" b="1"/>
              <a:t>IMAGE ALT TEXT</a:t>
            </a:r>
          </a:p>
          <a:p>
            <a:r>
              <a:rPr lang="es-ES" sz="1200" b="0" i="0" u="none" strike="noStrike">
                <a:effectLst/>
              </a:rPr>
              <a:t>El texto de la tarjeta 1 dice: </a:t>
            </a:r>
            <a:r>
              <a:rPr lang="en-US" sz="1200" b="0" i="0" u="none" strike="noStrike">
                <a:effectLst/>
              </a:rPr>
              <a:t>“</a:t>
            </a:r>
            <a:r>
              <a:rPr lang="es-ES" sz="1200" b="0" i="0" u="none" strike="noStrike">
                <a:effectLst/>
              </a:rPr>
              <a:t>¿Por qué siguen apareciendo nuevas variantes del COVID-19?</a:t>
            </a:r>
            <a:r>
              <a:rPr lang="en-US" sz="1200" b="0" i="0" u="none" strike="noStrike">
                <a:effectLst/>
              </a:rPr>
              <a:t>” </a:t>
            </a:r>
          </a:p>
          <a:p>
            <a:endParaRPr lang="en-US" sz="1200" b="0" i="0" u="none" strike="noStrike">
              <a:effectLst/>
            </a:endParaRPr>
          </a:p>
          <a:p>
            <a:r>
              <a:rPr lang="es-ES" sz="1200" b="0" i="0" u="none" strike="noStrike">
                <a:effectLst/>
              </a:rPr>
              <a:t>El texto de la tarjeta 2 dice:</a:t>
            </a:r>
            <a:r>
              <a:rPr lang="en-US" sz="1200" b="0" i="0" u="none" strike="noStrike">
                <a:effectLst/>
              </a:rPr>
              <a:t> “R. </a:t>
            </a:r>
            <a:r>
              <a:rPr lang="es-ES" sz="1200" b="0" i="0" u="none" strike="noStrike">
                <a:effectLst/>
              </a:rPr>
              <a:t>Es normal que los virus como el SARS-CoV-2 evolucionen a nuevas variantes. La vacuna contra el COVID-19 es la mejor protección para no enfermarse gravemente, cualquiera que sea la variante del SARS-CoV-2”.</a:t>
            </a:r>
            <a:endParaRPr lang="en-US" sz="1200">
              <a:effectLst/>
            </a:endParaRPr>
          </a:p>
          <a:p>
            <a:endParaRPr lang="en-US" sz="1200" b="0" i="0" u="none" strike="noStrike">
              <a:effectLst/>
            </a:endParaRPr>
          </a:p>
          <a:p>
            <a:r>
              <a:rPr lang="es-ES" sz="1200"/>
              <a:t>“Más preguntas y respuestas sobre las vacunas en </a:t>
            </a:r>
            <a:r>
              <a:rPr lang="es-ES" sz="1200">
                <a:hlinkClick r:id="rId6">
                  <a:extLst>
                    <a:ext uri="{A12FA001-AC4F-418D-AE19-62706E023703}">
                      <ahyp:hlinkClr xmlns:ahyp="http://schemas.microsoft.com/office/drawing/2018/hyperlinkcolor" val="tx"/>
                    </a:ext>
                  </a:extLst>
                </a:hlinkClick>
              </a:rPr>
              <a:t>https://covid19community.nih.gov/español</a:t>
            </a:r>
            <a:r>
              <a:rPr lang="es-ES" sz="1200"/>
              <a:t>” </a:t>
            </a:r>
          </a:p>
          <a:p>
            <a:endParaRPr lang="es-ES" sz="1200"/>
          </a:p>
          <a:p>
            <a:r>
              <a:rPr lang="es-ES" sz="1200"/>
              <a:t>Logotipo: La Alianza de Participación Comunitaria de los Institutos Nacionales de Salud</a:t>
            </a:r>
            <a:endParaRPr lang="en-US" sz="1200"/>
          </a:p>
        </p:txBody>
      </p:sp>
      <p:sp>
        <p:nvSpPr>
          <p:cNvPr id="11" name="TextBox 10">
            <a:extLst>
              <a:ext uri="{FF2B5EF4-FFF2-40B4-BE49-F238E27FC236}">
                <a16:creationId xmlns:a16="http://schemas.microsoft.com/office/drawing/2014/main" id="{1B38E366-986C-8341-A87F-5FE4FD9193D0}"/>
              </a:ext>
            </a:extLst>
          </p:cNvPr>
          <p:cNvSpPr txBox="1"/>
          <p:nvPr/>
        </p:nvSpPr>
        <p:spPr>
          <a:xfrm>
            <a:off x="11687176" y="299153"/>
            <a:ext cx="504824" cy="369332"/>
          </a:xfrm>
          <a:prstGeom prst="rect">
            <a:avLst/>
          </a:prstGeom>
          <a:noFill/>
        </p:spPr>
        <p:txBody>
          <a:bodyPr wrap="square" rtlCol="0">
            <a:spAutoFit/>
          </a:bodyPr>
          <a:lstStyle/>
          <a:p>
            <a:r>
              <a:rPr lang="en-US"/>
              <a:t>28</a:t>
            </a:r>
          </a:p>
        </p:txBody>
      </p:sp>
    </p:spTree>
    <p:extLst>
      <p:ext uri="{BB962C8B-B14F-4D97-AF65-F5344CB8AC3E}">
        <p14:creationId xmlns:p14="http://schemas.microsoft.com/office/powerpoint/2010/main" val="1091426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199" y="365125"/>
            <a:ext cx="10974050" cy="1325563"/>
          </a:xfrm>
        </p:spPr>
        <p:txBody>
          <a:bodyPr>
            <a:normAutofit/>
          </a:bodyPr>
          <a:lstStyle/>
          <a:p>
            <a:r>
              <a:rPr lang="es-ES" sz="3600" b="1" i="0" u="none" strike="noStrike">
                <a:solidFill>
                  <a:schemeClr val="accent1"/>
                </a:solidFill>
                <a:effectLst/>
              </a:rPr>
              <a:t>¿Por qué los científicos están observando las variantes del COVID-19?</a:t>
            </a:r>
            <a:endParaRPr lang="en-US" sz="3600">
              <a:solidFill>
                <a:schemeClr val="accent1"/>
              </a:solidFill>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200" y="1690688"/>
            <a:ext cx="3685674"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0" i="1" u="none" strike="noStrike" kern="1200" cap="none" spc="0" normalizeH="0" baseline="0" noProof="0">
                <a:ln>
                  <a:noFill/>
                </a:ln>
                <a:solidFill>
                  <a:srgbClr val="616165"/>
                </a:solidFill>
                <a:effectLst/>
                <a:uLnTx/>
                <a:uFillTx/>
                <a:latin typeface="Arial" panose="020B0604020202020204"/>
                <a:ea typeface="+mn-ea"/>
                <a:cs typeface="+mn-cs"/>
              </a:rPr>
              <a:t>Instagram</a:t>
            </a:r>
          </a:p>
          <a:p>
            <a:pPr marL="0" indent="0">
              <a:buNone/>
            </a:pPr>
            <a:r>
              <a:rPr lang="es-ES" sz="1500" i="0" u="none" strike="noStrike">
                <a:effectLst/>
                <a:latin typeface="Arial"/>
                <a:cs typeface="Arial"/>
              </a:rPr>
              <a:t>¿Por qué los científicos están observando las variantes del COVID-19? </a:t>
            </a:r>
            <a:r>
              <a:rPr lang="es-AR" sz="1500" i="0" u="none" strike="noStrike">
                <a:solidFill>
                  <a:schemeClr val="tx1"/>
                </a:solidFill>
                <a:effectLst/>
                <a:latin typeface="Arial"/>
                <a:cs typeface="Arial"/>
              </a:rPr>
              <a:t>Los científicos siguen de cerca las diferentes variantes del SARS-CoV-2, incluidas delta, gamma, y </a:t>
            </a:r>
            <a:r>
              <a:rPr lang="es-AR" sz="1500">
                <a:solidFill>
                  <a:schemeClr val="tx1"/>
                </a:solidFill>
                <a:latin typeface="Arial"/>
                <a:cs typeface="Arial"/>
              </a:rPr>
              <a:t>lambda,</a:t>
            </a:r>
            <a:r>
              <a:rPr lang="es-ES" sz="1500">
                <a:solidFill>
                  <a:schemeClr val="tx1"/>
                </a:solidFill>
                <a:latin typeface="Arial"/>
                <a:cs typeface="Arial"/>
              </a:rPr>
              <a:t> porque el virus a medida que cambia puede propagarse más fácilmente, ser más resistentes a los tratamientos o las vacunas, o enfermar gravemente a las personas. </a:t>
            </a:r>
            <a:r>
              <a:rPr lang="es-AR" sz="1500">
                <a:solidFill>
                  <a:schemeClr val="tx1"/>
                </a:solidFill>
                <a:latin typeface="Arial"/>
                <a:cs typeface="Arial"/>
              </a:rPr>
              <a:t>#NIHCEAL</a:t>
            </a:r>
          </a:p>
          <a:p>
            <a:pPr marL="0" indent="0">
              <a:buNone/>
            </a:pPr>
            <a:endParaRPr lang="en-US">
              <a:latin typeface="Arial"/>
              <a:cs typeface="Arial"/>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5874471" y="1690688"/>
            <a:ext cx="2939143" cy="338554"/>
          </a:xfrm>
          <a:prstGeom prst="rect">
            <a:avLst/>
          </a:prstGeom>
          <a:noFill/>
        </p:spPr>
        <p:txBody>
          <a:bodyPr wrap="square" rtlCol="0">
            <a:spAutoFit/>
          </a:bodyPr>
          <a:lstStyle/>
          <a:p>
            <a:r>
              <a:rPr lang="en-US" sz="1600" b="1"/>
              <a:t>IMAGES</a:t>
            </a:r>
          </a:p>
        </p:txBody>
      </p:sp>
      <p:pic>
        <p:nvPicPr>
          <p:cNvPr id="10" name="Picture 9" descr="¿Por qué los científicos están haciendo seguimiento a las variantes del COVID-19? Más preguntas y respuestas sobre las vacunas en https://covid19community.nih.gov/español&#10;Logotipo: La Alianza de Participación Comunitaria de los Institutos Nacionales de Salud.">
            <a:extLst>
              <a:ext uri="{FF2B5EF4-FFF2-40B4-BE49-F238E27FC236}">
                <a16:creationId xmlns:a16="http://schemas.microsoft.com/office/drawing/2014/main" id="{05C97E47-58C8-544E-854F-A66BF50E23F4}"/>
              </a:ext>
            </a:extLst>
          </p:cNvPr>
          <p:cNvPicPr>
            <a:picLocks noChangeAspect="1"/>
          </p:cNvPicPr>
          <p:nvPr/>
        </p:nvPicPr>
        <p:blipFill>
          <a:blip r:embed="rId3"/>
          <a:stretch>
            <a:fillRect/>
          </a:stretch>
        </p:blipFill>
        <p:spPr>
          <a:xfrm>
            <a:off x="5983104" y="2029242"/>
            <a:ext cx="1856232" cy="1856232"/>
          </a:xfrm>
          <a:prstGeom prst="rect">
            <a:avLst/>
          </a:prstGeom>
        </p:spPr>
      </p:pic>
      <p:pic>
        <p:nvPicPr>
          <p:cNvPr id="12" name="Picture 11" descr="“Respuesta. Los científicos siguen de cerca las variantes porque el virus a medida que cambia podría volverse más fácil de propagar, resistente a los tratamientos olas vacunas, o enfermar gravemente a las personas”.&#10;“Más preguntas y respuestas sobre las vacunas en https://covid19community.nih.gov/español” &#10;Logotipo: La Alianza de Participación Comunitaria de los Institutos Nacionales de Salud">
            <a:extLst>
              <a:ext uri="{FF2B5EF4-FFF2-40B4-BE49-F238E27FC236}">
                <a16:creationId xmlns:a16="http://schemas.microsoft.com/office/drawing/2014/main" id="{EE7E7B72-0296-DE4F-A011-004BE8B37761}"/>
              </a:ext>
            </a:extLst>
          </p:cNvPr>
          <p:cNvPicPr>
            <a:picLocks noChangeAspect="1"/>
          </p:cNvPicPr>
          <p:nvPr/>
        </p:nvPicPr>
        <p:blipFill>
          <a:blip r:embed="rId4"/>
          <a:srcRect/>
          <a:stretch/>
        </p:blipFill>
        <p:spPr>
          <a:xfrm>
            <a:off x="5983104" y="3962994"/>
            <a:ext cx="1856232" cy="1856232"/>
          </a:xfrm>
          <a:prstGeom prst="rect">
            <a:avLst/>
          </a:prstGeom>
        </p:spPr>
      </p:pic>
      <p:sp>
        <p:nvSpPr>
          <p:cNvPr id="9" name="TextBox 8">
            <a:extLst>
              <a:ext uri="{FF2B5EF4-FFF2-40B4-BE49-F238E27FC236}">
                <a16:creationId xmlns:a16="http://schemas.microsoft.com/office/drawing/2014/main" id="{1A4DB4E3-36A2-2B48-B643-0993A7CE2CF7}"/>
              </a:ext>
            </a:extLst>
          </p:cNvPr>
          <p:cNvSpPr txBox="1"/>
          <p:nvPr/>
        </p:nvSpPr>
        <p:spPr>
          <a:xfrm>
            <a:off x="5983104" y="5908807"/>
            <a:ext cx="2342749" cy="954107"/>
          </a:xfrm>
          <a:prstGeom prst="rect">
            <a:avLst/>
          </a:prstGeom>
          <a:noFill/>
        </p:spPr>
        <p:txBody>
          <a:bodyPr wrap="square" lIns="91440" tIns="45720" rIns="91440" bIns="45720" rtlCol="0" anchor="t">
            <a:spAutoFit/>
          </a:bodyPr>
          <a:lstStyle/>
          <a:p>
            <a:r>
              <a:rPr lang="en-US" sz="1400" b="1">
                <a:solidFill>
                  <a:schemeClr val="accent1"/>
                </a:solidFill>
              </a:rPr>
              <a:t>Download Images </a:t>
            </a:r>
            <a:br>
              <a:rPr lang="en-US" sz="1400">
                <a:solidFill>
                  <a:schemeClr val="accent1"/>
                </a:solidFill>
              </a:rPr>
            </a:br>
            <a:r>
              <a:rPr lang="en-US" sz="1400">
                <a:solidFill>
                  <a:srgbClr val="206FB3"/>
                </a:solidFill>
                <a:hlinkClick r:id="rId5"/>
              </a:rPr>
              <a:t>https://covid19community.nih.gov/resources/covid19-variant-social-cards</a:t>
            </a:r>
            <a:r>
              <a:rPr lang="en-US" sz="1400">
                <a:solidFill>
                  <a:srgbClr val="206FB3"/>
                </a:solidFill>
              </a:rPr>
              <a:t> </a:t>
            </a:r>
          </a:p>
        </p:txBody>
      </p:sp>
      <p:sp>
        <p:nvSpPr>
          <p:cNvPr id="7" name="TextBox 6">
            <a:extLst>
              <a:ext uri="{FF2B5EF4-FFF2-40B4-BE49-F238E27FC236}">
                <a16:creationId xmlns:a16="http://schemas.microsoft.com/office/drawing/2014/main" id="{329E9FE6-6EB2-C34B-BA23-6168E58DC791}"/>
              </a:ext>
            </a:extLst>
          </p:cNvPr>
          <p:cNvSpPr txBox="1"/>
          <p:nvPr/>
        </p:nvSpPr>
        <p:spPr>
          <a:xfrm>
            <a:off x="8813614" y="1569157"/>
            <a:ext cx="2475187" cy="4339650"/>
          </a:xfrm>
          <a:prstGeom prst="rect">
            <a:avLst/>
          </a:prstGeom>
          <a:noFill/>
        </p:spPr>
        <p:txBody>
          <a:bodyPr wrap="square" lIns="91440" tIns="45720" rIns="91440" bIns="45720" rtlCol="0" anchor="t">
            <a:spAutoFit/>
          </a:bodyPr>
          <a:lstStyle/>
          <a:p>
            <a:r>
              <a:rPr lang="en-US" sz="1200" b="1"/>
              <a:t>IMAGE ALT TEXT</a:t>
            </a:r>
          </a:p>
          <a:p>
            <a:r>
              <a:rPr lang="es-ES" sz="1200" b="0" i="0" u="none" strike="noStrike">
                <a:effectLst/>
              </a:rPr>
              <a:t>El texto de la tarjeta 1 dice: “P: </a:t>
            </a:r>
            <a:r>
              <a:rPr lang="es-ES" sz="1200"/>
              <a:t>¿Por qué los científicos están haciendo seguimiento a las variantes del COVID-19?” </a:t>
            </a:r>
            <a:r>
              <a:rPr lang="en-US" sz="1200"/>
              <a:t> </a:t>
            </a:r>
          </a:p>
          <a:p>
            <a:endParaRPr lang="en-US" sz="1200" b="0" i="0" u="none" strike="noStrike">
              <a:effectLst/>
              <a:ea typeface="+mn-lt"/>
              <a:cs typeface="+mn-lt"/>
            </a:endParaRPr>
          </a:p>
          <a:p>
            <a:r>
              <a:rPr lang="es-ES" sz="1200" b="0" i="0" u="none" strike="noStrike">
                <a:effectLst/>
              </a:rPr>
              <a:t>El texto de la tarjeta 2 dice: “R. Los científicos siguen de cerca las variantes porque el virus a medida que cambia podría volverse más fácil de propagar, resistente a los tratamientos olas vacunas, o </a:t>
            </a:r>
            <a:r>
              <a:rPr lang="es-ES" sz="1200"/>
              <a:t>enfermar gravemente </a:t>
            </a:r>
            <a:r>
              <a:rPr lang="es-ES" sz="1200" b="0" i="0" u="none" strike="noStrike">
                <a:effectLst/>
              </a:rPr>
              <a:t>a las personas”.</a:t>
            </a:r>
          </a:p>
          <a:p>
            <a:endParaRPr lang="en-US" sz="1200" b="0" i="0" u="none" strike="noStrike">
              <a:effectLst/>
            </a:endParaRPr>
          </a:p>
          <a:p>
            <a:r>
              <a:rPr lang="es-ES" sz="1200"/>
              <a:t>“Más preguntas y respuestas sobre las vacunas en </a:t>
            </a:r>
            <a:r>
              <a:rPr lang="es-ES" sz="1200">
                <a:hlinkClick r:id="rId6">
                  <a:extLst>
                    <a:ext uri="{A12FA001-AC4F-418D-AE19-62706E023703}">
                      <ahyp:hlinkClr xmlns:ahyp="http://schemas.microsoft.com/office/drawing/2018/hyperlinkcolor" val="tx"/>
                    </a:ext>
                  </a:extLst>
                </a:hlinkClick>
              </a:rPr>
              <a:t>https://covid19community.nih.gov/español</a:t>
            </a:r>
            <a:r>
              <a:rPr lang="es-ES" sz="1200"/>
              <a:t>” </a:t>
            </a:r>
          </a:p>
          <a:p>
            <a:endParaRPr lang="es-ES" sz="1200"/>
          </a:p>
          <a:p>
            <a:r>
              <a:rPr lang="es-ES" sz="1200"/>
              <a:t>Logotipo: La Alianza de Participación Comunitaria de los Institutos Nacionales de Salud</a:t>
            </a:r>
            <a:endParaRPr lang="en-US" sz="1200"/>
          </a:p>
        </p:txBody>
      </p:sp>
      <p:sp>
        <p:nvSpPr>
          <p:cNvPr id="11" name="TextBox 10">
            <a:extLst>
              <a:ext uri="{FF2B5EF4-FFF2-40B4-BE49-F238E27FC236}">
                <a16:creationId xmlns:a16="http://schemas.microsoft.com/office/drawing/2014/main" id="{7C8A3FB0-436B-564F-886A-99B04D405471}"/>
              </a:ext>
            </a:extLst>
          </p:cNvPr>
          <p:cNvSpPr txBox="1"/>
          <p:nvPr/>
        </p:nvSpPr>
        <p:spPr>
          <a:xfrm>
            <a:off x="11687176" y="299153"/>
            <a:ext cx="504824" cy="369332"/>
          </a:xfrm>
          <a:prstGeom prst="rect">
            <a:avLst/>
          </a:prstGeom>
          <a:noFill/>
        </p:spPr>
        <p:txBody>
          <a:bodyPr wrap="square" rtlCol="0">
            <a:spAutoFit/>
          </a:bodyPr>
          <a:lstStyle/>
          <a:p>
            <a:r>
              <a:rPr lang="en-US"/>
              <a:t>29</a:t>
            </a:r>
          </a:p>
        </p:txBody>
      </p:sp>
    </p:spTree>
    <p:extLst>
      <p:ext uri="{BB962C8B-B14F-4D97-AF65-F5344CB8AC3E}">
        <p14:creationId xmlns:p14="http://schemas.microsoft.com/office/powerpoint/2010/main" val="2514755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3FBCFD08-EA54-4C82-A403-7662AD7620AE}"/>
              </a:ext>
            </a:extLst>
          </p:cNvPr>
          <p:cNvSpPr>
            <a:spLocks noGrp="1"/>
          </p:cNvSpPr>
          <p:nvPr>
            <p:ph type="title"/>
          </p:nvPr>
        </p:nvSpPr>
        <p:spPr>
          <a:xfrm>
            <a:off x="990600" y="-151382"/>
            <a:ext cx="10515600" cy="1325563"/>
          </a:xfrm>
        </p:spPr>
        <p:txBody>
          <a:bodyPr/>
          <a:lstStyle/>
          <a:p>
            <a:r>
              <a:rPr lang="en-US"/>
              <a:t>Key Digital Resources</a:t>
            </a:r>
          </a:p>
        </p:txBody>
      </p:sp>
      <p:sp>
        <p:nvSpPr>
          <p:cNvPr id="5" name="Content Placeholder 4">
            <a:extLst>
              <a:ext uri="{FF2B5EF4-FFF2-40B4-BE49-F238E27FC236}">
                <a16:creationId xmlns:a16="http://schemas.microsoft.com/office/drawing/2014/main" id="{2F64B0B6-7254-4028-8636-601620B69F70}"/>
              </a:ext>
            </a:extLst>
          </p:cNvPr>
          <p:cNvSpPr>
            <a:spLocks noGrp="1"/>
          </p:cNvSpPr>
          <p:nvPr>
            <p:ph idx="1"/>
          </p:nvPr>
        </p:nvSpPr>
        <p:spPr>
          <a:xfrm>
            <a:off x="3407047" y="969264"/>
            <a:ext cx="5112657" cy="617115"/>
          </a:xfrm>
        </p:spPr>
        <p:txBody>
          <a:bodyPr>
            <a:noAutofit/>
          </a:bodyPr>
          <a:lstStyle/>
          <a:p>
            <a:pPr marL="0" indent="0" algn="ctr">
              <a:buNone/>
            </a:pPr>
            <a:r>
              <a:rPr lang="en-US" sz="1800" b="1">
                <a:solidFill>
                  <a:srgbClr val="616165"/>
                </a:solidFill>
              </a:rPr>
              <a:t>NIH CEAL Websites  </a:t>
            </a:r>
            <a:br>
              <a:rPr lang="en-US" sz="1800">
                <a:solidFill>
                  <a:srgbClr val="616165"/>
                </a:solidFill>
              </a:rPr>
            </a:br>
            <a:r>
              <a:rPr lang="en-US" sz="1800">
                <a:solidFill>
                  <a:srgbClr val="616165"/>
                </a:solidFill>
              </a:rPr>
              <a:t>#NIHCEAL</a:t>
            </a:r>
          </a:p>
        </p:txBody>
      </p:sp>
      <p:graphicFrame>
        <p:nvGraphicFramePr>
          <p:cNvPr id="17" name="Table 17" descr="English and Spanish CEAL website links. ">
            <a:extLst>
              <a:ext uri="{FF2B5EF4-FFF2-40B4-BE49-F238E27FC236}">
                <a16:creationId xmlns:a16="http://schemas.microsoft.com/office/drawing/2014/main" id="{2C357CED-9E35-4BB1-851E-3BAB2DC7B477}"/>
              </a:ext>
            </a:extLst>
          </p:cNvPr>
          <p:cNvGraphicFramePr>
            <a:graphicFrameLocks noGrp="1"/>
          </p:cNvGraphicFramePr>
          <p:nvPr>
            <p:extLst>
              <p:ext uri="{D42A27DB-BD31-4B8C-83A1-F6EECF244321}">
                <p14:modId xmlns:p14="http://schemas.microsoft.com/office/powerpoint/2010/main" val="2566317799"/>
              </p:ext>
            </p:extLst>
          </p:nvPr>
        </p:nvGraphicFramePr>
        <p:xfrm>
          <a:off x="1655064" y="1602486"/>
          <a:ext cx="8616622" cy="853440"/>
        </p:xfrm>
        <a:graphic>
          <a:graphicData uri="http://schemas.openxmlformats.org/drawingml/2006/table">
            <a:tbl>
              <a:tblPr firstRow="1" bandRow="1">
                <a:tableStyleId>{5C22544A-7EE6-4342-B048-85BDC9FD1C3A}</a:tableStyleId>
              </a:tblPr>
              <a:tblGrid>
                <a:gridCol w="4479036">
                  <a:extLst>
                    <a:ext uri="{9D8B030D-6E8A-4147-A177-3AD203B41FA5}">
                      <a16:colId xmlns:a16="http://schemas.microsoft.com/office/drawing/2014/main" val="2431497842"/>
                    </a:ext>
                  </a:extLst>
                </a:gridCol>
                <a:gridCol w="4137586">
                  <a:extLst>
                    <a:ext uri="{9D8B030D-6E8A-4147-A177-3AD203B41FA5}">
                      <a16:colId xmlns:a16="http://schemas.microsoft.com/office/drawing/2014/main" val="2167043253"/>
                    </a:ext>
                  </a:extLst>
                </a:gridCol>
              </a:tblGrid>
              <a:tr h="370840">
                <a:tc>
                  <a:txBody>
                    <a:bodyPr/>
                    <a:lstStyle/>
                    <a:p>
                      <a:pPr marL="91440">
                        <a:lnSpc>
                          <a:spcPct val="100000"/>
                        </a:lnSpc>
                        <a:spcBef>
                          <a:spcPts val="359"/>
                        </a:spcBef>
                      </a:pPr>
                      <a:r>
                        <a:rPr sz="1800" b="1" spc="-5">
                          <a:solidFill>
                            <a:srgbClr val="FFFFFF"/>
                          </a:solidFill>
                          <a:latin typeface="Arial"/>
                          <a:cs typeface="Arial"/>
                        </a:rPr>
                        <a:t>English</a:t>
                      </a:r>
                      <a:endParaRPr sz="1800" b="1">
                        <a:latin typeface="Arial"/>
                        <a:cs typeface="Arial"/>
                      </a:endParaRPr>
                    </a:p>
                  </a:txBody>
                  <a:tcPr marT="91440" marB="91440" anchor="ctr">
                    <a:lnL w="12700" cap="flat" cmpd="sng" algn="ctr">
                      <a:solidFill>
                        <a:schemeClr val="tx1"/>
                      </a:solidFill>
                      <a:prstDash val="solid"/>
                      <a:round/>
                      <a:headEnd type="none" w="med" len="med"/>
                      <a:tailEnd type="none" w="med" len="med"/>
                    </a:lnL>
                    <a:lnR w="12700" cap="flat" cmpd="sng" algn="ctr">
                      <a:solidFill>
                        <a:srgbClr val="3B548F"/>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3B548F"/>
                    </a:solidFill>
                  </a:tcPr>
                </a:tc>
                <a:tc>
                  <a:txBody>
                    <a:bodyPr/>
                    <a:lstStyle/>
                    <a:p>
                      <a:pPr marL="91440">
                        <a:lnSpc>
                          <a:spcPct val="100000"/>
                        </a:lnSpc>
                        <a:spcBef>
                          <a:spcPts val="359"/>
                        </a:spcBef>
                      </a:pPr>
                      <a:r>
                        <a:rPr sz="1800" b="1">
                          <a:solidFill>
                            <a:srgbClr val="FFFFFF"/>
                          </a:solidFill>
                          <a:latin typeface="Arial"/>
                          <a:cs typeface="Arial"/>
                        </a:rPr>
                        <a:t>Spanish</a:t>
                      </a:r>
                      <a:endParaRPr sz="1800" b="1">
                        <a:latin typeface="Arial"/>
                        <a:cs typeface="Arial"/>
                      </a:endParaRPr>
                    </a:p>
                  </a:txBody>
                  <a:tcPr marT="91440" marB="91440" anchor="ctr">
                    <a:lnL w="12700" cap="flat" cmpd="sng" algn="ctr">
                      <a:solidFill>
                        <a:srgbClr val="3B548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3B548F"/>
                    </a:solidFill>
                  </a:tcPr>
                </a:tc>
                <a:extLst>
                  <a:ext uri="{0D108BD9-81ED-4DB2-BD59-A6C34878D82A}">
                    <a16:rowId xmlns:a16="http://schemas.microsoft.com/office/drawing/2014/main" val="1727302406"/>
                  </a:ext>
                </a:extLst>
              </a:tr>
              <a:tr h="370840">
                <a:tc>
                  <a:txBody>
                    <a:bodyPr/>
                    <a:lstStyle/>
                    <a:p>
                      <a:pPr marL="0" algn="l" defTabSz="914400" rtl="0" eaLnBrk="1" latinLnBrk="0" hangingPunct="1">
                        <a:lnSpc>
                          <a:spcPct val="100000"/>
                        </a:lnSpc>
                        <a:spcBef>
                          <a:spcPts val="380"/>
                        </a:spcBef>
                      </a:pPr>
                      <a:r>
                        <a:rPr lang="en-US" sz="1400" kern="1200">
                          <a:solidFill>
                            <a:srgbClr val="206FB3"/>
                          </a:solidFill>
                          <a:latin typeface="+mn-lt"/>
                          <a:ea typeface="+mn-ea"/>
                          <a:cs typeface="+mn-cs"/>
                          <a:hlinkClick r:id="rId3"/>
                        </a:rPr>
                        <a:t>Covid19community</a:t>
                      </a:r>
                      <a:r>
                        <a:rPr sz="1400" kern="1200">
                          <a:solidFill>
                            <a:srgbClr val="206FB3"/>
                          </a:solidFill>
                          <a:latin typeface="+mn-lt"/>
                          <a:ea typeface="+mn-ea"/>
                          <a:cs typeface="+mn-cs"/>
                          <a:hlinkClick r:id="rId3"/>
                        </a:rPr>
                        <a:t>.nih.gov</a:t>
                      </a:r>
                      <a:endParaRPr sz="1400" kern="1200">
                        <a:solidFill>
                          <a:srgbClr val="206FB3"/>
                        </a:solidFill>
                        <a:latin typeface="+mn-lt"/>
                        <a:ea typeface="+mn-ea"/>
                        <a:cs typeface="+mn-cs"/>
                      </a:endParaRPr>
                    </a:p>
                  </a:txBody>
                  <a:tcPr marT="9144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91440" indent="0" algn="l" defTabSz="914400" rtl="0" eaLnBrk="1" latinLnBrk="0" hangingPunct="1">
                        <a:lnSpc>
                          <a:spcPct val="100000"/>
                        </a:lnSpc>
                        <a:spcBef>
                          <a:spcPts val="380"/>
                        </a:spcBef>
                      </a:pPr>
                      <a:r>
                        <a:rPr lang="es-ES" sz="1400" kern="1200" noProof="0">
                          <a:solidFill>
                            <a:srgbClr val="206FB3"/>
                          </a:solidFill>
                          <a:latin typeface="+mn-lt"/>
                          <a:ea typeface="+mn-ea"/>
                          <a:cs typeface="+mn-cs"/>
                          <a:hlinkClick r:id="rId4">
                            <a:extLst>
                              <a:ext uri="{A12FA001-AC4F-418D-AE19-62706E023703}">
                                <ahyp:hlinkClr xmlns:ahyp="http://schemas.microsoft.com/office/drawing/2018/hyperlinkcolor" val="tx"/>
                              </a:ext>
                            </a:extLst>
                          </a:hlinkClick>
                        </a:rPr>
                        <a:t>covid19community.nih.gov/</a:t>
                      </a:r>
                      <a:r>
                        <a:rPr lang="es-ES" sz="1400" kern="1200" noProof="0" err="1">
                          <a:solidFill>
                            <a:srgbClr val="206FB3"/>
                          </a:solidFill>
                          <a:latin typeface="+mn-lt"/>
                          <a:ea typeface="+mn-ea"/>
                          <a:cs typeface="+mn-cs"/>
                          <a:hlinkClick r:id="rId4">
                            <a:extLst>
                              <a:ext uri="{A12FA001-AC4F-418D-AE19-62706E023703}">
                                <ahyp:hlinkClr xmlns:ahyp="http://schemas.microsoft.com/office/drawing/2018/hyperlinkcolor" val="tx"/>
                              </a:ext>
                            </a:extLst>
                          </a:hlinkClick>
                        </a:rPr>
                        <a:t>espanol</a:t>
                      </a:r>
                      <a:endParaRPr lang="es-ES" sz="1400" kern="1200" noProof="0">
                        <a:solidFill>
                          <a:srgbClr val="206FB3"/>
                        </a:solidFill>
                        <a:latin typeface="+mn-lt"/>
                        <a:ea typeface="+mn-ea"/>
                        <a:cs typeface="+mn-cs"/>
                      </a:endParaRPr>
                    </a:p>
                  </a:txBody>
                  <a:tcPr marT="91440" marB="9144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3577692"/>
                  </a:ext>
                </a:extLst>
              </a:tr>
            </a:tbl>
          </a:graphicData>
        </a:graphic>
      </p:graphicFrame>
      <p:sp>
        <p:nvSpPr>
          <p:cNvPr id="23" name="Content Placeholder 22" descr="COVID-19 Related Websites  &#10;">
            <a:extLst>
              <a:ext uri="{FF2B5EF4-FFF2-40B4-BE49-F238E27FC236}">
                <a16:creationId xmlns:a16="http://schemas.microsoft.com/office/drawing/2014/main" id="{C3CBAC76-16E9-4448-98D6-920F0096C72D}"/>
              </a:ext>
            </a:extLst>
          </p:cNvPr>
          <p:cNvSpPr>
            <a:spLocks noGrp="1"/>
          </p:cNvSpPr>
          <p:nvPr>
            <p:ph idx="4294967295"/>
          </p:nvPr>
        </p:nvSpPr>
        <p:spPr>
          <a:xfrm>
            <a:off x="3283675" y="2770632"/>
            <a:ext cx="5359400" cy="617115"/>
          </a:xfrm>
        </p:spPr>
        <p:txBody>
          <a:bodyPr>
            <a:normAutofit fontScale="92500" lnSpcReduction="10000"/>
          </a:bodyPr>
          <a:lstStyle/>
          <a:p>
            <a:pPr marL="12700" marR="5080" indent="0" algn="ctr">
              <a:lnSpc>
                <a:spcPct val="101699"/>
              </a:lnSpc>
              <a:spcBef>
                <a:spcPts val="80"/>
              </a:spcBef>
              <a:buNone/>
            </a:pPr>
            <a:r>
              <a:rPr lang="en-US" sz="1800" b="1" spc="-5">
                <a:solidFill>
                  <a:srgbClr val="616165"/>
                </a:solidFill>
                <a:cs typeface="Calibri"/>
              </a:rPr>
              <a:t>COVID-19 Related Websites  </a:t>
            </a:r>
          </a:p>
          <a:p>
            <a:pPr marL="12700" marR="5080" indent="0" algn="ctr">
              <a:lnSpc>
                <a:spcPct val="101699"/>
              </a:lnSpc>
              <a:spcBef>
                <a:spcPts val="80"/>
              </a:spcBef>
              <a:buNone/>
            </a:pPr>
            <a:r>
              <a:rPr lang="en-US" sz="1800" spc="-5">
                <a:solidFill>
                  <a:srgbClr val="616165"/>
                </a:solidFill>
                <a:cs typeface="Calibri"/>
              </a:rPr>
              <a:t>#ConquerCOVID19 </a:t>
            </a:r>
            <a:r>
              <a:rPr lang="en-US" sz="1800">
                <a:solidFill>
                  <a:srgbClr val="616165"/>
                </a:solidFill>
                <a:cs typeface="Calibri"/>
              </a:rPr>
              <a:t>•</a:t>
            </a:r>
            <a:r>
              <a:rPr lang="en-US" sz="1800" spc="175">
                <a:solidFill>
                  <a:srgbClr val="616165"/>
                </a:solidFill>
                <a:cs typeface="Calibri"/>
              </a:rPr>
              <a:t> </a:t>
            </a:r>
            <a:r>
              <a:rPr lang="en-US" sz="1800" spc="-5">
                <a:solidFill>
                  <a:srgbClr val="616165"/>
                </a:solidFill>
                <a:cs typeface="Calibri"/>
              </a:rPr>
              <a:t>#COVID19</a:t>
            </a:r>
          </a:p>
          <a:p>
            <a:pPr marL="12700" marR="5080" indent="0" algn="ctr">
              <a:lnSpc>
                <a:spcPct val="101699"/>
              </a:lnSpc>
              <a:spcBef>
                <a:spcPts val="80"/>
              </a:spcBef>
              <a:buNone/>
            </a:pPr>
            <a:endParaRPr lang="en-US" sz="1800">
              <a:solidFill>
                <a:srgbClr val="616165"/>
              </a:solidFill>
              <a:cs typeface="Calibri"/>
            </a:endParaRPr>
          </a:p>
        </p:txBody>
      </p:sp>
      <p:graphicFrame>
        <p:nvGraphicFramePr>
          <p:cNvPr id="24" name="Table 24" descr="English and Spanish website links for COVID-19. ">
            <a:extLst>
              <a:ext uri="{FF2B5EF4-FFF2-40B4-BE49-F238E27FC236}">
                <a16:creationId xmlns:a16="http://schemas.microsoft.com/office/drawing/2014/main" id="{8D34A11F-2632-413A-B8B9-1EF1E7E53C57}"/>
              </a:ext>
            </a:extLst>
          </p:cNvPr>
          <p:cNvGraphicFramePr>
            <a:graphicFrameLocks noGrp="1"/>
          </p:cNvGraphicFramePr>
          <p:nvPr>
            <p:extLst>
              <p:ext uri="{D42A27DB-BD31-4B8C-83A1-F6EECF244321}">
                <p14:modId xmlns:p14="http://schemas.microsoft.com/office/powerpoint/2010/main" val="1109568216"/>
              </p:ext>
            </p:extLst>
          </p:nvPr>
        </p:nvGraphicFramePr>
        <p:xfrm>
          <a:off x="1669578" y="3377917"/>
          <a:ext cx="8616622" cy="2600960"/>
        </p:xfrm>
        <a:graphic>
          <a:graphicData uri="http://schemas.openxmlformats.org/drawingml/2006/table">
            <a:tbl>
              <a:tblPr firstRow="1" bandRow="1">
                <a:tableStyleId>{5C22544A-7EE6-4342-B048-85BDC9FD1C3A}</a:tableStyleId>
              </a:tblPr>
              <a:tblGrid>
                <a:gridCol w="4466336">
                  <a:extLst>
                    <a:ext uri="{9D8B030D-6E8A-4147-A177-3AD203B41FA5}">
                      <a16:colId xmlns:a16="http://schemas.microsoft.com/office/drawing/2014/main" val="965321609"/>
                    </a:ext>
                  </a:extLst>
                </a:gridCol>
                <a:gridCol w="4150286">
                  <a:extLst>
                    <a:ext uri="{9D8B030D-6E8A-4147-A177-3AD203B41FA5}">
                      <a16:colId xmlns:a16="http://schemas.microsoft.com/office/drawing/2014/main" val="784883667"/>
                    </a:ext>
                  </a:extLst>
                </a:gridCol>
              </a:tblGrid>
              <a:tr h="459944">
                <a:tc>
                  <a:txBody>
                    <a:bodyPr/>
                    <a:lstStyle/>
                    <a:p>
                      <a:pPr marL="91440">
                        <a:lnSpc>
                          <a:spcPct val="100000"/>
                        </a:lnSpc>
                        <a:spcBef>
                          <a:spcPts val="359"/>
                        </a:spcBef>
                      </a:pPr>
                      <a:r>
                        <a:rPr lang="en-US" sz="1800" b="1" spc="-5">
                          <a:solidFill>
                            <a:srgbClr val="FFFFFF"/>
                          </a:solidFill>
                          <a:latin typeface="Arial"/>
                          <a:cs typeface="Arial"/>
                        </a:rPr>
                        <a:t>English</a:t>
                      </a:r>
                      <a:endParaRPr lang="en-US" sz="1800" b="1">
                        <a:latin typeface="Arial"/>
                        <a:cs typeface="Arial"/>
                      </a:endParaRPr>
                    </a:p>
                  </a:txBody>
                  <a:tcPr marT="91440" marB="91440" anchor="ctr">
                    <a:lnL w="12700" cap="flat" cmpd="sng" algn="ctr">
                      <a:solidFill>
                        <a:schemeClr val="tx1"/>
                      </a:solidFill>
                      <a:prstDash val="solid"/>
                      <a:round/>
                      <a:headEnd type="none" w="med" len="med"/>
                      <a:tailEnd type="none" w="med" len="med"/>
                    </a:lnL>
                    <a:lnR w="12700" cap="flat" cmpd="sng" algn="ctr">
                      <a:solidFill>
                        <a:srgbClr val="3B548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3B548F"/>
                    </a:solidFill>
                  </a:tcPr>
                </a:tc>
                <a:tc>
                  <a:txBody>
                    <a:bodyPr/>
                    <a:lstStyle/>
                    <a:p>
                      <a:pPr marL="91440" algn="l" defTabSz="914400" rtl="0" eaLnBrk="1" latinLnBrk="0" hangingPunct="1">
                        <a:lnSpc>
                          <a:spcPct val="100000"/>
                        </a:lnSpc>
                        <a:spcBef>
                          <a:spcPts val="359"/>
                        </a:spcBef>
                      </a:pPr>
                      <a:r>
                        <a:rPr lang="en-US" sz="1800" b="1" kern="1200">
                          <a:solidFill>
                            <a:srgbClr val="FFFFFF"/>
                          </a:solidFill>
                          <a:latin typeface="Arial"/>
                          <a:ea typeface="+mn-ea"/>
                          <a:cs typeface="Arial"/>
                        </a:rPr>
                        <a:t>Spanish</a:t>
                      </a:r>
                    </a:p>
                  </a:txBody>
                  <a:tcPr marT="91440" marB="91440" anchor="ctr">
                    <a:lnL w="12700" cap="flat" cmpd="sng" algn="ctr">
                      <a:solidFill>
                        <a:srgbClr val="3B548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3B548F"/>
                    </a:solidFill>
                  </a:tcPr>
                </a:tc>
                <a:extLst>
                  <a:ext uri="{0D108BD9-81ED-4DB2-BD59-A6C34878D82A}">
                    <a16:rowId xmlns:a16="http://schemas.microsoft.com/office/drawing/2014/main" val="3751934758"/>
                  </a:ext>
                </a:extLst>
              </a:tr>
              <a:tr h="535254">
                <a:tc>
                  <a:txBody>
                    <a:bodyPr/>
                    <a:lstStyle/>
                    <a:p>
                      <a:pPr marL="90805">
                        <a:lnSpc>
                          <a:spcPct val="100000"/>
                        </a:lnSpc>
                        <a:spcBef>
                          <a:spcPts val="65"/>
                        </a:spcBef>
                      </a:pPr>
                      <a:r>
                        <a:rPr lang="en-US" sz="1400" spc="-5" noProof="0">
                          <a:latin typeface="Arial"/>
                          <a:cs typeface="Arial"/>
                        </a:rPr>
                        <a:t>NIH COVID-19</a:t>
                      </a:r>
                      <a:endParaRPr lang="en-US" sz="1400" noProof="0">
                        <a:latin typeface="Arial"/>
                        <a:cs typeface="Arial"/>
                      </a:endParaRPr>
                    </a:p>
                    <a:p>
                      <a:pPr marL="91440" algn="l" defTabSz="914400" rtl="0" eaLnBrk="1" latinLnBrk="0" hangingPunct="1">
                        <a:lnSpc>
                          <a:spcPct val="100000"/>
                        </a:lnSpc>
                        <a:spcBef>
                          <a:spcPts val="65"/>
                        </a:spcBef>
                      </a:pPr>
                      <a:r>
                        <a:rPr lang="en-US" sz="1400" kern="1200" noProof="0">
                          <a:solidFill>
                            <a:srgbClr val="206FB3"/>
                          </a:solidFill>
                          <a:latin typeface="+mn-lt"/>
                          <a:ea typeface="+mn-ea"/>
                          <a:cs typeface="+mn-cs"/>
                          <a:hlinkClick r:id="rId5"/>
                        </a:rPr>
                        <a:t>covid19.nih.gov</a:t>
                      </a:r>
                    </a:p>
                  </a:txBody>
                  <a:tcPr marL="45720" marR="4572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4625" indent="0">
                        <a:lnSpc>
                          <a:spcPct val="100000"/>
                        </a:lnSpc>
                        <a:spcBef>
                          <a:spcPts val="65"/>
                        </a:spcBef>
                      </a:pPr>
                      <a:r>
                        <a:rPr lang="es-US" sz="1400" spc="-5" noProof="0">
                          <a:latin typeface="Arial"/>
                          <a:cs typeface="Arial"/>
                        </a:rPr>
                        <a:t>NIH COVID-19</a:t>
                      </a:r>
                      <a:endParaRPr lang="es-US" sz="1400" noProof="0">
                        <a:latin typeface="Arial"/>
                        <a:cs typeface="Arial"/>
                      </a:endParaRPr>
                    </a:p>
                    <a:p>
                      <a:pPr marL="174625" marR="590550" lvl="0" indent="0" algn="l" defTabSz="914400" rtl="0" eaLnBrk="1" latinLnBrk="0" hangingPunct="1">
                        <a:lnSpc>
                          <a:spcPct val="100000"/>
                        </a:lnSpc>
                        <a:spcBef>
                          <a:spcPts val="65"/>
                        </a:spcBef>
                        <a:buNone/>
                      </a:pPr>
                      <a:r>
                        <a:rPr lang="es-US" sz="1400" kern="1200" noProof="0">
                          <a:solidFill>
                            <a:srgbClr val="206FB3"/>
                          </a:solidFill>
                          <a:latin typeface="+mn-lt"/>
                          <a:ea typeface="+mn-ea"/>
                          <a:cs typeface="+mn-cs"/>
                          <a:hlinkClick r:id="rId6">
                            <a:extLst>
                              <a:ext uri="{A12FA001-AC4F-418D-AE19-62706E023703}">
                                <ahyp:hlinkClr xmlns:ahyp="http://schemas.microsoft.com/office/drawing/2018/hyperlinkcolor" val="tx"/>
                              </a:ext>
                            </a:extLst>
                          </a:hlinkClick>
                        </a:rPr>
                        <a:t>salud.nih.gov</a:t>
                      </a:r>
                      <a:endParaRPr lang="es-US" sz="1400" kern="1200" noProof="0">
                        <a:solidFill>
                          <a:srgbClr val="206FB3"/>
                        </a:solidFill>
                        <a:latin typeface="+mn-lt"/>
                        <a:ea typeface="+mn-ea"/>
                        <a:cs typeface="+mn-cs"/>
                      </a:endParaRPr>
                    </a:p>
                  </a:txBody>
                  <a:tcPr marL="45720" marR="45720"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4500707"/>
                  </a:ext>
                </a:extLst>
              </a:tr>
              <a:tr h="535254">
                <a:tc>
                  <a:txBody>
                    <a:bodyPr/>
                    <a:lstStyle/>
                    <a:p>
                      <a:pPr marL="90805" marR="590550">
                        <a:lnSpc>
                          <a:spcPct val="100000"/>
                        </a:lnSpc>
                        <a:spcBef>
                          <a:spcPts val="65"/>
                        </a:spcBef>
                      </a:pPr>
                      <a:r>
                        <a:rPr lang="en-US" sz="1400" noProof="0">
                          <a:latin typeface="Arial"/>
                          <a:cs typeface="Arial"/>
                        </a:rPr>
                        <a:t>HHS </a:t>
                      </a:r>
                      <a:r>
                        <a:rPr lang="en-US" sz="1400" spc="-5" noProof="0">
                          <a:latin typeface="Arial"/>
                          <a:cs typeface="Arial"/>
                        </a:rPr>
                        <a:t>Combat </a:t>
                      </a:r>
                      <a:r>
                        <a:rPr lang="en-US" sz="1400" noProof="0">
                          <a:latin typeface="Arial"/>
                          <a:cs typeface="Arial"/>
                        </a:rPr>
                        <a:t>COVID  </a:t>
                      </a:r>
                      <a:endParaRPr lang="en-US" sz="1400" noProof="0">
                        <a:latin typeface="Arial" panose="020B0604020202020204" pitchFamily="34" charset="0"/>
                        <a:cs typeface="Arial" panose="020B0604020202020204" pitchFamily="34" charset="0"/>
                      </a:endParaRPr>
                    </a:p>
                    <a:p>
                      <a:pPr marL="91440" marR="590550" lvl="0" algn="l" defTabSz="914400" rtl="0" eaLnBrk="1" latinLnBrk="0" hangingPunct="1">
                        <a:lnSpc>
                          <a:spcPct val="100000"/>
                        </a:lnSpc>
                        <a:spcBef>
                          <a:spcPts val="65"/>
                        </a:spcBef>
                        <a:buNone/>
                      </a:pPr>
                      <a:r>
                        <a:rPr lang="en-US" sz="1400" kern="1200" noProof="0">
                          <a:solidFill>
                            <a:srgbClr val="206FB3"/>
                          </a:solidFill>
                          <a:latin typeface="+mn-lt"/>
                          <a:ea typeface="+mn-ea"/>
                          <a:cs typeface="+mn-cs"/>
                          <a:hlinkClick r:id="rId7">
                            <a:extLst>
                              <a:ext uri="{A12FA001-AC4F-418D-AE19-62706E023703}">
                                <ahyp:hlinkClr xmlns:ahyp="http://schemas.microsoft.com/office/drawing/2018/hyperlinkcolor" val="tx"/>
                              </a:ext>
                            </a:extLst>
                          </a:hlinkClick>
                        </a:rPr>
                        <a:t>combatcovid.hhs.gov</a:t>
                      </a:r>
                      <a:r>
                        <a:rPr lang="en-US" sz="1400" kern="1200" noProof="0">
                          <a:solidFill>
                            <a:srgbClr val="206FB3"/>
                          </a:solidFill>
                          <a:latin typeface="+mn-lt"/>
                          <a:ea typeface="+mn-ea"/>
                          <a:cs typeface="+mn-cs"/>
                        </a:rPr>
                        <a:t> </a:t>
                      </a:r>
                    </a:p>
                  </a:txBody>
                  <a:tcPr marL="45720" marR="45720"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4625" marR="812165" indent="0">
                        <a:lnSpc>
                          <a:spcPct val="100000"/>
                        </a:lnSpc>
                        <a:spcBef>
                          <a:spcPts val="65"/>
                        </a:spcBef>
                      </a:pPr>
                      <a:r>
                        <a:rPr lang="es-US" sz="1400" noProof="0">
                          <a:latin typeface="Arial"/>
                          <a:cs typeface="Arial"/>
                        </a:rPr>
                        <a:t>HHS </a:t>
                      </a:r>
                      <a:r>
                        <a:rPr lang="es-US" sz="1400" spc="-5" noProof="0">
                          <a:latin typeface="Arial"/>
                          <a:cs typeface="Arial"/>
                        </a:rPr>
                        <a:t>Combate </a:t>
                      </a:r>
                      <a:r>
                        <a:rPr lang="es-US" sz="1400" noProof="0">
                          <a:latin typeface="Arial"/>
                          <a:cs typeface="Arial"/>
                        </a:rPr>
                        <a:t>COVID </a:t>
                      </a:r>
                      <a:r>
                        <a:rPr lang="es-US" sz="1400" spc="-5" noProof="0">
                          <a:latin typeface="Arial"/>
                          <a:cs typeface="Arial"/>
                        </a:rPr>
                        <a:t>(en</a:t>
                      </a:r>
                      <a:r>
                        <a:rPr lang="es-US" sz="1400" spc="-70" noProof="0">
                          <a:latin typeface="Arial"/>
                          <a:cs typeface="Arial"/>
                        </a:rPr>
                        <a:t> </a:t>
                      </a:r>
                      <a:r>
                        <a:rPr lang="es-US" sz="1400" spc="-5" noProof="0">
                          <a:latin typeface="Arial"/>
                          <a:cs typeface="Arial"/>
                        </a:rPr>
                        <a:t>español) </a:t>
                      </a:r>
                      <a:endParaRPr lang="es-US" sz="1400" noProof="0">
                        <a:latin typeface="Arial"/>
                        <a:cs typeface="Arial"/>
                      </a:endParaRPr>
                    </a:p>
                    <a:p>
                      <a:pPr marL="174625" marR="590550" lvl="0" indent="0" algn="l" defTabSz="914400" rtl="0" eaLnBrk="1" latinLnBrk="0" hangingPunct="1">
                        <a:lnSpc>
                          <a:spcPct val="100000"/>
                        </a:lnSpc>
                        <a:spcBef>
                          <a:spcPts val="65"/>
                        </a:spcBef>
                        <a:buNone/>
                      </a:pPr>
                      <a:r>
                        <a:rPr lang="es-US" sz="1400" kern="1200" noProof="0">
                          <a:solidFill>
                            <a:srgbClr val="206FB3"/>
                          </a:solidFill>
                          <a:latin typeface="+mn-lt"/>
                          <a:ea typeface="+mn-ea"/>
                          <a:cs typeface="+mn-cs"/>
                          <a:hlinkClick r:id="rId8">
                            <a:extLst>
                              <a:ext uri="{A12FA001-AC4F-418D-AE19-62706E023703}">
                                <ahyp:hlinkClr xmlns:ahyp="http://schemas.microsoft.com/office/drawing/2018/hyperlinkcolor" val="tx"/>
                              </a:ext>
                            </a:extLst>
                          </a:hlinkClick>
                        </a:rPr>
                        <a:t>combatecovid.hhs.gov</a:t>
                      </a:r>
                      <a:endParaRPr lang="es-US" sz="1400" kern="1200" noProof="0">
                        <a:solidFill>
                          <a:srgbClr val="206FB3"/>
                        </a:solidFill>
                        <a:latin typeface="+mn-lt"/>
                        <a:ea typeface="+mn-ea"/>
                        <a:cs typeface="+mn-cs"/>
                      </a:endParaRPr>
                    </a:p>
                  </a:txBody>
                  <a:tcPr marL="45720" marR="45720"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735511733"/>
                  </a:ext>
                </a:extLst>
              </a:tr>
              <a:tr h="535254">
                <a:tc>
                  <a:txBody>
                    <a:bodyPr/>
                    <a:lstStyle/>
                    <a:p>
                      <a:pPr marL="90805" marR="590550" lvl="0" indent="0" algn="l" rtl="0" eaLnBrk="1" fontAlgn="auto" latinLnBrk="0" hangingPunct="1">
                        <a:lnSpc>
                          <a:spcPct val="100000"/>
                        </a:lnSpc>
                        <a:spcBef>
                          <a:spcPts val="65"/>
                        </a:spcBef>
                        <a:spcAft>
                          <a:spcPts val="0"/>
                        </a:spcAft>
                        <a:buClrTx/>
                        <a:buSzTx/>
                        <a:buFontTx/>
                        <a:buNone/>
                      </a:pPr>
                      <a:r>
                        <a:rPr lang="en-US" sz="1400" spc="-5" noProof="0">
                          <a:latin typeface="Arial"/>
                          <a:cs typeface="Arial"/>
                        </a:rPr>
                        <a:t>NIH CEAL Event Calendar</a:t>
                      </a:r>
                      <a:endParaRPr lang="en-US" sz="1400" noProof="0">
                        <a:latin typeface="Arial"/>
                        <a:cs typeface="Arial"/>
                      </a:endParaRPr>
                    </a:p>
                    <a:p>
                      <a:pPr marL="91440" marR="590550" lvl="0" indent="0" algn="l" defTabSz="914400" rtl="0" eaLnBrk="1" latinLnBrk="0" hangingPunct="1">
                        <a:lnSpc>
                          <a:spcPct val="100000"/>
                        </a:lnSpc>
                        <a:spcBef>
                          <a:spcPts val="65"/>
                        </a:spcBef>
                        <a:spcAft>
                          <a:spcPts val="0"/>
                        </a:spcAft>
                        <a:buClrTx/>
                        <a:buSzTx/>
                        <a:buFontTx/>
                        <a:buNone/>
                      </a:pPr>
                      <a:r>
                        <a:rPr lang="en-US" sz="1400" kern="1200" noProof="0">
                          <a:solidFill>
                            <a:srgbClr val="206FB3"/>
                          </a:solidFill>
                          <a:latin typeface="+mn-lt"/>
                          <a:ea typeface="+mn-ea"/>
                          <a:cs typeface="+mn-cs"/>
                          <a:hlinkClick r:id="rId9">
                            <a:extLst>
                              <a:ext uri="{A12FA001-AC4F-418D-AE19-62706E023703}">
                                <ahyp:hlinkClr xmlns:ahyp="http://schemas.microsoft.com/office/drawing/2018/hyperlinkcolor" val="tx"/>
                              </a:ext>
                            </a:extLst>
                          </a:hlinkClick>
                        </a:rPr>
                        <a:t>covid19community.nih.gov/events</a:t>
                      </a:r>
                      <a:endParaRPr lang="en-US" sz="1400" kern="1200" noProof="0">
                        <a:solidFill>
                          <a:srgbClr val="206FB3"/>
                        </a:solidFill>
                        <a:latin typeface="+mn-lt"/>
                        <a:ea typeface="+mn-ea"/>
                        <a:cs typeface="+mn-cs"/>
                      </a:endParaRPr>
                    </a:p>
                  </a:txBody>
                  <a:tcPr marL="45720" marR="45720"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marL="394335" marR="812165">
                        <a:lnSpc>
                          <a:spcPct val="100000"/>
                        </a:lnSpc>
                        <a:spcBef>
                          <a:spcPts val="320"/>
                        </a:spcBef>
                      </a:pPr>
                      <a:endParaRPr lang="en-US" sz="1400" noProof="0">
                        <a:solidFill>
                          <a:schemeClr val="tx1"/>
                        </a:solidFill>
                        <a:latin typeface="Arial" panose="020B0604020202020204" pitchFamily="34" charset="0"/>
                        <a:cs typeface="Arial" panose="020B0604020202020204" pitchFamily="34" charset="0"/>
                      </a:endParaRPr>
                    </a:p>
                  </a:txBody>
                  <a:tcPr marL="45720" marR="45720"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noFill/>
                  </a:tcPr>
                </a:tc>
                <a:extLst>
                  <a:ext uri="{0D108BD9-81ED-4DB2-BD59-A6C34878D82A}">
                    <a16:rowId xmlns:a16="http://schemas.microsoft.com/office/drawing/2014/main" val="3352743113"/>
                  </a:ext>
                </a:extLst>
              </a:tr>
              <a:tr h="535254">
                <a:tc>
                  <a:txBody>
                    <a:bodyPr/>
                    <a:lstStyle/>
                    <a:p>
                      <a:pPr marL="90805" marR="590550" lvl="0" indent="0" algn="l" rtl="0" eaLnBrk="1" fontAlgn="auto" latinLnBrk="0" hangingPunct="1">
                        <a:lnSpc>
                          <a:spcPct val="100000"/>
                        </a:lnSpc>
                        <a:spcBef>
                          <a:spcPts val="65"/>
                        </a:spcBef>
                        <a:spcAft>
                          <a:spcPts val="0"/>
                        </a:spcAft>
                        <a:buClrTx/>
                        <a:buSzTx/>
                        <a:buFontTx/>
                        <a:buNone/>
                      </a:pPr>
                      <a:r>
                        <a:rPr lang="en-US" sz="1400" spc="-5" noProof="0">
                          <a:latin typeface="Arial"/>
                          <a:cs typeface="Arial"/>
                        </a:rPr>
                        <a:t>NIH CEAL </a:t>
                      </a:r>
                      <a:r>
                        <a:rPr lang="en-US" sz="1400" spc="-5" noProof="0" err="1">
                          <a:latin typeface="Arial"/>
                          <a:cs typeface="Arial"/>
                        </a:rPr>
                        <a:t>eNewsletter</a:t>
                      </a:r>
                      <a:r>
                        <a:rPr lang="en-US" sz="1400" spc="-5" noProof="0">
                          <a:latin typeface="Arial"/>
                          <a:cs typeface="Arial"/>
                        </a:rPr>
                        <a:t> Subscription</a:t>
                      </a:r>
                      <a:endParaRPr lang="en-US" sz="1400" noProof="0">
                        <a:latin typeface="Arial"/>
                        <a:cs typeface="Arial"/>
                      </a:endParaRPr>
                    </a:p>
                    <a:p>
                      <a:pPr marL="91440" marR="590550" lvl="0" indent="0" algn="l" defTabSz="914400" rtl="0" eaLnBrk="1" latinLnBrk="0" hangingPunct="1">
                        <a:lnSpc>
                          <a:spcPct val="100000"/>
                        </a:lnSpc>
                        <a:spcBef>
                          <a:spcPts val="65"/>
                        </a:spcBef>
                        <a:spcAft>
                          <a:spcPts val="0"/>
                        </a:spcAft>
                        <a:buClrTx/>
                        <a:buSzTx/>
                        <a:buFontTx/>
                        <a:buNone/>
                      </a:pPr>
                      <a:r>
                        <a:rPr lang="en-US" sz="1400" kern="1200" noProof="0">
                          <a:solidFill>
                            <a:srgbClr val="206FB3"/>
                          </a:solidFill>
                          <a:latin typeface="+mn-lt"/>
                          <a:ea typeface="+mn-ea"/>
                          <a:cs typeface="+mn-cs"/>
                          <a:hlinkClick r:id="rId10">
                            <a:extLst>
                              <a:ext uri="{A12FA001-AC4F-418D-AE19-62706E023703}">
                                <ahyp:hlinkClr xmlns:ahyp="http://schemas.microsoft.com/office/drawing/2018/hyperlinkcolor" val="tx"/>
                              </a:ext>
                            </a:extLst>
                          </a:hlinkClick>
                        </a:rPr>
                        <a:t>go.usa.gov/xAsax</a:t>
                      </a:r>
                      <a:endParaRPr lang="en-US" sz="1400" kern="1200" noProof="0">
                        <a:solidFill>
                          <a:srgbClr val="206FB3"/>
                        </a:solidFill>
                        <a:latin typeface="+mn-lt"/>
                        <a:ea typeface="+mn-ea"/>
                        <a:cs typeface="+mn-cs"/>
                      </a:endParaRPr>
                    </a:p>
                  </a:txBody>
                  <a:tcPr marL="45720" marR="4572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394335" marR="812165">
                        <a:lnSpc>
                          <a:spcPct val="100000"/>
                        </a:lnSpc>
                        <a:spcBef>
                          <a:spcPts val="320"/>
                        </a:spcBef>
                      </a:pPr>
                      <a:endParaRPr lang="en-US" sz="1400" noProof="0">
                        <a:solidFill>
                          <a:schemeClr val="tx1"/>
                        </a:solidFill>
                        <a:latin typeface="Arial" panose="020B0604020202020204" pitchFamily="34" charset="0"/>
                        <a:cs typeface="Arial" panose="020B0604020202020204" pitchFamily="34" charset="0"/>
                      </a:endParaRPr>
                    </a:p>
                  </a:txBody>
                  <a:tcPr marL="45720" marR="4572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4114834"/>
                  </a:ext>
                </a:extLst>
              </a:tr>
            </a:tbl>
          </a:graphicData>
        </a:graphic>
      </p:graphicFrame>
      <p:sp>
        <p:nvSpPr>
          <p:cNvPr id="7" name="TextBox 6">
            <a:extLst>
              <a:ext uri="{FF2B5EF4-FFF2-40B4-BE49-F238E27FC236}">
                <a16:creationId xmlns:a16="http://schemas.microsoft.com/office/drawing/2014/main" id="{28446D55-075D-4DD8-97D9-BCC7C3567234}"/>
              </a:ext>
            </a:extLst>
          </p:cNvPr>
          <p:cNvSpPr txBox="1"/>
          <p:nvPr/>
        </p:nvSpPr>
        <p:spPr>
          <a:xfrm>
            <a:off x="11755225" y="299153"/>
            <a:ext cx="208175" cy="369332"/>
          </a:xfrm>
          <a:prstGeom prst="rect">
            <a:avLst/>
          </a:prstGeom>
          <a:noFill/>
        </p:spPr>
        <p:txBody>
          <a:bodyPr wrap="square" rtlCol="0">
            <a:spAutoFit/>
          </a:bodyPr>
          <a:lstStyle/>
          <a:p>
            <a:r>
              <a:rPr lang="en-US"/>
              <a:t>3</a:t>
            </a:r>
          </a:p>
        </p:txBody>
      </p:sp>
    </p:spTree>
    <p:extLst>
      <p:ext uri="{BB962C8B-B14F-4D97-AF65-F5344CB8AC3E}">
        <p14:creationId xmlns:p14="http://schemas.microsoft.com/office/powerpoint/2010/main" val="2569181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200" y="365125"/>
            <a:ext cx="11093970" cy="1325563"/>
          </a:xfrm>
        </p:spPr>
        <p:txBody>
          <a:bodyPr>
            <a:normAutofit/>
          </a:bodyPr>
          <a:lstStyle/>
          <a:p>
            <a:r>
              <a:rPr lang="es-ES" sz="3600" b="1" i="0" u="none" strike="noStrike">
                <a:solidFill>
                  <a:schemeClr val="accent1"/>
                </a:solidFill>
                <a:effectLst/>
              </a:rPr>
              <a:t>¿Qué puedo hacer para protegerme de las variantes del COVID-19? </a:t>
            </a:r>
            <a:endParaRPr lang="en-US" sz="3600">
              <a:solidFill>
                <a:schemeClr val="accent1"/>
              </a:solidFill>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199" y="1690688"/>
            <a:ext cx="3838607"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0" i="1" u="none" strike="noStrike" kern="1200" cap="none" spc="0" normalizeH="0" baseline="0" noProof="0">
                <a:ln>
                  <a:noFill/>
                </a:ln>
                <a:solidFill>
                  <a:srgbClr val="616165"/>
                </a:solidFill>
                <a:effectLst/>
                <a:uLnTx/>
                <a:uFillTx/>
                <a:latin typeface="Arial" panose="020B0604020202020204"/>
                <a:ea typeface="+mn-ea"/>
                <a:cs typeface="+mn-cs"/>
              </a:rPr>
              <a:t>Instagram</a:t>
            </a:r>
          </a:p>
          <a:p>
            <a:pPr marL="0" indent="0">
              <a:buNone/>
            </a:pPr>
            <a:r>
              <a:rPr lang="es-ES" sz="1500" i="0" u="none" strike="noStrike">
                <a:solidFill>
                  <a:schemeClr val="tx1"/>
                </a:solidFill>
                <a:effectLst/>
              </a:rPr>
              <a:t>¿Qué puedo hacer para protegerme</a:t>
            </a:r>
            <a:br>
              <a:rPr lang="es-ES" sz="1500" i="0" u="none" strike="noStrike">
                <a:solidFill>
                  <a:schemeClr val="tx1"/>
                </a:solidFill>
                <a:effectLst/>
              </a:rPr>
            </a:br>
            <a:r>
              <a:rPr lang="es-ES" sz="1500" i="0" u="none" strike="noStrike">
                <a:solidFill>
                  <a:schemeClr val="tx1"/>
                </a:solidFill>
                <a:effectLst/>
              </a:rPr>
              <a:t>de las variantes del COVID-19?</a:t>
            </a:r>
            <a:r>
              <a:rPr lang="es-ES" sz="1500" i="0" u="none" strike="noStrike">
                <a:solidFill>
                  <a:schemeClr val="tx1"/>
                </a:solidFill>
                <a:effectLst/>
                <a:latin typeface="Arial"/>
                <a:cs typeface="Arial"/>
              </a:rPr>
              <a:t> </a:t>
            </a:r>
            <a:r>
              <a:rPr lang="es-ES" sz="1500">
                <a:solidFill>
                  <a:schemeClr val="tx1"/>
                </a:solidFill>
                <a:latin typeface="Arial"/>
                <a:cs typeface="Arial"/>
              </a:rPr>
              <a:t>La vacuna contra el COVID-19 es la mejor manera para prevenir la infección por delta u otras variantes. Además, siga las recomendaciones de los CDC para prevenir el contagio del COVID-19. #NIHCEAL</a:t>
            </a:r>
            <a:endParaRPr lang="en-US" sz="1500">
              <a:solidFill>
                <a:schemeClr val="tx1"/>
              </a:solidFill>
              <a:latin typeface="Arial"/>
              <a:cs typeface="Arial"/>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5874471" y="1690688"/>
            <a:ext cx="2939143" cy="338554"/>
          </a:xfrm>
          <a:prstGeom prst="rect">
            <a:avLst/>
          </a:prstGeom>
          <a:noFill/>
        </p:spPr>
        <p:txBody>
          <a:bodyPr wrap="square" rtlCol="0">
            <a:spAutoFit/>
          </a:bodyPr>
          <a:lstStyle/>
          <a:p>
            <a:r>
              <a:rPr lang="en-US" sz="1600" b="1"/>
              <a:t>IMAGES</a:t>
            </a:r>
          </a:p>
        </p:txBody>
      </p:sp>
      <p:pic>
        <p:nvPicPr>
          <p:cNvPr id="10" name="Picture 9" descr="¿Qué puedo hacer para protegerme&#10;de las variantes del COVID-19? Más preguntas y respuestas sobre las vacunas en https://covid19community.nih.gov/español&#10;Logotipo: La Alianza de Participación Comunitaria de los Institutos Nacionales de Salud.">
            <a:extLst>
              <a:ext uri="{FF2B5EF4-FFF2-40B4-BE49-F238E27FC236}">
                <a16:creationId xmlns:a16="http://schemas.microsoft.com/office/drawing/2014/main" id="{A5D2775E-5E1E-AD4C-BDF4-C281DD2E0952}"/>
              </a:ext>
            </a:extLst>
          </p:cNvPr>
          <p:cNvPicPr>
            <a:picLocks noChangeAspect="1"/>
          </p:cNvPicPr>
          <p:nvPr/>
        </p:nvPicPr>
        <p:blipFill>
          <a:blip r:embed="rId3"/>
          <a:stretch>
            <a:fillRect/>
          </a:stretch>
        </p:blipFill>
        <p:spPr>
          <a:xfrm>
            <a:off x="5874471" y="2047163"/>
            <a:ext cx="1856232" cy="1856232"/>
          </a:xfrm>
          <a:prstGeom prst="rect">
            <a:avLst/>
          </a:prstGeom>
        </p:spPr>
      </p:pic>
      <p:pic>
        <p:nvPicPr>
          <p:cNvPr id="12" name="Picture 11" descr="“Respuesta. Vacúnese. Las vacunas contra el COVID-19 son la mejor manera para prevenir la infección por delta u otras variantes, incluso si ya ha tenido COVID-19”.&#10;“Más preguntas y respuestas sobre las vacunas en https://covid19community.nih.gov/español” &#10;Logotipo: La Alianza de Participación Comunitaria de los Institutos Nacionales de Salud">
            <a:extLst>
              <a:ext uri="{FF2B5EF4-FFF2-40B4-BE49-F238E27FC236}">
                <a16:creationId xmlns:a16="http://schemas.microsoft.com/office/drawing/2014/main" id="{6DB1D63D-B4D6-F449-A37B-A23A358AFDD2}"/>
              </a:ext>
            </a:extLst>
          </p:cNvPr>
          <p:cNvPicPr>
            <a:picLocks noChangeAspect="1"/>
          </p:cNvPicPr>
          <p:nvPr/>
        </p:nvPicPr>
        <p:blipFill>
          <a:blip r:embed="rId4"/>
          <a:srcRect/>
          <a:stretch/>
        </p:blipFill>
        <p:spPr>
          <a:xfrm>
            <a:off x="5874471" y="3989440"/>
            <a:ext cx="1856232" cy="1856232"/>
          </a:xfrm>
          <a:prstGeom prst="rect">
            <a:avLst/>
          </a:prstGeom>
        </p:spPr>
      </p:pic>
      <p:sp>
        <p:nvSpPr>
          <p:cNvPr id="9" name="TextBox 8">
            <a:extLst>
              <a:ext uri="{FF2B5EF4-FFF2-40B4-BE49-F238E27FC236}">
                <a16:creationId xmlns:a16="http://schemas.microsoft.com/office/drawing/2014/main" id="{4985AFBB-0C1D-B242-99E4-991B63D1BD4F}"/>
              </a:ext>
            </a:extLst>
          </p:cNvPr>
          <p:cNvSpPr txBox="1"/>
          <p:nvPr/>
        </p:nvSpPr>
        <p:spPr>
          <a:xfrm>
            <a:off x="5874471" y="5931717"/>
            <a:ext cx="2342749" cy="954107"/>
          </a:xfrm>
          <a:prstGeom prst="rect">
            <a:avLst/>
          </a:prstGeom>
          <a:noFill/>
        </p:spPr>
        <p:txBody>
          <a:bodyPr wrap="square" lIns="91440" tIns="45720" rIns="91440" bIns="45720" rtlCol="0" anchor="t">
            <a:spAutoFit/>
          </a:bodyPr>
          <a:lstStyle/>
          <a:p>
            <a:r>
              <a:rPr lang="en-US" sz="1400" b="1">
                <a:solidFill>
                  <a:schemeClr val="accent1"/>
                </a:solidFill>
              </a:rPr>
              <a:t>Download Images </a:t>
            </a:r>
            <a:br>
              <a:rPr lang="en-US" sz="1400">
                <a:solidFill>
                  <a:schemeClr val="accent1"/>
                </a:solidFill>
              </a:rPr>
            </a:br>
            <a:r>
              <a:rPr lang="en-US" sz="1400">
                <a:solidFill>
                  <a:srgbClr val="206FB3"/>
                </a:solidFill>
                <a:hlinkClick r:id="rId5"/>
              </a:rPr>
              <a:t>https://covid19community.nih.gov/resources/covid19-variant-social-cards</a:t>
            </a:r>
            <a:r>
              <a:rPr lang="en-US" sz="1400">
                <a:solidFill>
                  <a:srgbClr val="206FB3"/>
                </a:solidFill>
              </a:rPr>
              <a:t> </a:t>
            </a:r>
          </a:p>
        </p:txBody>
      </p:sp>
      <p:sp>
        <p:nvSpPr>
          <p:cNvPr id="7" name="TextBox 6">
            <a:extLst>
              <a:ext uri="{FF2B5EF4-FFF2-40B4-BE49-F238E27FC236}">
                <a16:creationId xmlns:a16="http://schemas.microsoft.com/office/drawing/2014/main" id="{329E9FE6-6EB2-C34B-BA23-6168E58DC791}"/>
              </a:ext>
            </a:extLst>
          </p:cNvPr>
          <p:cNvSpPr txBox="1"/>
          <p:nvPr/>
        </p:nvSpPr>
        <p:spPr>
          <a:xfrm>
            <a:off x="8813614" y="1690688"/>
            <a:ext cx="2475187" cy="3970318"/>
          </a:xfrm>
          <a:prstGeom prst="rect">
            <a:avLst/>
          </a:prstGeom>
          <a:noFill/>
        </p:spPr>
        <p:txBody>
          <a:bodyPr wrap="square" lIns="91440" tIns="45720" rIns="91440" bIns="45720" rtlCol="0" anchor="t">
            <a:spAutoFit/>
          </a:bodyPr>
          <a:lstStyle/>
          <a:p>
            <a:r>
              <a:rPr lang="en-US" sz="1200" b="1"/>
              <a:t>IMAGE ALT TEXT</a:t>
            </a:r>
          </a:p>
          <a:p>
            <a:r>
              <a:rPr lang="es-ES" sz="1200" b="0" i="0" u="none" strike="noStrike">
                <a:effectLst/>
              </a:rPr>
              <a:t>El texto de la tarjeta 1 dice: </a:t>
            </a:r>
            <a:r>
              <a:rPr lang="en-US" sz="1200" b="0" i="0" u="none" strike="noStrike">
                <a:effectLst/>
              </a:rPr>
              <a:t>“</a:t>
            </a:r>
            <a:r>
              <a:rPr lang="es-ES" sz="1200" b="0" i="0" u="none" strike="noStrike">
                <a:effectLst/>
              </a:rPr>
              <a:t>¿Qué puedo hacer para protegerme</a:t>
            </a:r>
            <a:br>
              <a:rPr lang="es-ES" sz="1200" b="0" i="0" u="none" strike="noStrike">
                <a:effectLst/>
              </a:rPr>
            </a:br>
            <a:r>
              <a:rPr lang="es-ES" sz="1200" b="0" i="0" u="none" strike="noStrike">
                <a:effectLst/>
              </a:rPr>
              <a:t>de las variantes del COVID-19?” </a:t>
            </a:r>
            <a:endParaRPr lang="en-US" sz="1200">
              <a:effectLst/>
            </a:endParaRPr>
          </a:p>
          <a:p>
            <a:endParaRPr lang="en-US" sz="1200" b="0" i="0" u="none" strike="noStrike">
              <a:effectLst/>
            </a:endParaRPr>
          </a:p>
          <a:p>
            <a:r>
              <a:rPr lang="es-ES" sz="1200" b="0" i="0" u="none" strike="noStrike">
                <a:effectLst/>
              </a:rPr>
              <a:t>El texto de la tarjeta 2 dice: </a:t>
            </a:r>
            <a:r>
              <a:rPr lang="en-US" sz="1200" b="0" i="0" u="none" strike="noStrike">
                <a:effectLst/>
              </a:rPr>
              <a:t> </a:t>
            </a:r>
            <a:r>
              <a:rPr lang="es-ES" sz="1200" b="0" i="0" u="none" strike="noStrike">
                <a:effectLst/>
              </a:rPr>
              <a:t>“R. Vacúnese. Las vacunas contra el COVID-19 son la mejor </a:t>
            </a:r>
            <a:r>
              <a:rPr lang="es-AR" sz="1200"/>
              <a:t>manera para prevenir </a:t>
            </a:r>
            <a:r>
              <a:rPr lang="es-ES" sz="1200">
                <a:solidFill>
                  <a:schemeClr val="tx1"/>
                </a:solidFill>
                <a:latin typeface="Arial"/>
                <a:cs typeface="Arial"/>
              </a:rPr>
              <a:t>la infección </a:t>
            </a:r>
            <a:r>
              <a:rPr lang="es-ES" sz="1200">
                <a:cs typeface="Arial"/>
              </a:rPr>
              <a:t>por </a:t>
            </a:r>
            <a:r>
              <a:rPr lang="es-ES" sz="1200">
                <a:solidFill>
                  <a:schemeClr val="tx1"/>
                </a:solidFill>
                <a:latin typeface="Arial"/>
                <a:cs typeface="Arial"/>
              </a:rPr>
              <a:t>delta u otras variantes</a:t>
            </a:r>
            <a:r>
              <a:rPr lang="es-ES" sz="1200" b="0" i="0" u="none" strike="noStrike">
                <a:effectLst/>
              </a:rPr>
              <a:t>, incluso si ya ha tenido COVID-19”.</a:t>
            </a:r>
          </a:p>
          <a:p>
            <a:endParaRPr lang="es-ES" sz="1200"/>
          </a:p>
          <a:p>
            <a:r>
              <a:rPr lang="es-ES" sz="1200"/>
              <a:t>“Más preguntas y respuestas sobre las vacunas en </a:t>
            </a:r>
            <a:r>
              <a:rPr lang="es-ES" sz="1200">
                <a:hlinkClick r:id="rId6">
                  <a:extLst>
                    <a:ext uri="{A12FA001-AC4F-418D-AE19-62706E023703}">
                      <ahyp:hlinkClr xmlns:ahyp="http://schemas.microsoft.com/office/drawing/2018/hyperlinkcolor" val="tx"/>
                    </a:ext>
                  </a:extLst>
                </a:hlinkClick>
              </a:rPr>
              <a:t>https://covid19community.nih.gov/español</a:t>
            </a:r>
            <a:r>
              <a:rPr lang="es-ES" sz="1200"/>
              <a:t>” </a:t>
            </a:r>
          </a:p>
          <a:p>
            <a:endParaRPr lang="es-ES" sz="1200"/>
          </a:p>
          <a:p>
            <a:r>
              <a:rPr lang="es-ES" sz="1200"/>
              <a:t>Logotipo: La Alianza de Participación Comunitaria de los Institutos Nacionales de Salud</a:t>
            </a:r>
            <a:endParaRPr lang="en-US" sz="1200"/>
          </a:p>
        </p:txBody>
      </p:sp>
      <p:sp>
        <p:nvSpPr>
          <p:cNvPr id="11" name="TextBox 10">
            <a:extLst>
              <a:ext uri="{FF2B5EF4-FFF2-40B4-BE49-F238E27FC236}">
                <a16:creationId xmlns:a16="http://schemas.microsoft.com/office/drawing/2014/main" id="{D1D63A30-C62B-0F4F-92E3-7769BE282379}"/>
              </a:ext>
            </a:extLst>
          </p:cNvPr>
          <p:cNvSpPr txBox="1"/>
          <p:nvPr/>
        </p:nvSpPr>
        <p:spPr>
          <a:xfrm>
            <a:off x="11687176" y="299153"/>
            <a:ext cx="504824" cy="369332"/>
          </a:xfrm>
          <a:prstGeom prst="rect">
            <a:avLst/>
          </a:prstGeom>
          <a:noFill/>
        </p:spPr>
        <p:txBody>
          <a:bodyPr wrap="square" rtlCol="0">
            <a:spAutoFit/>
          </a:bodyPr>
          <a:lstStyle/>
          <a:p>
            <a:r>
              <a:rPr lang="en-US"/>
              <a:t>30</a:t>
            </a:r>
          </a:p>
        </p:txBody>
      </p:sp>
    </p:spTree>
    <p:extLst>
      <p:ext uri="{BB962C8B-B14F-4D97-AF65-F5344CB8AC3E}">
        <p14:creationId xmlns:p14="http://schemas.microsoft.com/office/powerpoint/2010/main" val="5168707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200" y="365125"/>
            <a:ext cx="11078980" cy="1325563"/>
          </a:xfrm>
        </p:spPr>
        <p:txBody>
          <a:bodyPr>
            <a:normAutofit/>
          </a:bodyPr>
          <a:lstStyle/>
          <a:p>
            <a:r>
              <a:rPr lang="es-ES" sz="3600" b="1" i="0" u="none" strike="noStrike">
                <a:solidFill>
                  <a:schemeClr val="accent1"/>
                </a:solidFill>
                <a:effectLst/>
              </a:rPr>
              <a:t>¿Cómo sé si tengo una variante del COVID-19?</a:t>
            </a:r>
            <a:endParaRPr lang="en-US" sz="3600">
              <a:solidFill>
                <a:schemeClr val="accent1"/>
              </a:solidFill>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199" y="1690688"/>
            <a:ext cx="4328711"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0" i="1" u="none" strike="noStrike" kern="1200" cap="none" spc="0" normalizeH="0" baseline="0" noProof="0">
                <a:ln>
                  <a:noFill/>
                </a:ln>
                <a:solidFill>
                  <a:srgbClr val="616165"/>
                </a:solidFill>
                <a:effectLst/>
                <a:uLnTx/>
                <a:uFillTx/>
                <a:latin typeface="Arial" panose="020B0604020202020204"/>
                <a:ea typeface="+mn-ea"/>
                <a:cs typeface="+mn-cs"/>
              </a:rPr>
              <a:t>Instagram</a:t>
            </a:r>
          </a:p>
          <a:p>
            <a:pPr marL="0" indent="0">
              <a:buNone/>
            </a:pPr>
            <a:r>
              <a:rPr lang="es-ES" sz="1500" i="0" u="none" strike="noStrike">
                <a:solidFill>
                  <a:schemeClr val="tx1"/>
                </a:solidFill>
                <a:effectLst/>
              </a:rPr>
              <a:t>¿Cómo sé si tengo una variante del COVID-19?</a:t>
            </a:r>
            <a:r>
              <a:rPr lang="en-US" sz="1500" b="1" i="0" u="none" strike="noStrike">
                <a:solidFill>
                  <a:schemeClr val="tx1"/>
                </a:solidFill>
                <a:effectLst/>
              </a:rPr>
              <a:t> </a:t>
            </a:r>
            <a:r>
              <a:rPr lang="es-ES" sz="1500" i="0" u="none" strike="noStrike">
                <a:solidFill>
                  <a:schemeClr val="tx1"/>
                </a:solidFill>
                <a:effectLst/>
              </a:rPr>
              <a:t>Es posible que usted y su médico no puedan saber qué variante específica del virus tiene.</a:t>
            </a:r>
            <a:r>
              <a:rPr lang="en-US" sz="1500" b="0" i="0" u="none" strike="noStrike">
                <a:solidFill>
                  <a:schemeClr val="tx1"/>
                </a:solidFill>
                <a:effectLst/>
              </a:rPr>
              <a:t> Independientemente, </a:t>
            </a:r>
            <a:r>
              <a:rPr lang="es-ES" sz="1500" b="0" i="0" u="none" strike="noStrike">
                <a:solidFill>
                  <a:schemeClr val="tx1"/>
                </a:solidFill>
                <a:effectLst/>
              </a:rPr>
              <a:t>si el resultado de la prueba es positivo, es importante que se cuide a sí mismo siga las recomendaciones de los CDC para evitar transmitir el virus a otras personas. </a:t>
            </a:r>
            <a:r>
              <a:rPr lang="en-US" sz="1500" b="0" i="0" u="none" strike="noStrike">
                <a:solidFill>
                  <a:schemeClr val="tx1"/>
                </a:solidFill>
                <a:effectLst/>
              </a:rPr>
              <a:t> #NIHCEAL</a:t>
            </a:r>
            <a:endParaRPr lang="en-US" sz="1500">
              <a:solidFill>
                <a:schemeClr val="tx1"/>
              </a:solidFill>
              <a:effectLst/>
              <a:latin typeface="YAD7QhG2T6o 0"/>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6017075" y="1690688"/>
            <a:ext cx="2939143" cy="338554"/>
          </a:xfrm>
          <a:prstGeom prst="rect">
            <a:avLst/>
          </a:prstGeom>
          <a:noFill/>
        </p:spPr>
        <p:txBody>
          <a:bodyPr wrap="square" rtlCol="0">
            <a:spAutoFit/>
          </a:bodyPr>
          <a:lstStyle/>
          <a:p>
            <a:r>
              <a:rPr lang="en-US" sz="1600" b="1"/>
              <a:t>IMAGES</a:t>
            </a:r>
          </a:p>
        </p:txBody>
      </p:sp>
      <p:pic>
        <p:nvPicPr>
          <p:cNvPr id="10" name="Picture 9" descr="¿Cómo sé si tengo una variante del COVID-19? Más preguntas y respuestas sobre las vacunas en https://covid19community.nih.gov/español">
            <a:extLst>
              <a:ext uri="{FF2B5EF4-FFF2-40B4-BE49-F238E27FC236}">
                <a16:creationId xmlns:a16="http://schemas.microsoft.com/office/drawing/2014/main" id="{55A557A8-0088-BB40-A6EB-E78625614F4F}"/>
              </a:ext>
            </a:extLst>
          </p:cNvPr>
          <p:cNvPicPr>
            <a:picLocks noChangeAspect="1"/>
          </p:cNvPicPr>
          <p:nvPr/>
        </p:nvPicPr>
        <p:blipFill>
          <a:blip r:embed="rId3"/>
          <a:srcRect/>
          <a:stretch/>
        </p:blipFill>
        <p:spPr>
          <a:xfrm>
            <a:off x="6096000" y="2029242"/>
            <a:ext cx="1856232" cy="1856232"/>
          </a:xfrm>
          <a:prstGeom prst="rect">
            <a:avLst/>
          </a:prstGeom>
        </p:spPr>
      </p:pic>
      <p:pic>
        <p:nvPicPr>
          <p:cNvPr id="12" name="Picture 11" descr="“Respuesta. Es posible que usted no pueda saber qué variante específica&#10;del virus tiene. Cuídese a sí mismo, obtenga atención médica y tome precauciones para evitar transmitir el virus”. &#10;“Más preguntas y respuestas sobre las vacunas en https://covid19community.nih.gov/español” &#10;Logotipo: La Alianza de Participación Comunitaria de los Institutos Nacionales de Salud">
            <a:extLst>
              <a:ext uri="{FF2B5EF4-FFF2-40B4-BE49-F238E27FC236}">
                <a16:creationId xmlns:a16="http://schemas.microsoft.com/office/drawing/2014/main" id="{749CB32E-16AF-DB49-9029-00A143D3D507}"/>
              </a:ext>
            </a:extLst>
          </p:cNvPr>
          <p:cNvPicPr>
            <a:picLocks noChangeAspect="1"/>
          </p:cNvPicPr>
          <p:nvPr/>
        </p:nvPicPr>
        <p:blipFill>
          <a:blip r:embed="rId4"/>
          <a:srcRect/>
          <a:stretch/>
        </p:blipFill>
        <p:spPr>
          <a:xfrm>
            <a:off x="6096000" y="3922470"/>
            <a:ext cx="1856232" cy="1856232"/>
          </a:xfrm>
          <a:prstGeom prst="rect">
            <a:avLst/>
          </a:prstGeom>
        </p:spPr>
      </p:pic>
      <p:sp>
        <p:nvSpPr>
          <p:cNvPr id="9" name="TextBox 8">
            <a:extLst>
              <a:ext uri="{FF2B5EF4-FFF2-40B4-BE49-F238E27FC236}">
                <a16:creationId xmlns:a16="http://schemas.microsoft.com/office/drawing/2014/main" id="{B00E3543-34B0-5E40-B744-A1CC1DBEB2C5}"/>
              </a:ext>
            </a:extLst>
          </p:cNvPr>
          <p:cNvSpPr txBox="1"/>
          <p:nvPr/>
        </p:nvSpPr>
        <p:spPr>
          <a:xfrm>
            <a:off x="5983104" y="5908807"/>
            <a:ext cx="2342749" cy="954107"/>
          </a:xfrm>
          <a:prstGeom prst="rect">
            <a:avLst/>
          </a:prstGeom>
          <a:noFill/>
        </p:spPr>
        <p:txBody>
          <a:bodyPr wrap="square" lIns="91440" tIns="45720" rIns="91440" bIns="45720" rtlCol="0" anchor="t">
            <a:spAutoFit/>
          </a:bodyPr>
          <a:lstStyle/>
          <a:p>
            <a:r>
              <a:rPr lang="en-US" sz="1400" b="1">
                <a:solidFill>
                  <a:schemeClr val="accent1"/>
                </a:solidFill>
              </a:rPr>
              <a:t>Download Images </a:t>
            </a:r>
            <a:br>
              <a:rPr lang="en-US" sz="1400">
                <a:solidFill>
                  <a:schemeClr val="accent1"/>
                </a:solidFill>
              </a:rPr>
            </a:br>
            <a:r>
              <a:rPr lang="en-US" sz="1400">
                <a:solidFill>
                  <a:srgbClr val="206FB3"/>
                </a:solidFill>
                <a:hlinkClick r:id="rId5"/>
              </a:rPr>
              <a:t>https://covid19community.nih.gov/resources/covid19-variant-social-cards</a:t>
            </a:r>
            <a:r>
              <a:rPr lang="en-US" sz="1400">
                <a:solidFill>
                  <a:srgbClr val="206FB3"/>
                </a:solidFill>
              </a:rPr>
              <a:t> </a:t>
            </a:r>
          </a:p>
        </p:txBody>
      </p:sp>
      <p:sp>
        <p:nvSpPr>
          <p:cNvPr id="7" name="TextBox 6">
            <a:extLst>
              <a:ext uri="{FF2B5EF4-FFF2-40B4-BE49-F238E27FC236}">
                <a16:creationId xmlns:a16="http://schemas.microsoft.com/office/drawing/2014/main" id="{329E9FE6-6EB2-C34B-BA23-6168E58DC791}"/>
              </a:ext>
            </a:extLst>
          </p:cNvPr>
          <p:cNvSpPr txBox="1"/>
          <p:nvPr/>
        </p:nvSpPr>
        <p:spPr>
          <a:xfrm>
            <a:off x="8752098" y="1734147"/>
            <a:ext cx="2475187" cy="3970318"/>
          </a:xfrm>
          <a:prstGeom prst="rect">
            <a:avLst/>
          </a:prstGeom>
          <a:noFill/>
        </p:spPr>
        <p:txBody>
          <a:bodyPr wrap="square" lIns="91440" tIns="45720" rIns="91440" bIns="45720" rtlCol="0" anchor="t">
            <a:spAutoFit/>
          </a:bodyPr>
          <a:lstStyle/>
          <a:p>
            <a:r>
              <a:rPr lang="en-US" sz="1200" b="1"/>
              <a:t>IMAGE ALT TEXT</a:t>
            </a:r>
          </a:p>
          <a:p>
            <a:r>
              <a:rPr lang="es-ES" sz="1200" b="0" i="0" u="none" strike="noStrike">
                <a:effectLst/>
              </a:rPr>
              <a:t>El texto de la tarjeta 1 dice: </a:t>
            </a:r>
            <a:r>
              <a:rPr lang="en-US" sz="1200" b="0" i="0" u="none" strike="noStrike">
                <a:effectLst/>
              </a:rPr>
              <a:t>“¿</a:t>
            </a:r>
            <a:r>
              <a:rPr lang="en-US" sz="1200" b="0" i="0" u="none" strike="noStrike" err="1">
                <a:effectLst/>
              </a:rPr>
              <a:t>Cómo</a:t>
            </a:r>
            <a:r>
              <a:rPr lang="en-US" sz="1200" b="0" i="0" u="none" strike="noStrike">
                <a:effectLst/>
              </a:rPr>
              <a:t> </a:t>
            </a:r>
            <a:r>
              <a:rPr lang="en-US" sz="1200" b="0" i="0" u="none" strike="noStrike" err="1">
                <a:effectLst/>
              </a:rPr>
              <a:t>sé</a:t>
            </a:r>
            <a:r>
              <a:rPr lang="en-US" sz="1200" b="0" i="0" u="none" strike="noStrike">
                <a:effectLst/>
              </a:rPr>
              <a:t> </a:t>
            </a:r>
            <a:r>
              <a:rPr lang="en-US" sz="1200" b="0" i="0" u="none" strike="noStrike" err="1">
                <a:effectLst/>
              </a:rPr>
              <a:t>si</a:t>
            </a:r>
            <a:r>
              <a:rPr lang="en-US" sz="1200" b="0" i="0" u="none" strike="noStrike">
                <a:effectLst/>
              </a:rPr>
              <a:t> </a:t>
            </a:r>
            <a:r>
              <a:rPr lang="en-US" sz="1200" b="0" i="0" u="none" strike="noStrike" err="1">
                <a:effectLst/>
              </a:rPr>
              <a:t>tengo</a:t>
            </a:r>
            <a:r>
              <a:rPr lang="en-US" sz="1200" b="0" i="0" u="none" strike="noStrike">
                <a:effectLst/>
              </a:rPr>
              <a:t> una </a:t>
            </a:r>
            <a:r>
              <a:rPr lang="en-US" sz="1200" b="0" i="0" u="none" strike="noStrike" err="1">
                <a:effectLst/>
              </a:rPr>
              <a:t>variante</a:t>
            </a:r>
            <a:r>
              <a:rPr lang="en-US" sz="1200" b="0" i="0" u="none" strike="noStrike">
                <a:effectLst/>
              </a:rPr>
              <a:t> del COVID-19?”</a:t>
            </a:r>
            <a:r>
              <a:rPr lang="en-US" sz="1200"/>
              <a:t> </a:t>
            </a:r>
            <a:endParaRPr lang="en-US" sz="1200" b="0" i="0" u="none" strike="noStrike">
              <a:effectLst/>
              <a:cs typeface="Arial"/>
            </a:endParaRPr>
          </a:p>
          <a:p>
            <a:endParaRPr lang="en-US" sz="1200">
              <a:effectLst/>
            </a:endParaRPr>
          </a:p>
          <a:p>
            <a:r>
              <a:rPr lang="es-ES" sz="1200" b="0" i="0" u="none" strike="noStrike">
                <a:effectLst/>
              </a:rPr>
              <a:t>El texto de la tarjeta 2 dice: “R. Es posible </a:t>
            </a:r>
            <a:r>
              <a:rPr lang="es-ES" sz="1200"/>
              <a:t>que usted no pueda saber qué </a:t>
            </a:r>
            <a:r>
              <a:rPr lang="es-ES" sz="1200" b="0" i="0" u="none" strike="noStrike">
                <a:effectLst/>
              </a:rPr>
              <a:t>variante específica</a:t>
            </a:r>
            <a:endParaRPr lang="es-ES" sz="1200" b="0" i="0" u="none" strike="noStrike">
              <a:effectLst/>
              <a:cs typeface="Arial"/>
            </a:endParaRPr>
          </a:p>
          <a:p>
            <a:r>
              <a:rPr lang="es-ES" sz="1200" b="0" i="0" u="none" strike="noStrike">
                <a:effectLst/>
              </a:rPr>
              <a:t>del virus tiene. </a:t>
            </a:r>
            <a:r>
              <a:rPr lang="es-ES" sz="1200"/>
              <a:t>Cuídese a sí mismo, obtenga atención médica y tome precauciones para evitar transmitir el virus”. </a:t>
            </a:r>
            <a:endParaRPr lang="en-US" sz="1200"/>
          </a:p>
          <a:p>
            <a:endParaRPr lang="en-US" sz="1200">
              <a:cs typeface="Arial" panose="020B0604020202020204"/>
            </a:endParaRPr>
          </a:p>
          <a:p>
            <a:r>
              <a:rPr lang="es-ES" sz="1200"/>
              <a:t>“Más preguntas y respuestas sobre las vacunas en </a:t>
            </a:r>
            <a:r>
              <a:rPr lang="es-ES" sz="1200">
                <a:hlinkClick r:id="rId6">
                  <a:extLst>
                    <a:ext uri="{A12FA001-AC4F-418D-AE19-62706E023703}">
                      <ahyp:hlinkClr xmlns:ahyp="http://schemas.microsoft.com/office/drawing/2018/hyperlinkcolor" val="tx"/>
                    </a:ext>
                  </a:extLst>
                </a:hlinkClick>
              </a:rPr>
              <a:t>https://covid19community.nih.gov/español</a:t>
            </a:r>
            <a:r>
              <a:rPr lang="es-ES" sz="1200"/>
              <a:t>” </a:t>
            </a:r>
            <a:endParaRPr lang="es-ES" sz="1200">
              <a:cs typeface="Arial"/>
            </a:endParaRPr>
          </a:p>
          <a:p>
            <a:endParaRPr lang="es-ES" sz="1200"/>
          </a:p>
          <a:p>
            <a:r>
              <a:rPr lang="es-ES" sz="1200"/>
              <a:t>Logotipo: La Alianza de Participación Comunitaria de los Institutos Nacionales de Salud</a:t>
            </a:r>
            <a:endParaRPr lang="en-US" sz="1200"/>
          </a:p>
        </p:txBody>
      </p:sp>
      <p:sp>
        <p:nvSpPr>
          <p:cNvPr id="11" name="TextBox 10">
            <a:extLst>
              <a:ext uri="{FF2B5EF4-FFF2-40B4-BE49-F238E27FC236}">
                <a16:creationId xmlns:a16="http://schemas.microsoft.com/office/drawing/2014/main" id="{7D8D2B2A-C441-AA42-A97C-9564AC6FAAD9}"/>
              </a:ext>
            </a:extLst>
          </p:cNvPr>
          <p:cNvSpPr txBox="1"/>
          <p:nvPr/>
        </p:nvSpPr>
        <p:spPr>
          <a:xfrm>
            <a:off x="11687176" y="299153"/>
            <a:ext cx="504824" cy="369332"/>
          </a:xfrm>
          <a:prstGeom prst="rect">
            <a:avLst/>
          </a:prstGeom>
          <a:noFill/>
        </p:spPr>
        <p:txBody>
          <a:bodyPr wrap="square" rtlCol="0">
            <a:spAutoFit/>
          </a:bodyPr>
          <a:lstStyle/>
          <a:p>
            <a:r>
              <a:rPr lang="en-US"/>
              <a:t>31</a:t>
            </a:r>
          </a:p>
        </p:txBody>
      </p:sp>
    </p:spTree>
    <p:extLst>
      <p:ext uri="{BB962C8B-B14F-4D97-AF65-F5344CB8AC3E}">
        <p14:creationId xmlns:p14="http://schemas.microsoft.com/office/powerpoint/2010/main" val="670398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5349B-C693-364A-A474-5771226D7D4A}"/>
              </a:ext>
            </a:extLst>
          </p:cNvPr>
          <p:cNvSpPr>
            <a:spLocks noGrp="1"/>
          </p:cNvSpPr>
          <p:nvPr>
            <p:ph type="title"/>
          </p:nvPr>
        </p:nvSpPr>
        <p:spPr/>
        <p:txBody>
          <a:bodyPr>
            <a:normAutofit/>
          </a:bodyPr>
          <a:lstStyle/>
          <a:p>
            <a:r>
              <a:rPr lang="en-US"/>
              <a:t>Social Media Content</a:t>
            </a:r>
            <a:br>
              <a:rPr lang="en-US"/>
            </a:br>
            <a:r>
              <a:rPr lang="en-US" sz="2000"/>
              <a:t>ENGLISH ASSETS </a:t>
            </a:r>
            <a:r>
              <a:rPr lang="en-US" sz="2000">
                <a:latin typeface="Arial"/>
                <a:cs typeface="Arial"/>
              </a:rPr>
              <a:t>FOR FACEBOOK, LINKEDIN &amp; TWITTER</a:t>
            </a:r>
            <a:endParaRPr lang="en-US" sz="2000"/>
          </a:p>
        </p:txBody>
      </p:sp>
      <p:sp>
        <p:nvSpPr>
          <p:cNvPr id="3" name="Text Placeholder 2">
            <a:extLst>
              <a:ext uri="{FF2B5EF4-FFF2-40B4-BE49-F238E27FC236}">
                <a16:creationId xmlns:a16="http://schemas.microsoft.com/office/drawing/2014/main" id="{E5684788-C413-9E46-8A7B-FFF202F8A536}"/>
              </a:ext>
            </a:extLst>
          </p:cNvPr>
          <p:cNvSpPr>
            <a:spLocks noGrp="1"/>
          </p:cNvSpPr>
          <p:nvPr>
            <p:ph type="body" sz="half" idx="2"/>
          </p:nvPr>
        </p:nvSpPr>
        <p:spPr/>
        <p:txBody>
          <a:bodyPr vert="horz" lIns="91440" tIns="45720" rIns="91440" bIns="45720" rtlCol="0" anchor="t">
            <a:normAutofit/>
          </a:bodyPr>
          <a:lstStyle/>
          <a:p>
            <a:pPr marL="285750" indent="-285750">
              <a:buFont typeface="Arial,Sans-Serif" panose="020B0604020202020204" pitchFamily="34" charset="0"/>
              <a:buChar char="•"/>
            </a:pPr>
            <a:r>
              <a:rPr lang="en-US">
                <a:latin typeface="Arial"/>
                <a:cs typeface="Arial"/>
              </a:rPr>
              <a:t>What is a virus variant? </a:t>
            </a:r>
          </a:p>
          <a:p>
            <a:pPr marL="285750" indent="-285750">
              <a:buFont typeface="Arial" panose="020B0604020202020204" pitchFamily="34" charset="0"/>
              <a:buChar char="•"/>
            </a:pPr>
            <a:r>
              <a:rPr lang="en-US"/>
              <a:t>Do COVID-19 vaccines work against variants?</a:t>
            </a:r>
          </a:p>
          <a:p>
            <a:pPr marL="285750" indent="-285750">
              <a:buFont typeface="Arial" panose="020B0604020202020204" pitchFamily="34" charset="0"/>
              <a:buChar char="•"/>
            </a:pPr>
            <a:r>
              <a:rPr lang="en-US">
                <a:latin typeface="Arial"/>
                <a:cs typeface="Arial"/>
              </a:rPr>
              <a:t>Why do new COVID-19 variants keep emerging? </a:t>
            </a:r>
          </a:p>
          <a:p>
            <a:pPr marL="285750" indent="-285750">
              <a:buFont typeface="Arial" panose="020B0604020202020204" pitchFamily="34" charset="0"/>
              <a:buChar char="•"/>
            </a:pPr>
            <a:r>
              <a:rPr lang="en-US">
                <a:latin typeface="Arial"/>
                <a:cs typeface="Arial"/>
              </a:rPr>
              <a:t>Why are scientists watching COVID-19 variants? </a:t>
            </a:r>
          </a:p>
          <a:p>
            <a:pPr marL="285750" indent="-285750">
              <a:buFont typeface="Arial" panose="020B0604020202020204" pitchFamily="34" charset="0"/>
              <a:buChar char="•"/>
            </a:pPr>
            <a:r>
              <a:rPr lang="en-US">
                <a:latin typeface="Arial"/>
                <a:cs typeface="Arial"/>
              </a:rPr>
              <a:t>What can I do to stay safe from COVID-19 variants?</a:t>
            </a:r>
          </a:p>
          <a:p>
            <a:pPr marL="285750" indent="-285750">
              <a:buFont typeface="Arial" panose="020B0604020202020204" pitchFamily="34" charset="0"/>
              <a:buChar char="•"/>
            </a:pPr>
            <a:r>
              <a:rPr lang="en-US">
                <a:latin typeface="Arial"/>
                <a:cs typeface="Arial"/>
              </a:rPr>
              <a:t>How do I know if I have a COVID-19 variant? </a:t>
            </a:r>
          </a:p>
          <a:p>
            <a:endParaRPr lang="en-US">
              <a:latin typeface="Arial"/>
              <a:cs typeface="Arial"/>
            </a:endParaRPr>
          </a:p>
          <a:p>
            <a:endParaRPr lang="en-US">
              <a:latin typeface="Arial"/>
              <a:cs typeface="Arial"/>
            </a:endParaRPr>
          </a:p>
          <a:p>
            <a:endParaRPr lang="en-US"/>
          </a:p>
        </p:txBody>
      </p:sp>
    </p:spTree>
    <p:extLst>
      <p:ext uri="{BB962C8B-B14F-4D97-AF65-F5344CB8AC3E}">
        <p14:creationId xmlns:p14="http://schemas.microsoft.com/office/powerpoint/2010/main" val="3299500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19385" y="54681"/>
            <a:ext cx="10740556" cy="1325563"/>
          </a:xfrm>
        </p:spPr>
        <p:txBody>
          <a:bodyPr>
            <a:normAutofit/>
          </a:bodyPr>
          <a:lstStyle/>
          <a:p>
            <a:r>
              <a:rPr lang="en-US" sz="3600" b="1" i="0" u="none" strike="noStrike">
                <a:solidFill>
                  <a:schemeClr val="accent1"/>
                </a:solidFill>
                <a:effectLst/>
              </a:rPr>
              <a:t>What is a virus variant?</a:t>
            </a:r>
            <a:endParaRPr lang="en-US" sz="3600">
              <a:solidFill>
                <a:schemeClr val="accent1"/>
              </a:solidFill>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736960" y="1518045"/>
            <a:ext cx="4884930"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indent="0">
              <a:lnSpc>
                <a:spcPct val="107000"/>
              </a:lnSpc>
              <a:spcAft>
                <a:spcPts val="1000"/>
              </a:spcAft>
              <a:buNone/>
              <a:defRPr/>
            </a:pPr>
            <a:r>
              <a:rPr kumimoji="0" lang="en-US" sz="1500" b="0" i="1" u="none" strike="noStrike" kern="1200" cap="none" spc="0" normalizeH="0" baseline="0" noProof="0">
                <a:ln>
                  <a:noFill/>
                </a:ln>
                <a:solidFill>
                  <a:srgbClr val="616165"/>
                </a:solidFill>
                <a:effectLst/>
                <a:uLnTx/>
                <a:uFillTx/>
                <a:latin typeface="Arial" panose="020B0604020202020204"/>
                <a:ea typeface="+mn-ea"/>
                <a:cs typeface="+mn-cs"/>
              </a:rPr>
              <a:t>Facebook/</a:t>
            </a:r>
            <a:r>
              <a:rPr lang="en-US" sz="1500" i="1">
                <a:solidFill>
                  <a:srgbClr val="616165"/>
                </a:solidFill>
                <a:latin typeface="Arial" panose="020B0604020202020204"/>
                <a:cs typeface="+mn-cs"/>
              </a:rPr>
              <a:t>LinkedIn</a:t>
            </a:r>
            <a:br>
              <a:rPr lang="en-US" sz="1500" i="1">
                <a:solidFill>
                  <a:srgbClr val="616165"/>
                </a:solidFill>
                <a:latin typeface="Arial" panose="020B0604020202020204"/>
                <a:cs typeface="+mn-cs"/>
              </a:rPr>
            </a:br>
            <a:r>
              <a:rPr lang="en-US" sz="1500">
                <a:solidFill>
                  <a:schemeClr val="tx1"/>
                </a:solidFill>
                <a:latin typeface="Arial" panose="020B0604020202020204"/>
                <a:cs typeface="+mn-cs"/>
              </a:rPr>
              <a:t>What</a:t>
            </a:r>
            <a:r>
              <a:rPr lang="en-US" sz="1500" i="0" u="none" strike="noStrike">
                <a:solidFill>
                  <a:schemeClr val="tx1"/>
                </a:solidFill>
                <a:effectLst/>
                <a:latin typeface="+mn-lt"/>
                <a:cs typeface="Arial"/>
              </a:rPr>
              <a:t> is a virus variant?</a:t>
            </a:r>
            <a:r>
              <a:rPr lang="en-US" sz="1500" b="1" i="0" u="none" strike="noStrike">
                <a:solidFill>
                  <a:schemeClr val="tx1"/>
                </a:solidFill>
                <a:effectLst/>
                <a:latin typeface="+mn-lt"/>
                <a:cs typeface="Arial"/>
              </a:rPr>
              <a:t> </a:t>
            </a:r>
            <a:r>
              <a:rPr lang="en-US" sz="1500" b="0" i="0" u="none" strike="noStrike">
                <a:solidFill>
                  <a:schemeClr val="tx1"/>
                </a:solidFill>
                <a:effectLst/>
                <a:latin typeface="+mn-lt"/>
                <a:cs typeface="Arial"/>
              </a:rPr>
              <a:t>Most viruses mutate or change as they make copies of themselves. This leads to variants, or different versions of the virus</a:t>
            </a:r>
            <a:r>
              <a:rPr lang="en-US" sz="1500">
                <a:solidFill>
                  <a:schemeClr val="tx1"/>
                </a:solidFill>
                <a:latin typeface="+mn-lt"/>
                <a:cs typeface="Arial"/>
              </a:rPr>
              <a:t>. COVID-19 vaccines protect people against severe illness, including disease caused by Delta and other variants circulating in the U.S. </a:t>
            </a:r>
            <a:r>
              <a:rPr lang="en-US" sz="1500" u="sng">
                <a:latin typeface="+mn-lt"/>
                <a:cs typeface="Arial"/>
                <a:hlinkClick r:id="rId3"/>
              </a:rPr>
              <a:t>https://go.usa.gov/xFRHn</a:t>
            </a:r>
            <a:r>
              <a:rPr lang="en-US" sz="1500" u="sng">
                <a:latin typeface="+mn-lt"/>
                <a:cs typeface="Arial"/>
                <a:hlinkClick r:id="rId4"/>
              </a:rPr>
              <a:t> </a:t>
            </a:r>
            <a:r>
              <a:rPr lang="en-US" sz="1500">
                <a:solidFill>
                  <a:schemeClr val="tx1"/>
                </a:solidFill>
                <a:latin typeface="Arial"/>
                <a:cs typeface="Arial"/>
              </a:rPr>
              <a:t>#NIHCEAL</a:t>
            </a:r>
            <a:endParaRPr lang="en-US" sz="1500" b="0" i="0" u="sng" strike="noStrike">
              <a:solidFill>
                <a:schemeClr val="tx1"/>
              </a:solidFill>
              <a:effectLst/>
              <a:latin typeface="Arial"/>
              <a:cs typeface="Arial"/>
              <a:hlinkClick r:id="rId4">
                <a:extLst>
                  <a:ext uri="{A12FA001-AC4F-418D-AE19-62706E023703}">
                    <ahyp:hlinkClr xmlns:ahyp="http://schemas.microsoft.com/office/drawing/2018/hyperlinkcolor" val="tx"/>
                  </a:ext>
                </a:extLst>
              </a:hlinkClick>
            </a:endParaRPr>
          </a:p>
          <a:p>
            <a:pPr marL="0" marR="0" indent="0">
              <a:spcBef>
                <a:spcPts val="0"/>
              </a:spcBef>
              <a:spcAft>
                <a:spcPts val="800"/>
              </a:spcAft>
              <a:buNone/>
            </a:pPr>
            <a:r>
              <a:rPr lang="en-US" sz="1500" i="1">
                <a:cs typeface="Arial"/>
              </a:rPr>
              <a:t>Twitter</a:t>
            </a:r>
            <a:endParaRPr lang="en-US" sz="1500" i="1">
              <a:cs typeface="Arial"/>
              <a:hlinkClick r:id="rId3"/>
            </a:endParaRPr>
          </a:p>
          <a:p>
            <a:pPr marL="0" indent="0">
              <a:spcBef>
                <a:spcPts val="0"/>
              </a:spcBef>
              <a:spcAft>
                <a:spcPts val="800"/>
              </a:spcAft>
              <a:buNone/>
            </a:pPr>
            <a:r>
              <a:rPr lang="en-US" sz="1500">
                <a:effectLst/>
                <a:latin typeface="Arial"/>
                <a:ea typeface="Calibri" panose="020F0502020204030204" pitchFamily="34" charset="0"/>
                <a:cs typeface="Times New Roman"/>
              </a:rPr>
              <a:t>What is a virus variant? Most viruses mutate or change as they make copies of themselves, leading to different virus versions or variants. #COVID19 vaccines protect people against severe illness, including disease from Delta and other variants. </a:t>
            </a:r>
            <a:r>
              <a:rPr lang="en-US" sz="1500" u="sng">
                <a:solidFill>
                  <a:srgbClr val="0000FF"/>
                </a:solidFill>
                <a:effectLst/>
                <a:latin typeface="Arial"/>
                <a:ea typeface="Calibri" panose="020F0502020204030204" pitchFamily="34" charset="0"/>
                <a:cs typeface="Times New Roman"/>
                <a:hlinkClick r:id="rId3"/>
              </a:rPr>
              <a:t>https://go.usa.gov/xFRHn</a:t>
            </a:r>
            <a:r>
              <a:rPr lang="en-US" sz="1500">
                <a:effectLst/>
                <a:latin typeface="Arial"/>
                <a:ea typeface="Calibri" panose="020F0502020204030204" pitchFamily="34" charset="0"/>
                <a:cs typeface="Times New Roman"/>
              </a:rPr>
              <a:t> #NIHCEAL</a:t>
            </a:r>
          </a:p>
          <a:p>
            <a:pPr marL="0" marR="0" indent="0">
              <a:spcBef>
                <a:spcPts val="0"/>
              </a:spcBef>
              <a:spcAft>
                <a:spcPts val="800"/>
              </a:spcAft>
              <a:buNone/>
            </a:pPr>
            <a:endParaRPr lang="en-US" sz="1500">
              <a:hlinkClick r:id="rId3"/>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5796465" y="1518045"/>
            <a:ext cx="2939143" cy="338554"/>
          </a:xfrm>
          <a:prstGeom prst="rect">
            <a:avLst/>
          </a:prstGeom>
          <a:noFill/>
        </p:spPr>
        <p:txBody>
          <a:bodyPr wrap="square" rtlCol="0">
            <a:spAutoFit/>
          </a:bodyPr>
          <a:lstStyle/>
          <a:p>
            <a:r>
              <a:rPr lang="en-US" sz="1600" b="1"/>
              <a:t>IMAGE</a:t>
            </a:r>
          </a:p>
        </p:txBody>
      </p:sp>
      <p:pic>
        <p:nvPicPr>
          <p:cNvPr id="9" name="Picture 8" descr="Answer. A variant is a different version of the virus. Most viruses, including SARS-CoV-2, mutate or change as they replicate. More vaccine questions answered at covid19community.nih.gov. Logo of the National Institutes of Health Community Engagement Alliance.">
            <a:extLst>
              <a:ext uri="{FF2B5EF4-FFF2-40B4-BE49-F238E27FC236}">
                <a16:creationId xmlns:a16="http://schemas.microsoft.com/office/drawing/2014/main" id="{31ADB09A-A4F3-4943-9E20-52310A6E938B}"/>
              </a:ext>
            </a:extLst>
          </p:cNvPr>
          <p:cNvPicPr/>
          <p:nvPr/>
        </p:nvPicPr>
        <p:blipFill>
          <a:blip r:embed="rId5"/>
          <a:srcRect/>
          <a:stretch/>
        </p:blipFill>
        <p:spPr>
          <a:xfrm>
            <a:off x="5871290" y="2047176"/>
            <a:ext cx="3273552" cy="1792224"/>
          </a:xfrm>
          <a:prstGeom prst="rect">
            <a:avLst/>
          </a:prstGeom>
        </p:spPr>
      </p:pic>
      <p:sp>
        <p:nvSpPr>
          <p:cNvPr id="4" name="TextBox 3">
            <a:extLst>
              <a:ext uri="{FF2B5EF4-FFF2-40B4-BE49-F238E27FC236}">
                <a16:creationId xmlns:a16="http://schemas.microsoft.com/office/drawing/2014/main" id="{976A096D-73EC-5847-A219-40E87AA2D22B}"/>
              </a:ext>
            </a:extLst>
          </p:cNvPr>
          <p:cNvSpPr txBox="1"/>
          <p:nvPr/>
        </p:nvSpPr>
        <p:spPr>
          <a:xfrm>
            <a:off x="5871290" y="4027600"/>
            <a:ext cx="3273552" cy="738664"/>
          </a:xfrm>
          <a:prstGeom prst="rect">
            <a:avLst/>
          </a:prstGeom>
          <a:noFill/>
        </p:spPr>
        <p:txBody>
          <a:bodyPr wrap="square" lIns="91440" tIns="45720" rIns="91440" bIns="45720" rtlCol="0" anchor="t">
            <a:spAutoFit/>
          </a:bodyPr>
          <a:lstStyle/>
          <a:p>
            <a:r>
              <a:rPr lang="en-US" sz="1400" b="1">
                <a:solidFill>
                  <a:schemeClr val="accent1"/>
                </a:solidFill>
              </a:rPr>
              <a:t>Download Images</a:t>
            </a:r>
            <a:br>
              <a:rPr lang="en-US" sz="1400">
                <a:solidFill>
                  <a:schemeClr val="accent1"/>
                </a:solidFill>
              </a:rPr>
            </a:br>
            <a:r>
              <a:rPr lang="en-US" sz="1400">
                <a:solidFill>
                  <a:srgbClr val="206FB3"/>
                </a:solidFill>
                <a:hlinkClick r:id="rId6"/>
              </a:rPr>
              <a:t>https://covid19community.nih.gov/resources/covid19-variant-social-cards</a:t>
            </a:r>
            <a:r>
              <a:rPr lang="en-US" sz="1400">
                <a:solidFill>
                  <a:srgbClr val="206FB3"/>
                </a:solidFill>
              </a:rPr>
              <a:t> </a:t>
            </a:r>
            <a:endParaRPr lang="en-US" sz="1400"/>
          </a:p>
        </p:txBody>
      </p:sp>
      <p:sp>
        <p:nvSpPr>
          <p:cNvPr id="7" name="TextBox 6">
            <a:extLst>
              <a:ext uri="{FF2B5EF4-FFF2-40B4-BE49-F238E27FC236}">
                <a16:creationId xmlns:a16="http://schemas.microsoft.com/office/drawing/2014/main" id="{329E9FE6-6EB2-C34B-BA23-6168E58DC791}"/>
              </a:ext>
            </a:extLst>
          </p:cNvPr>
          <p:cNvSpPr txBox="1"/>
          <p:nvPr/>
        </p:nvSpPr>
        <p:spPr>
          <a:xfrm>
            <a:off x="9394242" y="1518045"/>
            <a:ext cx="2475187" cy="1754326"/>
          </a:xfrm>
          <a:prstGeom prst="rect">
            <a:avLst/>
          </a:prstGeom>
          <a:noFill/>
        </p:spPr>
        <p:txBody>
          <a:bodyPr wrap="square" lIns="91440" tIns="45720" rIns="91440" bIns="45720" rtlCol="0" anchor="t">
            <a:spAutoFit/>
          </a:bodyPr>
          <a:lstStyle/>
          <a:p>
            <a:r>
              <a:rPr lang="en-US" sz="1200" b="1"/>
              <a:t>IMAGE ALT TEXT</a:t>
            </a:r>
          </a:p>
          <a:p>
            <a:r>
              <a:rPr lang="en-US" sz="1200" b="0" i="0" u="none" strike="noStrike">
                <a:effectLst/>
              </a:rPr>
              <a:t>Card Text reads: “A. A</a:t>
            </a:r>
            <a:r>
              <a:rPr lang="en-US" sz="1200"/>
              <a:t> variant is a different version of the</a:t>
            </a:r>
            <a:r>
              <a:rPr lang="en-US" sz="1200" b="0" i="0" u="none" strike="noStrike">
                <a:effectLst/>
              </a:rPr>
              <a:t> </a:t>
            </a:r>
            <a:r>
              <a:rPr lang="en-US" sz="1200"/>
              <a:t>virus</a:t>
            </a:r>
            <a:r>
              <a:rPr lang="en-US" sz="1200" b="0" i="0" u="none" strike="noStrike">
                <a:effectLst/>
              </a:rPr>
              <a:t>. Most viruses, including SARS-CoV-2, mutate or change as they replicate.”</a:t>
            </a:r>
            <a:endParaRPr lang="en-US" sz="1200">
              <a:effectLst/>
            </a:endParaRPr>
          </a:p>
          <a:p>
            <a:r>
              <a:rPr lang="en-US" sz="1200" b="0" i="0" u="none" strike="noStrike">
                <a:effectLst/>
              </a:rPr>
              <a:t>Logo: The National Institutes of Health Community Engagement Alliance program</a:t>
            </a:r>
            <a:endParaRPr lang="en-US" sz="1200">
              <a:effectLst/>
            </a:endParaRPr>
          </a:p>
        </p:txBody>
      </p:sp>
      <p:sp>
        <p:nvSpPr>
          <p:cNvPr id="8" name="TextBox 7">
            <a:extLst>
              <a:ext uri="{FF2B5EF4-FFF2-40B4-BE49-F238E27FC236}">
                <a16:creationId xmlns:a16="http://schemas.microsoft.com/office/drawing/2014/main" id="{C71A28FF-0884-DE4E-A811-2119D92449E5}"/>
              </a:ext>
            </a:extLst>
          </p:cNvPr>
          <p:cNvSpPr txBox="1"/>
          <p:nvPr/>
        </p:nvSpPr>
        <p:spPr>
          <a:xfrm>
            <a:off x="11764687" y="299153"/>
            <a:ext cx="189250" cy="369332"/>
          </a:xfrm>
          <a:prstGeom prst="rect">
            <a:avLst/>
          </a:prstGeom>
          <a:noFill/>
        </p:spPr>
        <p:txBody>
          <a:bodyPr wrap="square" rtlCol="0">
            <a:spAutoFit/>
          </a:bodyPr>
          <a:lstStyle/>
          <a:p>
            <a:r>
              <a:rPr lang="en-US"/>
              <a:t>5</a:t>
            </a:r>
          </a:p>
        </p:txBody>
      </p:sp>
    </p:spTree>
    <p:extLst>
      <p:ext uri="{BB962C8B-B14F-4D97-AF65-F5344CB8AC3E}">
        <p14:creationId xmlns:p14="http://schemas.microsoft.com/office/powerpoint/2010/main" val="3402099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200" y="365125"/>
            <a:ext cx="10359452" cy="1325563"/>
          </a:xfrm>
        </p:spPr>
        <p:txBody>
          <a:bodyPr>
            <a:normAutofit/>
          </a:bodyPr>
          <a:lstStyle/>
          <a:p>
            <a:r>
              <a:rPr lang="en-US" sz="3600" b="1" i="0" u="none" strike="noStrike">
                <a:solidFill>
                  <a:schemeClr val="accent1"/>
                </a:solidFill>
                <a:effectLst/>
              </a:rPr>
              <a:t>Do COVID-19 vaccines work against variants?</a:t>
            </a:r>
            <a:endParaRPr lang="en-US" sz="3600">
              <a:solidFill>
                <a:schemeClr val="accent1"/>
              </a:solidFill>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204551" y="1302204"/>
            <a:ext cx="5250195" cy="4747969"/>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7000"/>
              </a:lnSpc>
              <a:spcBef>
                <a:spcPts val="0"/>
              </a:spcBef>
              <a:spcAft>
                <a:spcPts val="1000"/>
              </a:spcAft>
              <a:buClrTx/>
              <a:buSzTx/>
              <a:buFont typeface="Arial" panose="020B0604020202020204" pitchFamily="34" charset="0"/>
              <a:buNone/>
              <a:tabLst/>
              <a:defRPr/>
            </a:pPr>
            <a:r>
              <a:rPr kumimoji="0" lang="en-US" sz="1500" b="0" i="1" u="none" strike="noStrike" kern="1200" cap="none" spc="0" normalizeH="0" baseline="0" noProof="0">
                <a:ln>
                  <a:noFill/>
                </a:ln>
                <a:solidFill>
                  <a:srgbClr val="616165"/>
                </a:solidFill>
                <a:effectLst/>
                <a:uLnTx/>
                <a:uFillTx/>
                <a:latin typeface="Arial" panose="020B0604020202020204"/>
                <a:ea typeface="+mn-ea"/>
                <a:cs typeface="+mn-cs"/>
              </a:rPr>
              <a:t>Facebook/LinkedIn</a:t>
            </a:r>
            <a:endParaRPr lang="en-US" sz="1500" b="1" i="0" u="none" strike="noStrike">
              <a:solidFill>
                <a:srgbClr val="000000"/>
              </a:solidFill>
              <a:effectLst/>
            </a:endParaRPr>
          </a:p>
          <a:p>
            <a:pPr marL="0" marR="0" indent="0">
              <a:lnSpc>
                <a:spcPct val="107000"/>
              </a:lnSpc>
              <a:spcBef>
                <a:spcPts val="0"/>
              </a:spcBef>
              <a:spcAft>
                <a:spcPts val="800"/>
              </a:spcAft>
              <a:buNone/>
            </a:pPr>
            <a:r>
              <a:rPr lang="en-US" sz="1500" i="0" u="none" strike="noStrike">
                <a:solidFill>
                  <a:schemeClr val="tx1"/>
                </a:solidFill>
                <a:effectLst/>
                <a:latin typeface="Arial"/>
                <a:cs typeface="Arial"/>
              </a:rPr>
              <a:t>Do #COVID19 vaccines work against variants?</a:t>
            </a:r>
            <a:r>
              <a:rPr lang="en-US" sz="1500" b="1" i="0" u="none" strike="noStrike">
                <a:solidFill>
                  <a:schemeClr val="tx1"/>
                </a:solidFill>
                <a:effectLst/>
                <a:latin typeface="Arial"/>
                <a:cs typeface="Arial"/>
              </a:rPr>
              <a:t> </a:t>
            </a:r>
            <a:r>
              <a:rPr lang="en-US" sz="1500">
                <a:effectLst/>
                <a:latin typeface="Arial"/>
                <a:ea typeface="Times New Roman" panose="02020603050405020304" pitchFamily="18" charset="0"/>
                <a:cs typeface="Times New Roman"/>
              </a:rPr>
              <a:t>COVID-19 vaccines are designed to protect people against severe disease and significantly reduce the likelihood of hospitalization and death. The best way to slow the spread of COVID-19 and to prevent infection by Delta or other variants is to get vaccinated. </a:t>
            </a:r>
            <a:r>
              <a:rPr lang="en-US" sz="1500" u="sng">
                <a:solidFill>
                  <a:srgbClr val="0563C1"/>
                </a:solidFill>
                <a:effectLst/>
                <a:latin typeface="Arial"/>
                <a:ea typeface="Calibri" panose="020F0502020204030204" pitchFamily="34" charset="0"/>
                <a:cs typeface="Times New Roman"/>
                <a:hlinkClick r:id="rId5"/>
              </a:rPr>
              <a:t>https://go.usa.gov/xFRHn</a:t>
            </a:r>
            <a:r>
              <a:rPr lang="en-US" sz="1500">
                <a:effectLst/>
                <a:latin typeface="Arial"/>
                <a:ea typeface="Calibri" panose="020F0502020204030204" pitchFamily="34" charset="0"/>
                <a:cs typeface="Times New Roman"/>
              </a:rPr>
              <a:t> #NIHCEAL </a:t>
            </a:r>
          </a:p>
          <a:p>
            <a:pPr marL="0" indent="0">
              <a:lnSpc>
                <a:spcPct val="107000"/>
              </a:lnSpc>
              <a:spcBef>
                <a:spcPts val="0"/>
              </a:spcBef>
              <a:spcAft>
                <a:spcPts val="1000"/>
              </a:spcAft>
              <a:buNone/>
            </a:pPr>
            <a:r>
              <a:rPr lang="en-US" sz="1500">
                <a:solidFill>
                  <a:schemeClr val="tx1"/>
                </a:solidFill>
                <a:latin typeface="Arial"/>
                <a:cs typeface="Arial"/>
              </a:rPr>
              <a:t> </a:t>
            </a:r>
            <a:r>
              <a:rPr kumimoji="0" lang="en-US" sz="1500" b="0" i="1" u="none" strike="noStrike" kern="1200" cap="none" spc="0" normalizeH="0" baseline="0" noProof="0">
                <a:ln>
                  <a:noFill/>
                </a:ln>
                <a:solidFill>
                  <a:srgbClr val="616165"/>
                </a:solidFill>
                <a:effectLst/>
                <a:uLnTx/>
                <a:uFillTx/>
                <a:latin typeface="Arial" panose="020B0604020202020204"/>
                <a:ea typeface="+mn-ea"/>
                <a:cs typeface="+mn-cs"/>
              </a:rPr>
              <a:t>Twitter</a:t>
            </a:r>
          </a:p>
          <a:p>
            <a:pPr marL="0" marR="0" indent="0">
              <a:lnSpc>
                <a:spcPct val="115000"/>
              </a:lnSpc>
              <a:spcBef>
                <a:spcPts val="0"/>
              </a:spcBef>
              <a:spcAft>
                <a:spcPts val="1000"/>
              </a:spcAft>
              <a:buNone/>
            </a:pPr>
            <a:r>
              <a:rPr lang="en-US" sz="1500">
                <a:effectLst/>
                <a:latin typeface="Arial"/>
                <a:ea typeface="Calibri" panose="020F0502020204030204" pitchFamily="34" charset="0"/>
                <a:cs typeface="Times New Roman"/>
              </a:rPr>
              <a:t>Do #COVID19 vaccines work against variants?</a:t>
            </a:r>
            <a:r>
              <a:rPr lang="en-US" sz="1500" b="1">
                <a:effectLst/>
                <a:latin typeface="Arial"/>
                <a:ea typeface="Calibri" panose="020F0502020204030204" pitchFamily="34" charset="0"/>
                <a:cs typeface="Times New Roman"/>
              </a:rPr>
              <a:t> </a:t>
            </a:r>
            <a:r>
              <a:rPr lang="en-US" sz="1500">
                <a:effectLst/>
                <a:latin typeface="Arial"/>
                <a:ea typeface="Calibri" panose="020F0502020204030204" pitchFamily="34" charset="0"/>
                <a:cs typeface="Times New Roman"/>
              </a:rPr>
              <a:t>The vaccines are made to protect people against severe disease and reduce the chance of hospitalization or death. Getting vaccinated is the best way to slow the spread of COVID-19 and prevent infection. </a:t>
            </a:r>
            <a:r>
              <a:rPr lang="en-US" sz="1500" u="sng">
                <a:solidFill>
                  <a:srgbClr val="0563C1"/>
                </a:solidFill>
                <a:effectLst/>
                <a:latin typeface="Arial"/>
                <a:ea typeface="Calibri" panose="020F0502020204030204" pitchFamily="34" charset="0"/>
                <a:cs typeface="Times New Roman"/>
                <a:hlinkClick r:id="rId5"/>
              </a:rPr>
              <a:t>https://go.usa.gov/xFRHn</a:t>
            </a:r>
            <a:r>
              <a:rPr lang="en-US" sz="1500">
                <a:effectLst/>
                <a:latin typeface="Arial"/>
                <a:ea typeface="Calibri" panose="020F0502020204030204" pitchFamily="34" charset="0"/>
                <a:cs typeface="Times New Roman"/>
              </a:rPr>
              <a:t> #NIHCEAL </a:t>
            </a:r>
          </a:p>
        </p:txBody>
      </p:sp>
      <p:sp>
        <p:nvSpPr>
          <p:cNvPr id="3" name="TextBox 2">
            <a:extLst>
              <a:ext uri="{FF2B5EF4-FFF2-40B4-BE49-F238E27FC236}">
                <a16:creationId xmlns:a16="http://schemas.microsoft.com/office/drawing/2014/main" id="{C28B94AD-3D42-AB49-B1E4-155FF41F26E5}"/>
              </a:ext>
            </a:extLst>
          </p:cNvPr>
          <p:cNvSpPr txBox="1"/>
          <p:nvPr/>
        </p:nvSpPr>
        <p:spPr>
          <a:xfrm>
            <a:off x="5454747" y="1714937"/>
            <a:ext cx="2939143" cy="338554"/>
          </a:xfrm>
          <a:prstGeom prst="rect">
            <a:avLst/>
          </a:prstGeom>
          <a:noFill/>
        </p:spPr>
        <p:txBody>
          <a:bodyPr wrap="square" rtlCol="0">
            <a:spAutoFit/>
          </a:bodyPr>
          <a:lstStyle/>
          <a:p>
            <a:r>
              <a:rPr lang="en-US" sz="1600" b="1"/>
              <a:t>IMAGE</a:t>
            </a:r>
          </a:p>
        </p:txBody>
      </p:sp>
      <p:pic>
        <p:nvPicPr>
          <p:cNvPr id="11" name="Picture 10" descr="Answer: Yes. Current vaccines still protect you from getting seriously ill from today's variants. That may change as the virus changes. More questions answered at covid19community.nih.gov. Logo: The National Institutes of Health Community Engagement Alliance program">
            <a:extLst>
              <a:ext uri="{FF2B5EF4-FFF2-40B4-BE49-F238E27FC236}">
                <a16:creationId xmlns:a16="http://schemas.microsoft.com/office/drawing/2014/main" id="{2503226F-39EE-A543-8C74-EE023D1ABF30}"/>
              </a:ext>
            </a:extLst>
          </p:cNvPr>
          <p:cNvPicPr>
            <a:picLocks noChangeAspect="1"/>
          </p:cNvPicPr>
          <p:nvPr/>
        </p:nvPicPr>
        <p:blipFill>
          <a:blip r:embed="rId6"/>
          <a:srcRect/>
          <a:stretch/>
        </p:blipFill>
        <p:spPr>
          <a:xfrm>
            <a:off x="5597488" y="2247181"/>
            <a:ext cx="2698496" cy="1517904"/>
          </a:xfrm>
          <a:prstGeom prst="rect">
            <a:avLst/>
          </a:prstGeom>
        </p:spPr>
      </p:pic>
      <p:sp>
        <p:nvSpPr>
          <p:cNvPr id="4" name="TextBox 3">
            <a:extLst>
              <a:ext uri="{FF2B5EF4-FFF2-40B4-BE49-F238E27FC236}">
                <a16:creationId xmlns:a16="http://schemas.microsoft.com/office/drawing/2014/main" id="{976A096D-73EC-5847-A219-40E87AA2D22B}"/>
              </a:ext>
            </a:extLst>
          </p:cNvPr>
          <p:cNvSpPr txBox="1"/>
          <p:nvPr/>
        </p:nvSpPr>
        <p:spPr>
          <a:xfrm>
            <a:off x="5495589" y="3851867"/>
            <a:ext cx="2857458" cy="1169551"/>
          </a:xfrm>
          <a:prstGeom prst="rect">
            <a:avLst/>
          </a:prstGeom>
          <a:noFill/>
        </p:spPr>
        <p:txBody>
          <a:bodyPr wrap="square" lIns="91440" tIns="45720" rIns="91440" bIns="45720" rtlCol="0" anchor="t">
            <a:spAutoFit/>
          </a:bodyPr>
          <a:lstStyle/>
          <a:p>
            <a:r>
              <a:rPr lang="en-US" sz="1400" b="1">
                <a:solidFill>
                  <a:schemeClr val="accent1"/>
                </a:solidFill>
              </a:rPr>
              <a:t>Download Images</a:t>
            </a:r>
            <a:br>
              <a:rPr lang="en-US" sz="1400">
                <a:solidFill>
                  <a:schemeClr val="accent1"/>
                </a:solidFill>
              </a:rPr>
            </a:br>
            <a:r>
              <a:rPr lang="en-US" sz="1400">
                <a:solidFill>
                  <a:schemeClr val="accent1"/>
                </a:solidFill>
                <a:hlinkClick r:id="rId7"/>
              </a:rPr>
              <a:t>https://covid19community.nih.gov/resources/covid19-variant-social-cards</a:t>
            </a:r>
            <a:r>
              <a:rPr lang="en-US" sz="1400">
                <a:solidFill>
                  <a:schemeClr val="accent1"/>
                </a:solidFill>
              </a:rPr>
              <a:t> </a:t>
            </a:r>
            <a:br>
              <a:rPr lang="en-US" sz="1400">
                <a:solidFill>
                  <a:srgbClr val="206FB3"/>
                </a:solidFill>
              </a:rPr>
            </a:br>
            <a:endParaRPr lang="en-US" sz="1400">
              <a:solidFill>
                <a:srgbClr val="206FB3"/>
              </a:solidFill>
              <a:cs typeface="Arial"/>
            </a:endParaRPr>
          </a:p>
        </p:txBody>
      </p:sp>
      <p:sp>
        <p:nvSpPr>
          <p:cNvPr id="7" name="TextBox 6">
            <a:extLst>
              <a:ext uri="{FF2B5EF4-FFF2-40B4-BE49-F238E27FC236}">
                <a16:creationId xmlns:a16="http://schemas.microsoft.com/office/drawing/2014/main" id="{329E9FE6-6EB2-C34B-BA23-6168E58DC791}"/>
              </a:ext>
            </a:extLst>
          </p:cNvPr>
          <p:cNvSpPr txBox="1"/>
          <p:nvPr/>
        </p:nvSpPr>
        <p:spPr>
          <a:xfrm>
            <a:off x="9200257" y="1714937"/>
            <a:ext cx="2475187" cy="1754326"/>
          </a:xfrm>
          <a:prstGeom prst="rect">
            <a:avLst/>
          </a:prstGeom>
          <a:noFill/>
        </p:spPr>
        <p:txBody>
          <a:bodyPr wrap="square" rtlCol="0">
            <a:spAutoFit/>
          </a:bodyPr>
          <a:lstStyle/>
          <a:p>
            <a:r>
              <a:rPr lang="en-US" sz="1200" b="1"/>
              <a:t>IMAGE ALT TEXT</a:t>
            </a:r>
          </a:p>
          <a:p>
            <a:r>
              <a:rPr lang="en-US" sz="1200" b="0" i="0" u="none" strike="noStrike">
                <a:effectLst/>
              </a:rPr>
              <a:t>Card Text reads: “A: Yes. Current vaccines still protect you from getting seriously ill from today's variants. That may change as the virus changes.”</a:t>
            </a:r>
            <a:endParaRPr lang="en-US" sz="1200">
              <a:effectLst/>
            </a:endParaRPr>
          </a:p>
          <a:p>
            <a:r>
              <a:rPr lang="en-US" sz="1200" b="0" i="0" u="none" strike="noStrike">
                <a:effectLst/>
              </a:rPr>
              <a:t>Logo: The National Institutes of Health Community Engagement Alliance program</a:t>
            </a:r>
            <a:endParaRPr lang="en-US" sz="1200">
              <a:effectLst/>
            </a:endParaRPr>
          </a:p>
        </p:txBody>
      </p:sp>
      <p:sp>
        <p:nvSpPr>
          <p:cNvPr id="8" name="TextBox 7">
            <a:extLst>
              <a:ext uri="{FF2B5EF4-FFF2-40B4-BE49-F238E27FC236}">
                <a16:creationId xmlns:a16="http://schemas.microsoft.com/office/drawing/2014/main" id="{C603DF5F-522C-DB43-9E34-C9FA07154F7F}"/>
              </a:ext>
            </a:extLst>
          </p:cNvPr>
          <p:cNvSpPr txBox="1"/>
          <p:nvPr/>
        </p:nvSpPr>
        <p:spPr>
          <a:xfrm>
            <a:off x="11764687" y="299153"/>
            <a:ext cx="189250" cy="369332"/>
          </a:xfrm>
          <a:prstGeom prst="rect">
            <a:avLst/>
          </a:prstGeom>
          <a:noFill/>
        </p:spPr>
        <p:txBody>
          <a:bodyPr wrap="square" rtlCol="0">
            <a:spAutoFit/>
          </a:bodyPr>
          <a:lstStyle/>
          <a:p>
            <a:r>
              <a:rPr lang="en-US"/>
              <a:t>6</a:t>
            </a:r>
          </a:p>
        </p:txBody>
      </p:sp>
    </p:spTree>
    <p:extLst>
      <p:ext uri="{BB962C8B-B14F-4D97-AF65-F5344CB8AC3E}">
        <p14:creationId xmlns:p14="http://schemas.microsoft.com/office/powerpoint/2010/main" val="2931334480"/>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199" y="365125"/>
            <a:ext cx="10721741" cy="1325563"/>
          </a:xfrm>
        </p:spPr>
        <p:txBody>
          <a:bodyPr>
            <a:normAutofit/>
          </a:bodyPr>
          <a:lstStyle/>
          <a:p>
            <a:r>
              <a:rPr lang="en-US" sz="3600" b="1" i="0" u="none" strike="noStrike">
                <a:solidFill>
                  <a:schemeClr val="accent1"/>
                </a:solidFill>
                <a:effectLst/>
              </a:rPr>
              <a:t>Why do new COVID-19 variants keep emerging? </a:t>
            </a:r>
            <a:endParaRPr lang="en-US" sz="3600">
              <a:solidFill>
                <a:schemeClr val="accent1"/>
              </a:solidFill>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200" y="1690689"/>
            <a:ext cx="4496542" cy="4508634"/>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7000"/>
              </a:lnSpc>
              <a:spcBef>
                <a:spcPts val="0"/>
              </a:spcBef>
              <a:spcAft>
                <a:spcPts val="1000"/>
              </a:spcAft>
              <a:buClrTx/>
              <a:buSzTx/>
              <a:buFont typeface="Arial" panose="020B0604020202020204" pitchFamily="34" charset="0"/>
              <a:buNone/>
              <a:tabLst/>
              <a:defRPr/>
            </a:pPr>
            <a:r>
              <a:rPr kumimoji="0" lang="en-US" sz="1500" b="0" i="1" u="none" strike="noStrike" kern="1200" cap="none" spc="0" normalizeH="0" baseline="0" noProof="0">
                <a:ln>
                  <a:noFill/>
                </a:ln>
                <a:solidFill>
                  <a:srgbClr val="616165"/>
                </a:solidFill>
                <a:effectLst/>
                <a:uLnTx/>
                <a:uFillTx/>
                <a:latin typeface="Arial" panose="020B0604020202020204"/>
                <a:ea typeface="+mn-ea"/>
                <a:cs typeface="+mn-cs"/>
              </a:rPr>
              <a:t>Facebook/LinkedIn</a:t>
            </a:r>
            <a:endParaRPr lang="en-US" sz="1500" i="1">
              <a:solidFill>
                <a:srgbClr val="616165"/>
              </a:solidFill>
              <a:latin typeface="Arial" panose="020B0604020202020204"/>
              <a:cs typeface="+mn-cs"/>
            </a:endParaRPr>
          </a:p>
          <a:p>
            <a:pPr marL="0" marR="0" lvl="0" indent="0" algn="l" defTabSz="914400" rtl="0" eaLnBrk="1" fontAlgn="auto" latinLnBrk="0" hangingPunct="1">
              <a:lnSpc>
                <a:spcPct val="107000"/>
              </a:lnSpc>
              <a:spcBef>
                <a:spcPts val="0"/>
              </a:spcBef>
              <a:spcAft>
                <a:spcPts val="1000"/>
              </a:spcAft>
              <a:buClrTx/>
              <a:buSzTx/>
              <a:buFont typeface="Arial" panose="020B0604020202020204" pitchFamily="34" charset="0"/>
              <a:buNone/>
              <a:tabLst/>
              <a:defRPr/>
            </a:pPr>
            <a:r>
              <a:rPr lang="en-US" sz="1500" i="0" u="none" strike="noStrike">
                <a:solidFill>
                  <a:schemeClr val="tx1"/>
                </a:solidFill>
                <a:effectLst/>
                <a:latin typeface="Arial"/>
                <a:cs typeface="Arial"/>
              </a:rPr>
              <a:t>Why do new #COVID19 variants keep emerging?</a:t>
            </a:r>
            <a:r>
              <a:rPr lang="en-US" sz="1500" b="1" i="0" u="none" strike="noStrike">
                <a:solidFill>
                  <a:schemeClr val="tx1"/>
                </a:solidFill>
                <a:effectLst/>
                <a:latin typeface="Arial"/>
                <a:cs typeface="Arial"/>
              </a:rPr>
              <a:t> </a:t>
            </a:r>
            <a:r>
              <a:rPr lang="en-US" sz="1500" b="0" i="0" u="none" strike="noStrike">
                <a:solidFill>
                  <a:schemeClr val="tx1"/>
                </a:solidFill>
                <a:effectLst/>
                <a:latin typeface="Arial"/>
                <a:cs typeface="Arial"/>
              </a:rPr>
              <a:t>Viruses like SARS-CoV-2 and influenza (flu) normally evolve into variants. A COVID-19 vaccine is the best protection from getting very sick with</a:t>
            </a:r>
            <a:r>
              <a:rPr lang="en-US" sz="1500">
                <a:solidFill>
                  <a:schemeClr val="tx1"/>
                </a:solidFill>
                <a:latin typeface="Arial"/>
                <a:cs typeface="Arial"/>
              </a:rPr>
              <a:t> any virus variant.</a:t>
            </a:r>
            <a:r>
              <a:rPr lang="en-US" sz="1500" b="0" i="0" u="none" strike="noStrike">
                <a:solidFill>
                  <a:schemeClr val="tx1"/>
                </a:solidFill>
                <a:effectLst/>
                <a:latin typeface="Arial"/>
                <a:cs typeface="Arial"/>
              </a:rPr>
              <a:t> </a:t>
            </a:r>
            <a:r>
              <a:rPr lang="en-US" sz="1500" u="sng">
                <a:latin typeface="Arial"/>
                <a:cs typeface="Arial"/>
                <a:hlinkClick r:id="rId3"/>
              </a:rPr>
              <a:t>https://go.usa.gov/xFRHn</a:t>
            </a:r>
            <a:r>
              <a:rPr lang="en-US" sz="1500">
                <a:latin typeface="Arial"/>
                <a:cs typeface="Arial"/>
              </a:rPr>
              <a:t> </a:t>
            </a:r>
            <a:r>
              <a:rPr lang="en-US" sz="1500" b="0" i="0" u="none" strike="noStrike">
                <a:solidFill>
                  <a:schemeClr val="tx1"/>
                </a:solidFill>
                <a:effectLst/>
                <a:latin typeface="Arial"/>
                <a:cs typeface="Arial"/>
              </a:rPr>
              <a:t>#NIHCEAL</a:t>
            </a:r>
            <a:endParaRPr lang="en-US" sz="1500">
              <a:solidFill>
                <a:schemeClr val="tx1"/>
              </a:solidFill>
              <a:latin typeface="Arial"/>
              <a:cs typeface="Arial"/>
            </a:endParaRPr>
          </a:p>
          <a:p>
            <a:pPr marL="0" indent="0">
              <a:lnSpc>
                <a:spcPct val="107000"/>
              </a:lnSpc>
              <a:spcBef>
                <a:spcPts val="0"/>
              </a:spcBef>
              <a:spcAft>
                <a:spcPts val="1000"/>
              </a:spcAft>
              <a:buNone/>
            </a:pPr>
            <a:r>
              <a:rPr lang="en-US" sz="1500" i="1">
                <a:solidFill>
                  <a:schemeClr val="tx1"/>
                </a:solidFill>
                <a:latin typeface="Arial"/>
                <a:cs typeface="Arial"/>
              </a:rPr>
              <a:t>Twitter </a:t>
            </a:r>
          </a:p>
          <a:p>
            <a:pPr marL="0" indent="0">
              <a:lnSpc>
                <a:spcPct val="107000"/>
              </a:lnSpc>
              <a:spcBef>
                <a:spcPts val="0"/>
              </a:spcBef>
              <a:spcAft>
                <a:spcPts val="1000"/>
              </a:spcAft>
              <a:buNone/>
            </a:pPr>
            <a:r>
              <a:rPr lang="en-US" sz="1500" b="0" i="0">
                <a:solidFill>
                  <a:schemeClr val="tx1"/>
                </a:solidFill>
                <a:effectLst/>
                <a:latin typeface="+mn-lt"/>
              </a:rPr>
              <a:t>Why do #COVID19 variants keep emerging? Viruses like SARS-CoV-2 and influenza (flu) normally evolve into variants. A COVID-19 vaccine is the best protection from getting very sick with any virus variant. </a:t>
            </a:r>
            <a:r>
              <a:rPr lang="en-US" sz="1500" u="sng">
                <a:latin typeface="Arial"/>
                <a:cs typeface="Arial"/>
                <a:hlinkClick r:id="rId3"/>
              </a:rPr>
              <a:t>https://go.usa.gov/xFRHn</a:t>
            </a:r>
            <a:r>
              <a:rPr lang="en-US" sz="1500" b="0" i="0">
                <a:solidFill>
                  <a:schemeClr val="tx1"/>
                </a:solidFill>
                <a:effectLst/>
                <a:latin typeface="+mn-lt"/>
              </a:rPr>
              <a:t> </a:t>
            </a:r>
            <a:r>
              <a:rPr lang="en-US" sz="1500">
                <a:solidFill>
                  <a:schemeClr val="tx1"/>
                </a:solidFill>
                <a:latin typeface="+mn-lt"/>
              </a:rPr>
              <a:t> </a:t>
            </a:r>
            <a:r>
              <a:rPr lang="en-US" sz="1500" b="0" i="0">
                <a:solidFill>
                  <a:schemeClr val="tx1"/>
                </a:solidFill>
                <a:effectLst/>
                <a:latin typeface="+mn-lt"/>
              </a:rPr>
              <a:t>#NIHCEAL </a:t>
            </a:r>
            <a:endParaRPr lang="en-US" sz="1500">
              <a:solidFill>
                <a:schemeClr val="tx1"/>
              </a:solidFill>
              <a:effectLst/>
              <a:latin typeface="+mn-lt"/>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5334742" y="1708622"/>
            <a:ext cx="2939143" cy="338554"/>
          </a:xfrm>
          <a:prstGeom prst="rect">
            <a:avLst/>
          </a:prstGeom>
          <a:noFill/>
        </p:spPr>
        <p:txBody>
          <a:bodyPr wrap="square" rtlCol="0">
            <a:spAutoFit/>
          </a:bodyPr>
          <a:lstStyle/>
          <a:p>
            <a:r>
              <a:rPr lang="en-US" sz="1600" b="1"/>
              <a:t>IMAGE</a:t>
            </a:r>
          </a:p>
        </p:txBody>
      </p:sp>
      <p:pic>
        <p:nvPicPr>
          <p:cNvPr id="9" name="Picture 8" descr="Answer: It's normal for viruses like SARS-CoV-2 to evolve into new variants. A COVID-19 vaccine is the best protection against severe disease from any SARS-CoV-2 variant. More questions answered at covid19community.nih.gov. Logo: The National Institutes of Health Community Engagement Alliance program">
            <a:extLst>
              <a:ext uri="{FF2B5EF4-FFF2-40B4-BE49-F238E27FC236}">
                <a16:creationId xmlns:a16="http://schemas.microsoft.com/office/drawing/2014/main" id="{31ADB09A-A4F3-4943-9E20-52310A6E938B}"/>
              </a:ext>
            </a:extLst>
          </p:cNvPr>
          <p:cNvPicPr/>
          <p:nvPr/>
        </p:nvPicPr>
        <p:blipFill>
          <a:blip r:embed="rId4"/>
          <a:srcRect/>
          <a:stretch/>
        </p:blipFill>
        <p:spPr>
          <a:xfrm>
            <a:off x="5471810" y="2141814"/>
            <a:ext cx="3186174" cy="1792223"/>
          </a:xfrm>
          <a:prstGeom prst="rect">
            <a:avLst/>
          </a:prstGeom>
        </p:spPr>
      </p:pic>
      <p:sp>
        <p:nvSpPr>
          <p:cNvPr id="4" name="TextBox 3">
            <a:extLst>
              <a:ext uri="{FF2B5EF4-FFF2-40B4-BE49-F238E27FC236}">
                <a16:creationId xmlns:a16="http://schemas.microsoft.com/office/drawing/2014/main" id="{976A096D-73EC-5847-A219-40E87AA2D22B}"/>
              </a:ext>
            </a:extLst>
          </p:cNvPr>
          <p:cNvSpPr txBox="1"/>
          <p:nvPr/>
        </p:nvSpPr>
        <p:spPr>
          <a:xfrm>
            <a:off x="5428121" y="4067985"/>
            <a:ext cx="3273552" cy="738664"/>
          </a:xfrm>
          <a:prstGeom prst="rect">
            <a:avLst/>
          </a:prstGeom>
          <a:noFill/>
        </p:spPr>
        <p:txBody>
          <a:bodyPr wrap="square" lIns="91440" tIns="45720" rIns="91440" bIns="45720" rtlCol="0" anchor="t">
            <a:spAutoFit/>
          </a:bodyPr>
          <a:lstStyle/>
          <a:p>
            <a:r>
              <a:rPr lang="en-US" sz="1400" b="1">
                <a:solidFill>
                  <a:schemeClr val="accent1"/>
                </a:solidFill>
              </a:rPr>
              <a:t>Download Images</a:t>
            </a:r>
            <a:br>
              <a:rPr lang="en-US" sz="1400">
                <a:solidFill>
                  <a:schemeClr val="accent1"/>
                </a:solidFill>
              </a:rPr>
            </a:br>
            <a:r>
              <a:rPr lang="en-US" sz="1400">
                <a:solidFill>
                  <a:srgbClr val="206FB3"/>
                </a:solidFill>
                <a:hlinkClick r:id="rId5"/>
              </a:rPr>
              <a:t>https://covid19community.nih.gov/resources/covid19-variant-social-cards</a:t>
            </a:r>
            <a:r>
              <a:rPr lang="en-US" sz="1400">
                <a:solidFill>
                  <a:srgbClr val="206FB3"/>
                </a:solidFill>
              </a:rPr>
              <a:t> </a:t>
            </a:r>
            <a:endParaRPr lang="en-US" sz="1400"/>
          </a:p>
        </p:txBody>
      </p:sp>
      <p:sp>
        <p:nvSpPr>
          <p:cNvPr id="7" name="TextBox 6">
            <a:extLst>
              <a:ext uri="{FF2B5EF4-FFF2-40B4-BE49-F238E27FC236}">
                <a16:creationId xmlns:a16="http://schemas.microsoft.com/office/drawing/2014/main" id="{329E9FE6-6EB2-C34B-BA23-6168E58DC791}"/>
              </a:ext>
            </a:extLst>
          </p:cNvPr>
          <p:cNvSpPr txBox="1"/>
          <p:nvPr/>
        </p:nvSpPr>
        <p:spPr>
          <a:xfrm>
            <a:off x="9084753" y="1722461"/>
            <a:ext cx="2475187" cy="1938992"/>
          </a:xfrm>
          <a:prstGeom prst="rect">
            <a:avLst/>
          </a:prstGeom>
          <a:noFill/>
        </p:spPr>
        <p:txBody>
          <a:bodyPr wrap="square" rtlCol="0">
            <a:spAutoFit/>
          </a:bodyPr>
          <a:lstStyle/>
          <a:p>
            <a:r>
              <a:rPr lang="en-US" sz="1200" b="1"/>
              <a:t>IMAGE ALT TEXT</a:t>
            </a:r>
          </a:p>
          <a:p>
            <a:r>
              <a:rPr lang="en-US" sz="1200" b="0" i="0" u="none" strike="noStrike">
                <a:effectLst/>
              </a:rPr>
              <a:t>Card Text reads: “A. It's normal for viruses like SARS-CoV-2 to evolve into new variants. A COVID-19 vaccine is the best protection against severe </a:t>
            </a:r>
            <a:r>
              <a:rPr lang="en-US" sz="1200"/>
              <a:t>disease</a:t>
            </a:r>
            <a:r>
              <a:rPr lang="en-US" sz="1200" b="0" i="0" u="none" strike="noStrike">
                <a:effectLst/>
              </a:rPr>
              <a:t> from any SARS-CoV-2 </a:t>
            </a:r>
            <a:r>
              <a:rPr lang="en-US" sz="1200"/>
              <a:t>variant</a:t>
            </a:r>
            <a:r>
              <a:rPr lang="en-US" sz="1200" b="0" i="0" u="none" strike="noStrike">
                <a:effectLst/>
              </a:rPr>
              <a:t>.” </a:t>
            </a:r>
            <a:endParaRPr lang="en-US" sz="1200">
              <a:effectLst/>
            </a:endParaRPr>
          </a:p>
          <a:p>
            <a:r>
              <a:rPr lang="en-US" sz="1200" b="0" i="0" u="none" strike="noStrike">
                <a:effectLst/>
              </a:rPr>
              <a:t>Logo: The National Institutes of Health Community Engagement Alliance program</a:t>
            </a:r>
            <a:endParaRPr lang="en-US" sz="1200">
              <a:effectLst/>
            </a:endParaRPr>
          </a:p>
        </p:txBody>
      </p:sp>
      <p:sp>
        <p:nvSpPr>
          <p:cNvPr id="8" name="TextBox 7">
            <a:extLst>
              <a:ext uri="{FF2B5EF4-FFF2-40B4-BE49-F238E27FC236}">
                <a16:creationId xmlns:a16="http://schemas.microsoft.com/office/drawing/2014/main" id="{670C32A6-3FF0-934E-B37F-9BBAC5F6BF0C}"/>
              </a:ext>
            </a:extLst>
          </p:cNvPr>
          <p:cNvSpPr txBox="1"/>
          <p:nvPr/>
        </p:nvSpPr>
        <p:spPr>
          <a:xfrm>
            <a:off x="11755225" y="299153"/>
            <a:ext cx="208175" cy="369332"/>
          </a:xfrm>
          <a:prstGeom prst="rect">
            <a:avLst/>
          </a:prstGeom>
          <a:noFill/>
        </p:spPr>
        <p:txBody>
          <a:bodyPr wrap="square" rtlCol="0">
            <a:spAutoFit/>
          </a:bodyPr>
          <a:lstStyle/>
          <a:p>
            <a:r>
              <a:rPr lang="en-US"/>
              <a:t>7</a:t>
            </a:r>
          </a:p>
        </p:txBody>
      </p:sp>
    </p:spTree>
    <p:extLst>
      <p:ext uri="{BB962C8B-B14F-4D97-AF65-F5344CB8AC3E}">
        <p14:creationId xmlns:p14="http://schemas.microsoft.com/office/powerpoint/2010/main" val="79831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199" y="365125"/>
            <a:ext cx="10721741" cy="1325563"/>
          </a:xfrm>
        </p:spPr>
        <p:txBody>
          <a:bodyPr>
            <a:normAutofit/>
          </a:bodyPr>
          <a:lstStyle/>
          <a:p>
            <a:r>
              <a:rPr lang="en-US" sz="3600" b="1" i="0" u="none" strike="noStrike">
                <a:solidFill>
                  <a:schemeClr val="accent1"/>
                </a:solidFill>
                <a:effectLst/>
              </a:rPr>
              <a:t>Why are scientists watching COVID-19 variants? </a:t>
            </a:r>
            <a:endParaRPr lang="en-US" sz="3600">
              <a:solidFill>
                <a:schemeClr val="accent1"/>
              </a:solidFill>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632060" y="1461986"/>
            <a:ext cx="4586207"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7000"/>
              </a:lnSpc>
              <a:spcBef>
                <a:spcPts val="0"/>
              </a:spcBef>
              <a:spcAft>
                <a:spcPts val="1000"/>
              </a:spcAft>
              <a:buClrTx/>
              <a:buSzTx/>
              <a:buFont typeface="Arial" panose="020B0604020202020204" pitchFamily="34" charset="0"/>
              <a:buNone/>
              <a:tabLst/>
              <a:defRPr/>
            </a:pPr>
            <a:r>
              <a:rPr kumimoji="0" lang="en-US" sz="1500" b="0" i="1" u="none" strike="noStrike" kern="1200" cap="none" spc="0" normalizeH="0" baseline="0" noProof="0">
                <a:ln>
                  <a:noFill/>
                </a:ln>
                <a:solidFill>
                  <a:srgbClr val="616165"/>
                </a:solidFill>
                <a:effectLst/>
                <a:uLnTx/>
                <a:uFillTx/>
                <a:latin typeface="Arial" panose="020B0604020202020204"/>
                <a:ea typeface="+mn-ea"/>
                <a:cs typeface="+mn-cs"/>
              </a:rPr>
              <a:t>Facebook/LinkedIn</a:t>
            </a:r>
            <a:endParaRPr lang="en-US" sz="1500" i="1">
              <a:solidFill>
                <a:srgbClr val="616165"/>
              </a:solidFill>
              <a:latin typeface="Arial" panose="020B0604020202020204"/>
              <a:cs typeface="+mn-cs"/>
            </a:endParaRPr>
          </a:p>
          <a:p>
            <a:pPr marL="0" marR="0" lvl="0" indent="0" algn="l" defTabSz="914400" rtl="0" eaLnBrk="1" fontAlgn="auto" latinLnBrk="0" hangingPunct="1">
              <a:lnSpc>
                <a:spcPct val="107000"/>
              </a:lnSpc>
              <a:spcBef>
                <a:spcPts val="0"/>
              </a:spcBef>
              <a:spcAft>
                <a:spcPts val="1000"/>
              </a:spcAft>
              <a:buClrTx/>
              <a:buSzTx/>
              <a:buFont typeface="Arial" panose="020B0604020202020204" pitchFamily="34" charset="0"/>
              <a:buNone/>
              <a:tabLst/>
              <a:defRPr/>
            </a:pPr>
            <a:r>
              <a:rPr lang="en-US" sz="1500" i="0" u="none" strike="noStrike">
                <a:solidFill>
                  <a:schemeClr val="tx1"/>
                </a:solidFill>
                <a:effectLst/>
                <a:latin typeface="Arial"/>
                <a:cs typeface="Arial"/>
              </a:rPr>
              <a:t>Why are scientists watching #COVID19 variants?</a:t>
            </a:r>
            <a:r>
              <a:rPr lang="en-US" sz="1500" b="1" i="0" u="none" strike="noStrike">
                <a:solidFill>
                  <a:schemeClr val="tx1"/>
                </a:solidFill>
                <a:effectLst/>
                <a:latin typeface="Arial"/>
                <a:cs typeface="Arial"/>
              </a:rPr>
              <a:t> </a:t>
            </a:r>
            <a:r>
              <a:rPr lang="en-US" sz="1500" b="0" i="0" u="none" strike="noStrike">
                <a:solidFill>
                  <a:schemeClr val="tx1"/>
                </a:solidFill>
                <a:effectLst/>
                <a:latin typeface="Arial"/>
                <a:cs typeface="Arial"/>
              </a:rPr>
              <a:t>Scientists </a:t>
            </a:r>
            <a:r>
              <a:rPr lang="en-US" sz="1500">
                <a:solidFill>
                  <a:schemeClr val="tx1"/>
                </a:solidFill>
                <a:latin typeface="Arial"/>
                <a:cs typeface="Arial"/>
              </a:rPr>
              <a:t>watch</a:t>
            </a:r>
            <a:r>
              <a:rPr lang="en-US" sz="1500" b="0" i="0" u="none" strike="noStrike">
                <a:solidFill>
                  <a:schemeClr val="tx1"/>
                </a:solidFill>
                <a:effectLst/>
                <a:latin typeface="Arial"/>
                <a:cs typeface="Arial"/>
              </a:rPr>
              <a:t> different SARS-CoV-2 variants, </a:t>
            </a:r>
            <a:r>
              <a:rPr lang="en-US" sz="1500">
                <a:solidFill>
                  <a:schemeClr val="tx1"/>
                </a:solidFill>
                <a:latin typeface="Arial"/>
                <a:cs typeface="Arial"/>
              </a:rPr>
              <a:t>like </a:t>
            </a:r>
            <a:r>
              <a:rPr lang="en-US" sz="1500" b="0" i="0" u="none" strike="noStrike">
                <a:solidFill>
                  <a:schemeClr val="tx1"/>
                </a:solidFill>
                <a:effectLst/>
                <a:latin typeface="Arial"/>
                <a:cs typeface="Arial"/>
              </a:rPr>
              <a:t>Delta</a:t>
            </a:r>
            <a:r>
              <a:rPr lang="en-US" sz="1500">
                <a:solidFill>
                  <a:schemeClr val="tx1"/>
                </a:solidFill>
                <a:latin typeface="Arial"/>
                <a:cs typeface="Arial"/>
              </a:rPr>
              <a:t>, </a:t>
            </a:r>
            <a:r>
              <a:rPr lang="en-US" sz="1500" b="0" i="0" u="none" strike="noStrike">
                <a:solidFill>
                  <a:schemeClr val="tx1"/>
                </a:solidFill>
                <a:effectLst/>
                <a:latin typeface="Arial"/>
                <a:cs typeface="Arial"/>
              </a:rPr>
              <a:t>Gamma, </a:t>
            </a:r>
            <a:r>
              <a:rPr lang="en-US" sz="1500">
                <a:solidFill>
                  <a:schemeClr val="tx1"/>
                </a:solidFill>
                <a:latin typeface="Arial"/>
                <a:cs typeface="Arial"/>
              </a:rPr>
              <a:t>and Lambda, </a:t>
            </a:r>
            <a:r>
              <a:rPr lang="en-US" sz="1500" b="0" i="0" u="none" strike="noStrike">
                <a:solidFill>
                  <a:schemeClr val="tx1"/>
                </a:solidFill>
                <a:effectLst/>
                <a:latin typeface="Arial"/>
                <a:cs typeface="Arial"/>
              </a:rPr>
              <a:t>because as the virus changes, it could become more easily spread, resistant to treatments or vaccines, or make people sicker. </a:t>
            </a:r>
            <a:r>
              <a:rPr lang="en-US" sz="1500" u="sng">
                <a:latin typeface="Arial"/>
                <a:cs typeface="Arial"/>
                <a:hlinkClick r:id="rId3"/>
              </a:rPr>
              <a:t>https://go.usa.gov/xFRHn</a:t>
            </a:r>
            <a:r>
              <a:rPr lang="en-US" sz="1500">
                <a:latin typeface="Arial"/>
                <a:cs typeface="Arial"/>
              </a:rPr>
              <a:t> </a:t>
            </a:r>
            <a:r>
              <a:rPr lang="en-US" sz="1500" b="0" i="0" u="none" strike="noStrike">
                <a:solidFill>
                  <a:schemeClr val="tx1"/>
                </a:solidFill>
                <a:effectLst/>
                <a:latin typeface="Arial"/>
                <a:cs typeface="Arial"/>
              </a:rPr>
              <a:t>#NIHCEAL</a:t>
            </a:r>
          </a:p>
          <a:p>
            <a:pPr marL="0" indent="0">
              <a:lnSpc>
                <a:spcPct val="107000"/>
              </a:lnSpc>
              <a:spcBef>
                <a:spcPts val="0"/>
              </a:spcBef>
              <a:spcAft>
                <a:spcPts val="1000"/>
              </a:spcAft>
              <a:buNone/>
            </a:pPr>
            <a:r>
              <a:rPr kumimoji="0" lang="en-US" sz="1500" b="0" i="1" u="none" strike="noStrike" kern="1200" cap="none" spc="0" normalizeH="0" baseline="0" noProof="0">
                <a:ln>
                  <a:noFill/>
                </a:ln>
                <a:solidFill>
                  <a:srgbClr val="616165"/>
                </a:solidFill>
                <a:effectLst/>
                <a:uLnTx/>
                <a:uFillTx/>
                <a:latin typeface="Arial" panose="020B0604020202020204"/>
                <a:ea typeface="+mn-ea"/>
                <a:cs typeface="+mn-cs"/>
              </a:rPr>
              <a:t>Twitter</a:t>
            </a:r>
            <a:endParaRPr lang="en-US" sz="1500">
              <a:solidFill>
                <a:schemeClr val="tx1"/>
              </a:solidFill>
              <a:latin typeface="Arial"/>
              <a:cs typeface="Arial"/>
            </a:endParaRPr>
          </a:p>
          <a:p>
            <a:pPr marL="0" marR="0" lvl="0" indent="0" algn="l" defTabSz="914400" rtl="0" eaLnBrk="1" fontAlgn="auto" latinLnBrk="0" hangingPunct="1">
              <a:lnSpc>
                <a:spcPct val="107000"/>
              </a:lnSpc>
              <a:spcBef>
                <a:spcPts val="0"/>
              </a:spcBef>
              <a:spcAft>
                <a:spcPts val="1000"/>
              </a:spcAft>
              <a:buClrTx/>
              <a:buSzTx/>
              <a:buFont typeface="Arial" panose="020B0604020202020204" pitchFamily="34" charset="0"/>
              <a:buNone/>
              <a:tabLst/>
              <a:defRPr/>
            </a:pPr>
            <a:r>
              <a:rPr lang="en-US" sz="1500" i="0" u="none" strike="noStrike">
                <a:solidFill>
                  <a:schemeClr val="tx1"/>
                </a:solidFill>
                <a:effectLst/>
                <a:latin typeface="Arial"/>
                <a:cs typeface="Arial"/>
              </a:rPr>
              <a:t>Why are scientists watching #COVID19 variants?</a:t>
            </a:r>
            <a:r>
              <a:rPr lang="en-US" sz="1500" b="1" i="0" u="none" strike="noStrike">
                <a:solidFill>
                  <a:schemeClr val="tx1"/>
                </a:solidFill>
                <a:effectLst/>
                <a:latin typeface="Arial"/>
                <a:cs typeface="Arial"/>
              </a:rPr>
              <a:t> </a:t>
            </a:r>
            <a:r>
              <a:rPr lang="en-US" sz="1500" b="0" i="0" u="none" strike="noStrike">
                <a:solidFill>
                  <a:schemeClr val="tx1"/>
                </a:solidFill>
                <a:effectLst/>
                <a:latin typeface="Arial"/>
                <a:cs typeface="Arial"/>
              </a:rPr>
              <a:t>Scientists </a:t>
            </a:r>
            <a:r>
              <a:rPr lang="en-US" sz="1500">
                <a:solidFill>
                  <a:schemeClr val="tx1"/>
                </a:solidFill>
                <a:latin typeface="Arial"/>
                <a:cs typeface="Arial"/>
              </a:rPr>
              <a:t>watch</a:t>
            </a:r>
            <a:r>
              <a:rPr lang="en-US" sz="1500" b="0" i="0" u="none" strike="noStrike">
                <a:solidFill>
                  <a:schemeClr val="tx1"/>
                </a:solidFill>
                <a:effectLst/>
                <a:latin typeface="Arial"/>
                <a:cs typeface="Arial"/>
              </a:rPr>
              <a:t> different SARS-CoV-2 variants, </a:t>
            </a:r>
            <a:r>
              <a:rPr lang="en-US" sz="1500">
                <a:solidFill>
                  <a:schemeClr val="tx1"/>
                </a:solidFill>
                <a:latin typeface="Arial"/>
                <a:cs typeface="Arial"/>
              </a:rPr>
              <a:t>like </a:t>
            </a:r>
            <a:r>
              <a:rPr lang="en-US" sz="1500" b="0" i="0" u="none" strike="noStrike">
                <a:solidFill>
                  <a:schemeClr val="tx1"/>
                </a:solidFill>
                <a:effectLst/>
                <a:latin typeface="Arial"/>
                <a:cs typeface="Arial"/>
              </a:rPr>
              <a:t>Delta</a:t>
            </a:r>
            <a:r>
              <a:rPr lang="en-US" sz="1500">
                <a:solidFill>
                  <a:schemeClr val="tx1"/>
                </a:solidFill>
                <a:latin typeface="Arial"/>
                <a:cs typeface="Arial"/>
              </a:rPr>
              <a:t>, </a:t>
            </a:r>
            <a:r>
              <a:rPr lang="en-US" sz="1500" b="0" i="0" u="none" strike="noStrike">
                <a:solidFill>
                  <a:schemeClr val="tx1"/>
                </a:solidFill>
                <a:effectLst/>
                <a:latin typeface="Arial"/>
                <a:cs typeface="Arial"/>
              </a:rPr>
              <a:t>Gamma, </a:t>
            </a:r>
            <a:r>
              <a:rPr lang="en-US" sz="1500">
                <a:solidFill>
                  <a:schemeClr val="tx1"/>
                </a:solidFill>
                <a:latin typeface="Arial"/>
                <a:cs typeface="Arial"/>
              </a:rPr>
              <a:t>and Lambda, </a:t>
            </a:r>
            <a:r>
              <a:rPr lang="en-US" sz="1500" b="0" i="0" u="none" strike="noStrike">
                <a:solidFill>
                  <a:schemeClr val="tx1"/>
                </a:solidFill>
                <a:effectLst/>
                <a:latin typeface="Arial"/>
                <a:cs typeface="Arial"/>
              </a:rPr>
              <a:t>because as the virus changes, it may be more easily spread, resistant to treatments or vaccines, or make people sicker. </a:t>
            </a:r>
            <a:r>
              <a:rPr lang="en-US" sz="1500" u="sng">
                <a:latin typeface="Arial"/>
                <a:cs typeface="Arial"/>
                <a:hlinkClick r:id="rId3"/>
              </a:rPr>
              <a:t>https://go.usa.gov/xFRHn</a:t>
            </a:r>
            <a:r>
              <a:rPr lang="en-US" sz="1500">
                <a:latin typeface="Arial"/>
                <a:cs typeface="Arial"/>
              </a:rPr>
              <a:t> </a:t>
            </a:r>
            <a:r>
              <a:rPr lang="en-US" sz="1500" b="0" i="0" u="none" strike="noStrike">
                <a:solidFill>
                  <a:schemeClr val="tx1"/>
                </a:solidFill>
                <a:effectLst/>
                <a:latin typeface="Arial"/>
                <a:cs typeface="Arial"/>
              </a:rPr>
              <a:t>#NIHCEAL</a:t>
            </a:r>
          </a:p>
        </p:txBody>
      </p:sp>
      <p:sp>
        <p:nvSpPr>
          <p:cNvPr id="3" name="TextBox 2">
            <a:extLst>
              <a:ext uri="{FF2B5EF4-FFF2-40B4-BE49-F238E27FC236}">
                <a16:creationId xmlns:a16="http://schemas.microsoft.com/office/drawing/2014/main" id="{C28B94AD-3D42-AB49-B1E4-155FF41F26E5}"/>
              </a:ext>
            </a:extLst>
          </p:cNvPr>
          <p:cNvSpPr txBox="1"/>
          <p:nvPr/>
        </p:nvSpPr>
        <p:spPr>
          <a:xfrm>
            <a:off x="5289778" y="1461986"/>
            <a:ext cx="2939143" cy="338554"/>
          </a:xfrm>
          <a:prstGeom prst="rect">
            <a:avLst/>
          </a:prstGeom>
          <a:noFill/>
        </p:spPr>
        <p:txBody>
          <a:bodyPr wrap="square" rtlCol="0">
            <a:spAutoFit/>
          </a:bodyPr>
          <a:lstStyle/>
          <a:p>
            <a:r>
              <a:rPr lang="en-US" sz="1600" b="1"/>
              <a:t>IMAGE</a:t>
            </a:r>
          </a:p>
        </p:txBody>
      </p:sp>
      <p:pic>
        <p:nvPicPr>
          <p:cNvPr id="9" name="Picture 8" descr="Answer: Scientists track variants because as the virus changes, it could become more easily spread, resistant to treatments, or make people sicker. More questions answered at covid19community.nih.gov. Logo: The National Institutes of Health Community Engagement Alliance program">
            <a:extLst>
              <a:ext uri="{FF2B5EF4-FFF2-40B4-BE49-F238E27FC236}">
                <a16:creationId xmlns:a16="http://schemas.microsoft.com/office/drawing/2014/main" id="{31ADB09A-A4F3-4943-9E20-52310A6E938B}"/>
              </a:ext>
            </a:extLst>
          </p:cNvPr>
          <p:cNvPicPr/>
          <p:nvPr/>
        </p:nvPicPr>
        <p:blipFill>
          <a:blip r:embed="rId4"/>
          <a:srcRect/>
          <a:stretch/>
        </p:blipFill>
        <p:spPr>
          <a:xfrm>
            <a:off x="5333466" y="1891437"/>
            <a:ext cx="3186176" cy="1792224"/>
          </a:xfrm>
          <a:prstGeom prst="rect">
            <a:avLst/>
          </a:prstGeom>
        </p:spPr>
      </p:pic>
      <p:sp>
        <p:nvSpPr>
          <p:cNvPr id="4" name="TextBox 3">
            <a:extLst>
              <a:ext uri="{FF2B5EF4-FFF2-40B4-BE49-F238E27FC236}">
                <a16:creationId xmlns:a16="http://schemas.microsoft.com/office/drawing/2014/main" id="{976A096D-73EC-5847-A219-40E87AA2D22B}"/>
              </a:ext>
            </a:extLst>
          </p:cNvPr>
          <p:cNvSpPr txBox="1"/>
          <p:nvPr/>
        </p:nvSpPr>
        <p:spPr>
          <a:xfrm>
            <a:off x="5289778" y="3884410"/>
            <a:ext cx="3273552" cy="954107"/>
          </a:xfrm>
          <a:prstGeom prst="rect">
            <a:avLst/>
          </a:prstGeom>
          <a:noFill/>
        </p:spPr>
        <p:txBody>
          <a:bodyPr wrap="square" lIns="91440" tIns="45720" rIns="91440" bIns="45720" rtlCol="0" anchor="t">
            <a:spAutoFit/>
          </a:bodyPr>
          <a:lstStyle/>
          <a:p>
            <a:r>
              <a:rPr lang="en-US" sz="1400" b="1">
                <a:solidFill>
                  <a:schemeClr val="accent1"/>
                </a:solidFill>
              </a:rPr>
              <a:t>Download Images </a:t>
            </a:r>
            <a:br>
              <a:rPr lang="en-US" sz="1400">
                <a:solidFill>
                  <a:schemeClr val="accent1"/>
                </a:solidFill>
              </a:rPr>
            </a:br>
            <a:r>
              <a:rPr lang="en-US" sz="1400">
                <a:solidFill>
                  <a:schemeClr val="accent1"/>
                </a:solidFill>
                <a:hlinkClick r:id="rId5"/>
              </a:rPr>
              <a:t>https://covid19community.nih.gov/resources/covid19-variant-social-cards</a:t>
            </a:r>
            <a:r>
              <a:rPr lang="en-US" sz="1400">
                <a:solidFill>
                  <a:schemeClr val="accent1"/>
                </a:solidFill>
              </a:rPr>
              <a:t> </a:t>
            </a:r>
            <a:br>
              <a:rPr lang="en-US" sz="1400">
                <a:solidFill>
                  <a:srgbClr val="206FB3"/>
                </a:solidFill>
              </a:rPr>
            </a:br>
            <a:endParaRPr lang="en-US" sz="1400">
              <a:solidFill>
                <a:srgbClr val="206FB3"/>
              </a:solidFill>
              <a:cs typeface="Arial"/>
            </a:endParaRPr>
          </a:p>
        </p:txBody>
      </p:sp>
      <p:sp>
        <p:nvSpPr>
          <p:cNvPr id="7" name="TextBox 6">
            <a:extLst>
              <a:ext uri="{FF2B5EF4-FFF2-40B4-BE49-F238E27FC236}">
                <a16:creationId xmlns:a16="http://schemas.microsoft.com/office/drawing/2014/main" id="{329E9FE6-6EB2-C34B-BA23-6168E58DC791}"/>
              </a:ext>
            </a:extLst>
          </p:cNvPr>
          <p:cNvSpPr txBox="1"/>
          <p:nvPr/>
        </p:nvSpPr>
        <p:spPr>
          <a:xfrm>
            <a:off x="9084753" y="1461986"/>
            <a:ext cx="2475187" cy="1938992"/>
          </a:xfrm>
          <a:prstGeom prst="rect">
            <a:avLst/>
          </a:prstGeom>
          <a:noFill/>
        </p:spPr>
        <p:txBody>
          <a:bodyPr wrap="square" lIns="91440" tIns="45720" rIns="91440" bIns="45720" rtlCol="0" anchor="t">
            <a:spAutoFit/>
          </a:bodyPr>
          <a:lstStyle/>
          <a:p>
            <a:r>
              <a:rPr lang="en-US" sz="1200" b="1"/>
              <a:t>IMAGE ALT TEXT</a:t>
            </a:r>
          </a:p>
          <a:p>
            <a:r>
              <a:rPr lang="en-US" sz="1200" b="0" i="0" u="none" strike="noStrike">
                <a:effectLst/>
              </a:rPr>
              <a:t>Card</a:t>
            </a:r>
            <a:r>
              <a:rPr lang="en-US" sz="1200"/>
              <a:t> </a:t>
            </a:r>
            <a:r>
              <a:rPr lang="en-US" sz="1200" b="0" i="0" u="none" strike="noStrike">
                <a:effectLst/>
              </a:rPr>
              <a:t>Text reads: “A. Scientists </a:t>
            </a:r>
            <a:r>
              <a:rPr lang="en-US" sz="1200"/>
              <a:t>track </a:t>
            </a:r>
            <a:r>
              <a:rPr lang="en-US" sz="1200" b="0" i="0" u="none" strike="noStrike">
                <a:effectLst/>
              </a:rPr>
              <a:t>variants because </a:t>
            </a:r>
            <a:r>
              <a:rPr lang="en-US" sz="1200"/>
              <a:t>as the virus changes, it could become more easily spread, resistant to treatments, </a:t>
            </a:r>
            <a:r>
              <a:rPr lang="en-US" sz="1200" b="0" i="0" u="none" strike="noStrike">
                <a:effectLst/>
              </a:rPr>
              <a:t>or make people sicker.”</a:t>
            </a:r>
            <a:r>
              <a:rPr lang="en-US" sz="1200"/>
              <a:t> </a:t>
            </a:r>
            <a:endParaRPr lang="en-US" sz="1200">
              <a:effectLst/>
            </a:endParaRPr>
          </a:p>
          <a:p>
            <a:r>
              <a:rPr lang="en-US" sz="1200" b="0" i="0" u="none" strike="noStrike">
                <a:effectLst/>
              </a:rPr>
              <a:t>Logo: The National </a:t>
            </a:r>
            <a:r>
              <a:rPr lang="en-US" sz="1200"/>
              <a:t>Institutes</a:t>
            </a:r>
            <a:r>
              <a:rPr lang="en-US" sz="1200" b="0" i="0" u="none" strike="noStrike">
                <a:effectLst/>
              </a:rPr>
              <a:t> of Health Community Engagement Alliance program</a:t>
            </a:r>
            <a:endParaRPr lang="en-US" sz="1200">
              <a:effectLst/>
            </a:endParaRPr>
          </a:p>
        </p:txBody>
      </p:sp>
      <p:sp>
        <p:nvSpPr>
          <p:cNvPr id="8" name="TextBox 7">
            <a:extLst>
              <a:ext uri="{FF2B5EF4-FFF2-40B4-BE49-F238E27FC236}">
                <a16:creationId xmlns:a16="http://schemas.microsoft.com/office/drawing/2014/main" id="{0D4BC977-3B21-054E-ADB8-29508B7211BE}"/>
              </a:ext>
            </a:extLst>
          </p:cNvPr>
          <p:cNvSpPr txBox="1"/>
          <p:nvPr/>
        </p:nvSpPr>
        <p:spPr>
          <a:xfrm>
            <a:off x="11755225" y="299153"/>
            <a:ext cx="208175" cy="369332"/>
          </a:xfrm>
          <a:prstGeom prst="rect">
            <a:avLst/>
          </a:prstGeom>
          <a:noFill/>
        </p:spPr>
        <p:txBody>
          <a:bodyPr wrap="square" rtlCol="0">
            <a:spAutoFit/>
          </a:bodyPr>
          <a:lstStyle/>
          <a:p>
            <a:r>
              <a:rPr lang="en-US"/>
              <a:t>8</a:t>
            </a:r>
          </a:p>
        </p:txBody>
      </p:sp>
    </p:spTree>
    <p:extLst>
      <p:ext uri="{BB962C8B-B14F-4D97-AF65-F5344CB8AC3E}">
        <p14:creationId xmlns:p14="http://schemas.microsoft.com/office/powerpoint/2010/main" val="516982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200" y="365125"/>
            <a:ext cx="10550260" cy="1317867"/>
          </a:xfrm>
        </p:spPr>
        <p:txBody>
          <a:bodyPr>
            <a:normAutofit/>
          </a:bodyPr>
          <a:lstStyle/>
          <a:p>
            <a:r>
              <a:rPr lang="en-US" sz="3600" b="1" i="0" u="none" strike="noStrike">
                <a:solidFill>
                  <a:schemeClr val="accent1"/>
                </a:solidFill>
                <a:effectLst/>
              </a:rPr>
              <a:t>What can I do to stay safe from COVID-19 variants? </a:t>
            </a:r>
            <a:endParaRPr lang="en-US" sz="3600">
              <a:solidFill>
                <a:schemeClr val="accent1"/>
              </a:solidFill>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200" y="1690688"/>
            <a:ext cx="4046848"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1" i="0" u="none" strike="noStrike" kern="1200" cap="none" spc="0" normalizeH="0" baseline="0" noProof="0">
                <a:ln>
                  <a:noFill/>
                </a:ln>
                <a:solidFill>
                  <a:srgbClr val="616165"/>
                </a:solidFill>
                <a:effectLst/>
                <a:uLnTx/>
                <a:uFillTx/>
                <a:latin typeface="Arial" panose="020B0604020202020204"/>
                <a:ea typeface="+mn-ea"/>
                <a:cs typeface="+mn-cs"/>
              </a:rPr>
              <a:t>POST COPY</a:t>
            </a:r>
            <a:endParaRPr kumimoji="0" lang="en-US" sz="15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5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0" i="1" u="none" strike="noStrike" kern="1200" cap="none" spc="0" normalizeH="0" baseline="0" noProof="0">
                <a:ln>
                  <a:noFill/>
                </a:ln>
                <a:solidFill>
                  <a:srgbClr val="616165"/>
                </a:solidFill>
                <a:effectLst/>
                <a:uLnTx/>
                <a:uFillTx/>
                <a:latin typeface="Arial" panose="020B0604020202020204"/>
                <a:ea typeface="+mn-ea"/>
                <a:cs typeface="+mn-cs"/>
              </a:rPr>
              <a:t>Facebook/LinkedIn/Twitter</a:t>
            </a:r>
          </a:p>
          <a:p>
            <a:pPr marL="0" indent="0">
              <a:buNone/>
            </a:pPr>
            <a:r>
              <a:rPr lang="en-US" sz="1500" i="0" u="none" strike="noStrike">
                <a:solidFill>
                  <a:schemeClr val="tx1"/>
                </a:solidFill>
                <a:effectLst/>
                <a:latin typeface="Arial"/>
                <a:cs typeface="Arial"/>
              </a:rPr>
              <a:t>What can I do to stay safe from #COVID19 variants? A COVID-19 </a:t>
            </a:r>
            <a:r>
              <a:rPr lang="en-US" sz="1500" b="0" i="0" u="none" strike="noStrike">
                <a:solidFill>
                  <a:schemeClr val="tx1"/>
                </a:solidFill>
                <a:effectLst/>
                <a:latin typeface="Arial"/>
                <a:cs typeface="Arial"/>
              </a:rPr>
              <a:t>vaccine is the best way to prevent infection by Delta or other variants. Also, follow CDC guidelines to prevent the spread of COVID-19. </a:t>
            </a:r>
            <a:r>
              <a:rPr lang="en-US" sz="1500" u="sng">
                <a:latin typeface="Arial"/>
                <a:cs typeface="Arial"/>
                <a:hlinkClick r:id="rId3"/>
              </a:rPr>
              <a:t>https://go.usa.gov/xFRHn</a:t>
            </a:r>
            <a:r>
              <a:rPr lang="en-US" sz="1500">
                <a:latin typeface="Arial"/>
                <a:cs typeface="Arial"/>
              </a:rPr>
              <a:t> </a:t>
            </a:r>
            <a:r>
              <a:rPr lang="en-US" sz="1500" b="0" i="0" u="none" strike="noStrike">
                <a:solidFill>
                  <a:schemeClr val="tx1"/>
                </a:solidFill>
                <a:effectLst/>
                <a:latin typeface="Arial"/>
                <a:cs typeface="Arial"/>
              </a:rPr>
              <a:t>#NIHCEAL</a:t>
            </a:r>
            <a:r>
              <a:rPr lang="en-US" sz="1500">
                <a:solidFill>
                  <a:schemeClr val="tx1"/>
                </a:solidFill>
                <a:latin typeface="Arial"/>
                <a:cs typeface="Arial"/>
              </a:rPr>
              <a:t> </a:t>
            </a:r>
            <a:endParaRPr lang="en-US" sz="1500" u="sng">
              <a:effectLst/>
              <a:latin typeface="Arial"/>
              <a:cs typeface="Arial"/>
              <a:hlinkClick r:id="rId4"/>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5204835" y="1690688"/>
            <a:ext cx="2939143" cy="338554"/>
          </a:xfrm>
          <a:prstGeom prst="rect">
            <a:avLst/>
          </a:prstGeom>
          <a:noFill/>
        </p:spPr>
        <p:txBody>
          <a:bodyPr wrap="square" lIns="91440" tIns="45720" rIns="91440" bIns="45720" rtlCol="0" anchor="t">
            <a:spAutoFit/>
          </a:bodyPr>
          <a:lstStyle/>
          <a:p>
            <a:r>
              <a:rPr lang="en-US" sz="1600" b="1"/>
              <a:t>IMAGE</a:t>
            </a:r>
          </a:p>
        </p:txBody>
      </p:sp>
      <p:pic>
        <p:nvPicPr>
          <p:cNvPr id="9" name="Picture 8" descr="Answer: Get vaccinated. Even if you’ve already had COVID-19, vaccines are the best way to prevent infection by Delta or other variants. More questions answered at covid19community.nih.gov. Logo: The National Institutes of Health Community Engagement Alliance program">
            <a:extLst>
              <a:ext uri="{FF2B5EF4-FFF2-40B4-BE49-F238E27FC236}">
                <a16:creationId xmlns:a16="http://schemas.microsoft.com/office/drawing/2014/main" id="{31ADB09A-A4F3-4943-9E20-52310A6E938B}"/>
              </a:ext>
            </a:extLst>
          </p:cNvPr>
          <p:cNvPicPr/>
          <p:nvPr/>
        </p:nvPicPr>
        <p:blipFill>
          <a:blip r:embed="rId5"/>
          <a:srcRect/>
          <a:stretch/>
        </p:blipFill>
        <p:spPr>
          <a:xfrm>
            <a:off x="5362497" y="2226233"/>
            <a:ext cx="3186176" cy="1792223"/>
          </a:xfrm>
          <a:prstGeom prst="rect">
            <a:avLst/>
          </a:prstGeom>
        </p:spPr>
      </p:pic>
      <p:sp>
        <p:nvSpPr>
          <p:cNvPr id="4" name="TextBox 3">
            <a:extLst>
              <a:ext uri="{FF2B5EF4-FFF2-40B4-BE49-F238E27FC236}">
                <a16:creationId xmlns:a16="http://schemas.microsoft.com/office/drawing/2014/main" id="{976A096D-73EC-5847-A219-40E87AA2D22B}"/>
              </a:ext>
            </a:extLst>
          </p:cNvPr>
          <p:cNvSpPr txBox="1"/>
          <p:nvPr/>
        </p:nvSpPr>
        <p:spPr>
          <a:xfrm>
            <a:off x="5318808" y="4213205"/>
            <a:ext cx="3273551" cy="954107"/>
          </a:xfrm>
          <a:prstGeom prst="rect">
            <a:avLst/>
          </a:prstGeom>
          <a:noFill/>
        </p:spPr>
        <p:txBody>
          <a:bodyPr wrap="square" lIns="91440" tIns="45720" rIns="91440" bIns="45720" rtlCol="0" anchor="t">
            <a:spAutoFit/>
          </a:bodyPr>
          <a:lstStyle/>
          <a:p>
            <a:r>
              <a:rPr lang="en-US" sz="1400" b="1">
                <a:solidFill>
                  <a:schemeClr val="accent1"/>
                </a:solidFill>
              </a:rPr>
              <a:t>Download Images </a:t>
            </a:r>
            <a:br>
              <a:rPr lang="en-US" sz="1400">
                <a:solidFill>
                  <a:schemeClr val="accent1"/>
                </a:solidFill>
              </a:rPr>
            </a:br>
            <a:r>
              <a:rPr lang="en-US" sz="1400">
                <a:solidFill>
                  <a:schemeClr val="accent1"/>
                </a:solidFill>
                <a:hlinkClick r:id="rId6"/>
              </a:rPr>
              <a:t>https://covid19community.nih.gov/resources/covid19-variant-social-cards</a:t>
            </a:r>
            <a:r>
              <a:rPr lang="en-US" sz="1400">
                <a:solidFill>
                  <a:schemeClr val="accent1"/>
                </a:solidFill>
              </a:rPr>
              <a:t> </a:t>
            </a:r>
            <a:br>
              <a:rPr lang="en-US" sz="1400">
                <a:solidFill>
                  <a:srgbClr val="206FB3"/>
                </a:solidFill>
              </a:rPr>
            </a:br>
            <a:endParaRPr lang="en-US" sz="1400">
              <a:solidFill>
                <a:srgbClr val="206FB3"/>
              </a:solidFill>
              <a:cs typeface="Arial"/>
            </a:endParaRPr>
          </a:p>
        </p:txBody>
      </p:sp>
      <p:sp>
        <p:nvSpPr>
          <p:cNvPr id="7" name="TextBox 6">
            <a:extLst>
              <a:ext uri="{FF2B5EF4-FFF2-40B4-BE49-F238E27FC236}">
                <a16:creationId xmlns:a16="http://schemas.microsoft.com/office/drawing/2014/main" id="{329E9FE6-6EB2-C34B-BA23-6168E58DC791}"/>
              </a:ext>
            </a:extLst>
          </p:cNvPr>
          <p:cNvSpPr txBox="1"/>
          <p:nvPr/>
        </p:nvSpPr>
        <p:spPr>
          <a:xfrm>
            <a:off x="9026121" y="1714992"/>
            <a:ext cx="2475187" cy="1938992"/>
          </a:xfrm>
          <a:prstGeom prst="rect">
            <a:avLst/>
          </a:prstGeom>
          <a:noFill/>
        </p:spPr>
        <p:txBody>
          <a:bodyPr wrap="square" lIns="91440" tIns="45720" rIns="91440" bIns="45720" rtlCol="0" anchor="t">
            <a:spAutoFit/>
          </a:bodyPr>
          <a:lstStyle/>
          <a:p>
            <a:r>
              <a:rPr lang="en-US" sz="1200" b="1"/>
              <a:t>IMAGE ALT TEXT</a:t>
            </a:r>
          </a:p>
          <a:p>
            <a:r>
              <a:rPr lang="en-US" sz="1200" b="0" i="0" u="none" strike="noStrike">
                <a:effectLst/>
              </a:rPr>
              <a:t>Card</a:t>
            </a:r>
            <a:r>
              <a:rPr lang="en-US" sz="1200"/>
              <a:t> </a:t>
            </a:r>
            <a:r>
              <a:rPr lang="en-US" sz="1200" b="0" i="0" u="none" strike="noStrike">
                <a:effectLst/>
              </a:rPr>
              <a:t>Text reads: “A. Get vaccinated. Even </a:t>
            </a:r>
            <a:r>
              <a:rPr lang="en-US" sz="1200"/>
              <a:t>if you’ve already had COVID-19, v</a:t>
            </a:r>
            <a:r>
              <a:rPr lang="en-US" sz="1200" b="0" i="0" u="none" strike="noStrike">
                <a:effectLst/>
              </a:rPr>
              <a:t>accines are the best way to prevent infection by Delta or other variants.”</a:t>
            </a:r>
            <a:endParaRPr lang="en-US" sz="1200">
              <a:effectLst/>
            </a:endParaRPr>
          </a:p>
          <a:p>
            <a:r>
              <a:rPr lang="en-US" sz="1200" b="0" i="0" u="none" strike="noStrike">
                <a:effectLst/>
              </a:rPr>
              <a:t>Logo: The National Institutes of Health Community Engagement Alliance program</a:t>
            </a:r>
            <a:endParaRPr lang="en-US" sz="1200">
              <a:effectLst/>
            </a:endParaRPr>
          </a:p>
        </p:txBody>
      </p:sp>
      <p:sp>
        <p:nvSpPr>
          <p:cNvPr id="8" name="TextBox 7">
            <a:extLst>
              <a:ext uri="{FF2B5EF4-FFF2-40B4-BE49-F238E27FC236}">
                <a16:creationId xmlns:a16="http://schemas.microsoft.com/office/drawing/2014/main" id="{17E61D0B-0AD7-5F48-8B97-3BA67C5B7866}"/>
              </a:ext>
            </a:extLst>
          </p:cNvPr>
          <p:cNvSpPr txBox="1"/>
          <p:nvPr/>
        </p:nvSpPr>
        <p:spPr>
          <a:xfrm>
            <a:off x="11755225" y="299153"/>
            <a:ext cx="208175" cy="369332"/>
          </a:xfrm>
          <a:prstGeom prst="rect">
            <a:avLst/>
          </a:prstGeom>
          <a:noFill/>
        </p:spPr>
        <p:txBody>
          <a:bodyPr wrap="square" rtlCol="0">
            <a:spAutoFit/>
          </a:bodyPr>
          <a:lstStyle/>
          <a:p>
            <a:r>
              <a:rPr lang="en-US"/>
              <a:t>9</a:t>
            </a:r>
          </a:p>
        </p:txBody>
      </p:sp>
    </p:spTree>
    <p:extLst>
      <p:ext uri="{BB962C8B-B14F-4D97-AF65-F5344CB8AC3E}">
        <p14:creationId xmlns:p14="http://schemas.microsoft.com/office/powerpoint/2010/main" val="3321704941"/>
      </p:ext>
    </p:extLst>
  </p:cSld>
  <p:clrMapOvr>
    <a:masterClrMapping/>
  </p:clrMapOvr>
</p:sld>
</file>

<file path=ppt/theme/theme1.xml><?xml version="1.0" encoding="utf-8"?>
<a:theme xmlns:a="http://schemas.openxmlformats.org/drawingml/2006/main" name="Office Theme">
  <a:themeElements>
    <a:clrScheme name="NIH CEAL Grantees">
      <a:dk1>
        <a:srgbClr val="616165"/>
      </a:dk1>
      <a:lt1>
        <a:srgbClr val="FFFFFF"/>
      </a:lt1>
      <a:dk2>
        <a:srgbClr val="797D80"/>
      </a:dk2>
      <a:lt2>
        <a:srgbClr val="EEEEEE"/>
      </a:lt2>
      <a:accent1>
        <a:srgbClr val="274169"/>
      </a:accent1>
      <a:accent2>
        <a:srgbClr val="206FB3"/>
      </a:accent2>
      <a:accent3>
        <a:srgbClr val="00616B"/>
      </a:accent3>
      <a:accent4>
        <a:srgbClr val="3C558F"/>
      </a:accent4>
      <a:accent5>
        <a:srgbClr val="416D93"/>
      </a:accent5>
      <a:accent6>
        <a:srgbClr val="FCB330"/>
      </a:accent6>
      <a:hlink>
        <a:srgbClr val="206FB3"/>
      </a:hlink>
      <a:folHlink>
        <a:srgbClr val="416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NIH CEAL Grantees">
      <a:dk1>
        <a:srgbClr val="616165"/>
      </a:dk1>
      <a:lt1>
        <a:srgbClr val="FFFFFF"/>
      </a:lt1>
      <a:dk2>
        <a:srgbClr val="797D80"/>
      </a:dk2>
      <a:lt2>
        <a:srgbClr val="EEEEEE"/>
      </a:lt2>
      <a:accent1>
        <a:srgbClr val="274169"/>
      </a:accent1>
      <a:accent2>
        <a:srgbClr val="206FB3"/>
      </a:accent2>
      <a:accent3>
        <a:srgbClr val="00616B"/>
      </a:accent3>
      <a:accent4>
        <a:srgbClr val="3C558F"/>
      </a:accent4>
      <a:accent5>
        <a:srgbClr val="416D93"/>
      </a:accent5>
      <a:accent6>
        <a:srgbClr val="FCB330"/>
      </a:accent6>
      <a:hlink>
        <a:srgbClr val="206FB3"/>
      </a:hlink>
      <a:folHlink>
        <a:srgbClr val="416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H_FORNIAIDREVIEWNIH_CEAL_Variants_Social_Media_508_compliantUPDATES_CG latest (002).potx" id="{BE18C134-6F4D-4804-8350-37E82EE7C4D0}" vid="{4645A6E3-20E0-4D83-9324-40469EF5334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IH CEAL Grantees">
    <a:dk1>
      <a:srgbClr val="616165"/>
    </a:dk1>
    <a:lt1>
      <a:srgbClr val="FFFFFF"/>
    </a:lt1>
    <a:dk2>
      <a:srgbClr val="797D80"/>
    </a:dk2>
    <a:lt2>
      <a:srgbClr val="EEEEEE"/>
    </a:lt2>
    <a:accent1>
      <a:srgbClr val="274169"/>
    </a:accent1>
    <a:accent2>
      <a:srgbClr val="206FB3"/>
    </a:accent2>
    <a:accent3>
      <a:srgbClr val="00616B"/>
    </a:accent3>
    <a:accent4>
      <a:srgbClr val="3C558F"/>
    </a:accent4>
    <a:accent5>
      <a:srgbClr val="416D93"/>
    </a:accent5>
    <a:accent6>
      <a:srgbClr val="FCB330"/>
    </a:accent6>
    <a:hlink>
      <a:srgbClr val="206FB3"/>
    </a:hlink>
    <a:folHlink>
      <a:srgbClr val="416D93"/>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D2CE805147BE24A82BCC622FF82930F" ma:contentTypeVersion="12" ma:contentTypeDescription="Create a new document." ma:contentTypeScope="" ma:versionID="4018abd5c3f2d362a95608621d93c156">
  <xsd:schema xmlns:xsd="http://www.w3.org/2001/XMLSchema" xmlns:xs="http://www.w3.org/2001/XMLSchema" xmlns:p="http://schemas.microsoft.com/office/2006/metadata/properties" xmlns:ns2="f1fdde9e-8b78-4615-b9e7-7db8948990f3" xmlns:ns3="84ed7866-aa8a-4518-bf33-40f7b21f6bcc" targetNamespace="http://schemas.microsoft.com/office/2006/metadata/properties" ma:root="true" ma:fieldsID="8f390ddaba291342e99487f6c33b6aa3" ns2:_="" ns3:_="">
    <xsd:import namespace="f1fdde9e-8b78-4615-b9e7-7db8948990f3"/>
    <xsd:import namespace="84ed7866-aa8a-4518-bf33-40f7b21f6bc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fdde9e-8b78-4615-b9e7-7db8948990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4ed7866-aa8a-4518-bf33-40f7b21f6bc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2F134A2-6D18-4DE9-BEAF-2B39D280E596}">
  <ds:schemaRefs>
    <ds:schemaRef ds:uri="http://schemas.microsoft.com/sharepoint/v3/contenttype/forms"/>
  </ds:schemaRefs>
</ds:datastoreItem>
</file>

<file path=customXml/itemProps2.xml><?xml version="1.0" encoding="utf-8"?>
<ds:datastoreItem xmlns:ds="http://schemas.openxmlformats.org/officeDocument/2006/customXml" ds:itemID="{EF529875-78DB-479C-8664-3D979939F4BB}">
  <ds:schemaRefs>
    <ds:schemaRef ds:uri="84ed7866-aa8a-4518-bf33-40f7b21f6bcc"/>
    <ds:schemaRef ds:uri="f1fdde9e-8b78-4615-b9e7-7db8948990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1E03CC6-D6D5-4A57-8F37-56C77FA87B70}">
  <ds:schemaRefs>
    <ds:schemaRef ds:uri="http://schemas.microsoft.com/office/2006/metadata/properties"/>
    <ds:schemaRef ds:uri="http://purl.org/dc/elements/1.1/"/>
    <ds:schemaRef ds:uri="http://schemas.microsoft.com/office/infopath/2007/PartnerControls"/>
    <ds:schemaRef ds:uri="http://purl.org/dc/dcmitype/"/>
    <ds:schemaRef ds:uri="http://purl.org/dc/terms/"/>
    <ds:schemaRef ds:uri="http://www.w3.org/XML/1998/namespace"/>
    <ds:schemaRef ds:uri="http://schemas.microsoft.com/office/2006/documentManagement/types"/>
    <ds:schemaRef ds:uri="http://schemas.openxmlformats.org/package/2006/metadata/core-properties"/>
    <ds:schemaRef ds:uri="84ed7866-aa8a-4518-bf33-40f7b21f6bcc"/>
    <ds:schemaRef ds:uri="f1fdde9e-8b78-4615-b9e7-7db8948990f3"/>
  </ds:schemaRefs>
</ds:datastoreItem>
</file>

<file path=docProps/app.xml><?xml version="1.0" encoding="utf-8"?>
<Properties xmlns="http://schemas.openxmlformats.org/officeDocument/2006/extended-properties" xmlns:vt="http://schemas.openxmlformats.org/officeDocument/2006/docPropsVTypes">
  <Template/>
  <TotalTime>0</TotalTime>
  <Words>4918</Words>
  <Application>Microsoft Office PowerPoint</Application>
  <PresentationFormat>Widescreen</PresentationFormat>
  <Paragraphs>434</Paragraphs>
  <Slides>31</Slides>
  <Notes>27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31</vt:i4>
      </vt:variant>
    </vt:vector>
  </HeadingPairs>
  <TitlesOfParts>
    <vt:vector size="37" baseType="lpstr">
      <vt:lpstr>Arial</vt:lpstr>
      <vt:lpstr>Arial,Sans-Serif</vt:lpstr>
      <vt:lpstr>Calibri</vt:lpstr>
      <vt:lpstr>YAD7QhG2T6o 0</vt:lpstr>
      <vt:lpstr>Office Theme</vt:lpstr>
      <vt:lpstr>Office Theme</vt:lpstr>
      <vt:lpstr>NIH CEAL Vaccine Variant Toolkit</vt:lpstr>
      <vt:lpstr>About This Content </vt:lpstr>
      <vt:lpstr>Key Digital Resources</vt:lpstr>
      <vt:lpstr>Social Media Content ENGLISH ASSETS FOR FACEBOOK, LINKEDIN &amp; TWITTER</vt:lpstr>
      <vt:lpstr>What is a virus variant?</vt:lpstr>
      <vt:lpstr>Do COVID-19 vaccines work against variants?</vt:lpstr>
      <vt:lpstr>Why do new COVID-19 variants keep emerging? </vt:lpstr>
      <vt:lpstr>Why are scientists watching COVID-19 variants? </vt:lpstr>
      <vt:lpstr>What can I do to stay safe from COVID-19 variants? </vt:lpstr>
      <vt:lpstr>How do I know if I have a COVID-19 variant? </vt:lpstr>
      <vt:lpstr>Social Media Content ENGLISH ASSETS FOR INSTAGRAM</vt:lpstr>
      <vt:lpstr>What is a virus variant?</vt:lpstr>
      <vt:lpstr>Do COVID-19 vaccines work against variants?</vt:lpstr>
      <vt:lpstr>Why do new COVID-19 variants keep emerging? </vt:lpstr>
      <vt:lpstr>Why are scientists watching COVID-19 variants? </vt:lpstr>
      <vt:lpstr>What can I do to stay safe from COVID-19 variants? </vt:lpstr>
      <vt:lpstr>How do I know if I have a COVID-19 variant? </vt:lpstr>
      <vt:lpstr>Social Media Content SPANISH ASSETS FOR FACEBOOK, LINKEDIN &amp; TWITTER</vt:lpstr>
      <vt:lpstr>¿Qué es una variante del virus?</vt:lpstr>
      <vt:lpstr>¿Las vacunas actuales funcionan contra las variantes del COVID-19?</vt:lpstr>
      <vt:lpstr>¿Por qué siguen apareciendo nuevas variantes del COVID-19?</vt:lpstr>
      <vt:lpstr>¿Por qué los científicos están observando las variantes del COVID-19?</vt:lpstr>
      <vt:lpstr>¿Qué puedo hacer para protegerme de las variantes del COVID-19? </vt:lpstr>
      <vt:lpstr>¿Cómo sé si tengo una variante del COVID-19?</vt:lpstr>
      <vt:lpstr>Social Media Content SPANISH ASSETS FOR INSTAGRAM</vt:lpstr>
      <vt:lpstr>¿Qué es una variante del virus?</vt:lpstr>
      <vt:lpstr>¿Las vacunas actuales funcionan contra las variantes del COVID-19?</vt:lpstr>
      <vt:lpstr>¿Por qué siguen apareciendo nuevas variantes del COVID-19?</vt:lpstr>
      <vt:lpstr>¿Por qué los científicos están observando las variantes del COVID-19?</vt:lpstr>
      <vt:lpstr>¿Qué puedo hacer para protegerme de las variantes del COVID-19? </vt:lpstr>
      <vt:lpstr>¿Cómo sé si tengo una variante del COVID-19?</vt:lpstr>
    </vt:vector>
  </TitlesOfParts>
  <Company>National Institutes of Health Community Engagement Alliance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NIH CEAL Vaccine Variant Toolkit</dc:title>
  <dc:subject>community engagement, COVID vaccines, COVID variants</dc:subject>
  <dc:creator>National Institutes of Health Community Engagement Alliance.</dc:creator>
  <cp:keywords>nih, national institutes of health, community engagement alliance, ceal, COVID-19, variants, vaccine, vaccine research, clinical trials, inclusion</cp:keywords>
  <cp:lastModifiedBy>Jeanie Arnold</cp:lastModifiedBy>
  <cp:revision>1</cp:revision>
  <dcterms:created xsi:type="dcterms:W3CDTF">2020-12-28T16:38:14Z</dcterms:created>
  <dcterms:modified xsi:type="dcterms:W3CDTF">2021-09-02T21:40:46Z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
    <vt:lpwstr>English</vt:lpwstr>
  </property>
  <property fmtid="{D5CDD505-2E9C-101B-9397-08002B2CF9AE}" pid="3" name="Section 508 Compliance ">
    <vt:lpwstr>Palladian Partners</vt:lpwstr>
  </property>
  <property fmtid="{D5CDD505-2E9C-101B-9397-08002B2CF9AE}" pid="4" name="Copyright">
    <vt:lpwstr>Public Domain</vt:lpwstr>
  </property>
</Properties>
</file>