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6"/>
  </p:notesMasterIdLst>
  <p:sldIdLst>
    <p:sldId id="325" r:id="rId5"/>
    <p:sldId id="326" r:id="rId6"/>
    <p:sldId id="327" r:id="rId7"/>
    <p:sldId id="387" r:id="rId8"/>
    <p:sldId id="389" r:id="rId9"/>
    <p:sldId id="388" r:id="rId10"/>
    <p:sldId id="390" r:id="rId11"/>
    <p:sldId id="386" r:id="rId12"/>
    <p:sldId id="394" r:id="rId13"/>
    <p:sldId id="395" r:id="rId14"/>
    <p:sldId id="3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ania Nuschese" initials="TN" lastIdx="1" clrIdx="6">
    <p:extLst>
      <p:ext uri="{19B8F6BF-5375-455C-9EA6-DF929625EA0E}">
        <p15:presenceInfo xmlns:p15="http://schemas.microsoft.com/office/powerpoint/2012/main" userId="S::tnuschese@palladianpartners.com::eccdf5ac-49a6-49be-a76c-2c2931e7059e" providerId="AD"/>
      </p:ext>
    </p:extLst>
  </p:cmAuthor>
  <p:cmAuthor id="1" name="Monika Ellis" initials="ME" lastIdx="4" clrIdx="0">
    <p:extLst>
      <p:ext uri="{19B8F6BF-5375-455C-9EA6-DF929625EA0E}">
        <p15:presenceInfo xmlns:p15="http://schemas.microsoft.com/office/powerpoint/2012/main" userId="9793907d48799283" providerId="Windows Live"/>
      </p:ext>
    </p:extLst>
  </p:cmAuthor>
  <p:cmAuthor id="2" name="Lenora Johnson" initials="LJ" lastIdx="2" clrIdx="1"/>
  <p:cmAuthor id="3" name="Kelli Carrington" initials="KC" lastIdx="1" clrIdx="2"/>
  <p:cmAuthor id="4" name="Jennifer" initials="J" lastIdx="1" clrIdx="3">
    <p:extLst>
      <p:ext uri="{19B8F6BF-5375-455C-9EA6-DF929625EA0E}">
        <p15:presenceInfo xmlns:p15="http://schemas.microsoft.com/office/powerpoint/2012/main" userId="a7d65aba54c25195" providerId="Windows Live"/>
      </p:ext>
    </p:extLst>
  </p:cmAuthor>
  <p:cmAuthor id="5" name="Jennifer Stinebiser" initials="JS" lastIdx="2" clrIdx="4">
    <p:extLst>
      <p:ext uri="{19B8F6BF-5375-455C-9EA6-DF929625EA0E}">
        <p15:presenceInfo xmlns:p15="http://schemas.microsoft.com/office/powerpoint/2012/main" userId="S::JStinebiser@Palladianpartners.com::82f6b07e-25a1-4247-9a40-03f470615c39" providerId="AD"/>
      </p:ext>
    </p:extLst>
  </p:cmAuthor>
  <p:cmAuthor id="6" name="Monika Ellis" initials="ME [2]" lastIdx="2" clrIdx="5">
    <p:extLst>
      <p:ext uri="{19B8F6BF-5375-455C-9EA6-DF929625EA0E}">
        <p15:presenceInfo xmlns:p15="http://schemas.microsoft.com/office/powerpoint/2012/main" userId="S::mellis@palladianpartners.com::83119222-d2ac-4c46-a4f1-330d479b76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169"/>
    <a:srgbClr val="206FB3"/>
    <a:srgbClr val="3B548F"/>
    <a:srgbClr val="616165"/>
    <a:srgbClr val="0000FF"/>
    <a:srgbClr val="27426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ECCB4-CCF9-4319-A482-D1A352F96A35}" v="7" dt="2021-11-22T20:49:45.664"/>
    <p1510:client id="{C6CC31FF-691D-4482-B005-884C48C92F4A}" v="5" dt="2021-11-22T19:19:07.142"/>
    <p1510:client id="{FCFA53AC-A133-4066-9D8F-BC465CD05AE1}" v="5" dt="2021-11-22T16:27:29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9" autoAdjust="0"/>
    <p:restoredTop sz="86392" autoAdjust="0"/>
  </p:normalViewPr>
  <p:slideViewPr>
    <p:cSldViewPr snapToGrid="0">
      <p:cViewPr varScale="1">
        <p:scale>
          <a:sx n="74" d="100"/>
          <a:sy n="74" d="100"/>
        </p:scale>
        <p:origin x="326" y="67"/>
      </p:cViewPr>
      <p:guideLst>
        <p:guide orient="horz" pos="216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ie Arnold" userId="1f1c7b8f-672b-4fd0-a18e-659da3ca4039" providerId="ADAL" clId="{A61ECCB4-CCF9-4319-A482-D1A352F96A35}"/>
    <pc:docChg chg="modSld">
      <pc:chgData name="Jeanie Arnold" userId="1f1c7b8f-672b-4fd0-a18e-659da3ca4039" providerId="ADAL" clId="{A61ECCB4-CCF9-4319-A482-D1A352F96A35}" dt="2021-11-22T20:49:45.664" v="9" actId="962"/>
      <pc:docMkLst>
        <pc:docMk/>
      </pc:docMkLst>
      <pc:sldChg chg="modSp mod">
        <pc:chgData name="Jeanie Arnold" userId="1f1c7b8f-672b-4fd0-a18e-659da3ca4039" providerId="ADAL" clId="{A61ECCB4-CCF9-4319-A482-D1A352F96A35}" dt="2021-11-22T20:48:22.394" v="0" actId="2711"/>
        <pc:sldMkLst>
          <pc:docMk/>
          <pc:sldMk cId="2887876448" sldId="394"/>
        </pc:sldMkLst>
        <pc:spChg chg="mod">
          <ac:chgData name="Jeanie Arnold" userId="1f1c7b8f-672b-4fd0-a18e-659da3ca4039" providerId="ADAL" clId="{A61ECCB4-CCF9-4319-A482-D1A352F96A35}" dt="2021-11-22T20:48:22.394" v="0" actId="2711"/>
          <ac:spMkLst>
            <pc:docMk/>
            <pc:sldMk cId="2887876448" sldId="394"/>
            <ac:spMk id="7" creationId="{329E9FE6-6EB2-C34B-BA23-6168E58DC791}"/>
          </ac:spMkLst>
        </pc:spChg>
      </pc:sldChg>
      <pc:sldChg chg="modSp mod">
        <pc:chgData name="Jeanie Arnold" userId="1f1c7b8f-672b-4fd0-a18e-659da3ca4039" providerId="ADAL" clId="{A61ECCB4-CCF9-4319-A482-D1A352F96A35}" dt="2021-11-22T20:49:45.664" v="9" actId="962"/>
        <pc:sldMkLst>
          <pc:docMk/>
          <pc:sldMk cId="317637669" sldId="395"/>
        </pc:sldMkLst>
        <pc:spChg chg="mod">
          <ac:chgData name="Jeanie Arnold" userId="1f1c7b8f-672b-4fd0-a18e-659da3ca4039" providerId="ADAL" clId="{A61ECCB4-CCF9-4319-A482-D1A352F96A35}" dt="2021-11-22T20:48:33.317" v="1" actId="207"/>
          <ac:spMkLst>
            <pc:docMk/>
            <pc:sldMk cId="317637669" sldId="395"/>
            <ac:spMk id="7" creationId="{329E9FE6-6EB2-C34B-BA23-6168E58DC791}"/>
          </ac:spMkLst>
        </pc:spChg>
        <pc:picChg chg="mod">
          <ac:chgData name="Jeanie Arnold" userId="1f1c7b8f-672b-4fd0-a18e-659da3ca4039" providerId="ADAL" clId="{A61ECCB4-CCF9-4319-A482-D1A352F96A35}" dt="2021-11-22T20:49:45.664" v="9" actId="962"/>
          <ac:picMkLst>
            <pc:docMk/>
            <pc:sldMk cId="317637669" sldId="395"/>
            <ac:picMk id="1026" creationId="{57C1F958-4AB2-41AD-B406-B1995DA09DFB}"/>
          </ac:picMkLst>
        </pc:picChg>
      </pc:sldChg>
      <pc:sldChg chg="modSp mod">
        <pc:chgData name="Jeanie Arnold" userId="1f1c7b8f-672b-4fd0-a18e-659da3ca4039" providerId="ADAL" clId="{A61ECCB4-CCF9-4319-A482-D1A352F96A35}" dt="2021-11-22T20:48:40.516" v="2" actId="207"/>
        <pc:sldMkLst>
          <pc:docMk/>
          <pc:sldMk cId="2620077360" sldId="396"/>
        </pc:sldMkLst>
        <pc:spChg chg="mod">
          <ac:chgData name="Jeanie Arnold" userId="1f1c7b8f-672b-4fd0-a18e-659da3ca4039" providerId="ADAL" clId="{A61ECCB4-CCF9-4319-A482-D1A352F96A35}" dt="2021-11-22T20:48:40.516" v="2" actId="207"/>
          <ac:spMkLst>
            <pc:docMk/>
            <pc:sldMk cId="2620077360" sldId="396"/>
            <ac:spMk id="20" creationId="{DC016326-7FC9-478D-AC88-FB101E7A44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EC73-1BD2-9646-BCC6-65AB0839F3F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AEC2-E21E-7345-9E95-B250399F3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4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5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4AEC2-E21E-7345-9E95-B250399F3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1F02-236F-46CE-BB96-808C55308C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E3224-DA77-439A-859D-08798967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4570E-F359-2540-8BC4-BB730E0A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842651"/>
            <a:ext cx="6533454" cy="205294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7E960-9879-5F41-860B-2C8CCBCB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3579"/>
            <a:ext cx="6646188" cy="108482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20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9BCF-00B7-8C42-BFFF-F90D75C2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13205"/>
            <a:ext cx="8483600" cy="13255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82AB38-AE27-AF43-86F4-F594367AE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2838768"/>
            <a:ext cx="84836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164E0-6C68-7F40-9B9C-B3A99643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8941" y="6177280"/>
            <a:ext cx="2376303" cy="3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2E7F1-C184-4487-A891-595AB962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4A7A-994A-8B44-9E96-8FB9DC19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BBA38-6BB4-704E-A5B4-6AFA47C2B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31" y="6176963"/>
            <a:ext cx="2378245" cy="3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6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2E7F1-C184-4487-A891-595AB962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4A7A-994A-8B44-9E96-8FB9DC19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28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827C10-B7CD-4CAE-BCC6-5A04395351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96350" y="1749552"/>
            <a:ext cx="3067050" cy="3352800"/>
          </a:xfrm>
          <a:solidFill>
            <a:srgbClr val="274169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BBA38-6BB4-704E-A5B4-6AFA47C2B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81" y="6176963"/>
            <a:ext cx="2378245" cy="3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E4E2C-64D7-42B0-8761-BB2D00E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4A7A-994A-8B44-9E96-8FB9DC19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DE54D-070D-8448-8247-4D7105781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81" y="6176963"/>
            <a:ext cx="2378244" cy="3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5FE821-E398-4904-A094-2B382928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862" y="365125"/>
            <a:ext cx="914993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FFE652D-93C7-CF47-931B-0EF3F3074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03862" y="1984376"/>
            <a:ext cx="6172200" cy="450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B7AA5F-D99E-FE42-9970-09074F3AC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4998" y="1984374"/>
            <a:ext cx="3126571" cy="45084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43522-B6F5-5F43-ADD7-F57B4485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2202" y="6176963"/>
            <a:ext cx="2378245" cy="3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312DAC-09FC-4CA3-9605-15425C0B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4A7A-994A-8B44-9E96-8FB9DC19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5F927-3FB3-7145-8957-0BF03B604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81" y="6176963"/>
            <a:ext cx="2378245" cy="3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1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1C238-659A-BF41-97ED-064F2F03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41C4-B1F3-7343-A7BA-0599F2F2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2B27-B821-7B47-8598-44291091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64D9-35EC-C243-BE6C-3A78A502B625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14D7-9C74-E349-84DC-FEBA3DF1D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B84F-2F42-5D4C-A25A-EFAEF18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7333-2966-7A47-880A-7EEB92BEB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64" r:id="rId4"/>
    <p:sldLayoutId id="2147483660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742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vid19community.nih.gov/resources/pfizer-vaccine-ingredient-toolkit" TargetMode="External"/><Relationship Id="rId3" Type="http://schemas.openxmlformats.org/officeDocument/2006/relationships/hyperlink" Target="https://go.usa.gov/xeaPK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go.usa.gov/xeaPK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hyperlink" Target="https://covid19community.nih.gov/resources/pfizer-vaccine-ingredient-toolk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community.nih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batecovid.hhs.gov/es" TargetMode="External"/><Relationship Id="rId3" Type="http://schemas.openxmlformats.org/officeDocument/2006/relationships/hyperlink" Target="https://covid19community.nih.gov/" TargetMode="External"/><Relationship Id="rId7" Type="http://schemas.openxmlformats.org/officeDocument/2006/relationships/hyperlink" Target="https://combatcovid.hhs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alud.nih.gov/" TargetMode="External"/><Relationship Id="rId5" Type="http://schemas.openxmlformats.org/officeDocument/2006/relationships/hyperlink" Target="https://covid19.nih.gov/" TargetMode="External"/><Relationship Id="rId10" Type="http://schemas.openxmlformats.org/officeDocument/2006/relationships/hyperlink" Target="https://go.usa.gov/xAsax" TargetMode="External"/><Relationship Id="rId4" Type="http://schemas.openxmlformats.org/officeDocument/2006/relationships/hyperlink" Target="https://covid19community.nih.gov/es" TargetMode="External"/><Relationship Id="rId9" Type="http://schemas.openxmlformats.org/officeDocument/2006/relationships/hyperlink" Target="https://covid19community.nih.gov/even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s6q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vid19community.nih.gov/resources/pfizer-vaccine-ingredient-toolkit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vid19community.nih.gov/resources/pfizer-vaccine-ingredient-toolkit" TargetMode="External"/><Relationship Id="rId3" Type="http://schemas.openxmlformats.org/officeDocument/2006/relationships/hyperlink" Target="https://go.usa.gov/xs6qh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go.usa.gov/xs6qh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hyperlink" Target="https://covid19community.nih.gov/resources/pfizer-vaccine-ingredient-tool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coronavirus/2019-ncov/vaccines/recommendations/adolescents.html" TargetMode="External"/><Relationship Id="rId7" Type="http://schemas.openxmlformats.org/officeDocument/2006/relationships/hyperlink" Target="https://wecandothis.hhs.gov/high-school-students-toolk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ecandothis.hhs.gov/ask-doctor-why-should-eligible-children-get-covid-19-vaccine" TargetMode="External"/><Relationship Id="rId5" Type="http://schemas.openxmlformats.org/officeDocument/2006/relationships/hyperlink" Target="https://wecandothis.hhs.gov/adolescent-covid-19-vaccinations-toolkit" TargetMode="External"/><Relationship Id="rId4" Type="http://schemas.openxmlformats.org/officeDocument/2006/relationships/hyperlink" Target="https://wecandothis.hhs.gov/resources-about-covid-19-vaccinations-for-children-age-5plu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eaP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vid19community.nih.gov/resources/pfizer-vaccine-ingredient-toolkit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C46B5-E01B-0A48-BF7E-07023062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854081"/>
            <a:ext cx="6533454" cy="205294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/>
                <a:cs typeface="Arial"/>
              </a:rPr>
              <a:t>NIH CEAL Pfizer Vaccine Ingredients</a:t>
            </a:r>
            <a:r>
              <a:rPr lang="en-US" sz="4800" b="0" dirty="0">
                <a:latin typeface="Calibri"/>
                <a:cs typeface="Calibri"/>
              </a:rPr>
              <a:t>—</a:t>
            </a:r>
            <a:r>
              <a:rPr lang="en-US" sz="4800" dirty="0">
                <a:latin typeface="Arial"/>
                <a:cs typeface="Arial"/>
              </a:rPr>
              <a:t>Pediatric Authorization</a:t>
            </a:r>
            <a:endParaRPr lang="en-US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3B4F8-39CF-0644-A97C-7A3E309F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3578"/>
            <a:ext cx="6388100" cy="1342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Last updated 11/18/2021</a:t>
            </a:r>
            <a:endParaRPr lang="en-US" dirty="0"/>
          </a:p>
        </p:txBody>
      </p:sp>
      <p:pic>
        <p:nvPicPr>
          <p:cNvPr id="6" name="Picture 5" descr="Logo of the National Institutes of Health Community Engagement Alliance.">
            <a:extLst>
              <a:ext uri="{FF2B5EF4-FFF2-40B4-BE49-F238E27FC236}">
                <a16:creationId xmlns:a16="http://schemas.microsoft.com/office/drawing/2014/main" id="{C134EC34-D7A6-4336-BF40-E58D86F0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5738245"/>
            <a:ext cx="3810000" cy="622300"/>
          </a:xfrm>
          <a:prstGeom prst="rect">
            <a:avLst/>
          </a:prstGeom>
        </p:spPr>
      </p:pic>
      <p:pic>
        <p:nvPicPr>
          <p:cNvPr id="8" name="Picture 7" descr="Photographs of six adults of various ages, genders, races, ethnicities, and occupations.">
            <a:extLst>
              <a:ext uri="{FF2B5EF4-FFF2-40B4-BE49-F238E27FC236}">
                <a16:creationId xmlns:a16="http://schemas.microsoft.com/office/drawing/2014/main" id="{23830807-161F-40B3-BAB1-C89F46798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052" y="0"/>
            <a:ext cx="4536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0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7B07-AAE4-DD4C-882A-D62FC4AC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2077"/>
            <a:ext cx="10622973" cy="576964"/>
          </a:xfrm>
        </p:spPr>
        <p:txBody>
          <a:bodyPr>
            <a:noAutofit/>
          </a:bodyPr>
          <a:lstStyle/>
          <a:p>
            <a:r>
              <a:rPr lang="es-E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¿Qué contiene una vacuna contra el COVID-19?: Pfizer-BioNTech—Imágenes o video con información detallada paso a paso</a:t>
            </a:r>
            <a:endParaRPr lang="es-ES" sz="20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A255-093F-46E0-B1B3-E38B7ADA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21" y="720068"/>
            <a:ext cx="5207401" cy="53916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COPY – SPANISH</a:t>
            </a:r>
            <a:endParaRPr lang="en-US" sz="1600" i="1" dirty="0">
              <a:solidFill>
                <a:srgbClr val="616165"/>
              </a:solidFill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br>
              <a:rPr lang="en-US" sz="1600" i="1" dirty="0">
                <a:solidFill>
                  <a:srgbClr val="616165"/>
                </a:solidFill>
                <a:latin typeface="+mn-lt"/>
                <a:cs typeface="+mn-cs"/>
              </a:rPr>
            </a:b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Los niños de 5 a 11 años edad ahora pueden recibir la vacuna contra el COVID-19 de Pfizer-BioNTech. Los ingredientes de la vacuna son los mismos, pero la dosis es menor para los niños. Obtenga más información sobre qué contiene y qué no contiene esta vacuna. </a:t>
            </a: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https://go.usa.gov/xeaPK</a:t>
            </a: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dirty="0">
                <a:solidFill>
                  <a:srgbClr val="616165"/>
                </a:solidFill>
                <a:latin typeface="+mn-lt"/>
                <a:cs typeface="+mn-cs"/>
              </a:rPr>
              <a:t>I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nstagram</a:t>
            </a:r>
            <a:b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Los niños de 5 a 11 años edad ahora pueden recibir la vacuna contra el #COVID19 de Pfizer-BioNTech. Los ingredientes de la vacuna son los mismos, pero la dosis es menor para los niños. Obtenga más información sobre qué contiene y qué no contiene esta vacuna. </a:t>
            </a: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https://go.usa.gov/xeaPK</a:t>
            </a: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  #NIHCEAL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94AD-3D42-AB49-B1E4-155FF41F26E5}"/>
              </a:ext>
            </a:extLst>
          </p:cNvPr>
          <p:cNvSpPr txBox="1"/>
          <p:nvPr/>
        </p:nvSpPr>
        <p:spPr>
          <a:xfrm>
            <a:off x="5347717" y="558904"/>
            <a:ext cx="1046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IMAGES</a:t>
            </a:r>
          </a:p>
        </p:txBody>
      </p:sp>
      <p:pic>
        <p:nvPicPr>
          <p:cNvPr id="1029" name="Picture 9" descr="COVID-19 Vaccine social media card 1 (Spanish), alternative text and download links for all cards on this slide below.">
            <a:extLst>
              <a:ext uri="{FF2B5EF4-FFF2-40B4-BE49-F238E27FC236}">
                <a16:creationId xmlns:a16="http://schemas.microsoft.com/office/drawing/2014/main" id="{7E0FEE7E-F58A-4187-937F-475AEF45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522271" y="609600"/>
            <a:ext cx="1847127" cy="10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" descr="Spanish social media card 2.">
            <a:extLst>
              <a:ext uri="{FF2B5EF4-FFF2-40B4-BE49-F238E27FC236}">
                <a16:creationId xmlns:a16="http://schemas.microsoft.com/office/drawing/2014/main" id="{C0077A3D-6B83-4BCB-A48E-BA3417C7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694505" y="622479"/>
            <a:ext cx="1777102" cy="9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 descr="Spanish social media card 3.">
            <a:extLst>
              <a:ext uri="{FF2B5EF4-FFF2-40B4-BE49-F238E27FC236}">
                <a16:creationId xmlns:a16="http://schemas.microsoft.com/office/drawing/2014/main" id="{0D39BA6D-1DA1-4D17-A908-ED446EEA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523750" y="1738639"/>
            <a:ext cx="1844170" cy="10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2" descr="Spanish social media card 4.">
            <a:extLst>
              <a:ext uri="{FF2B5EF4-FFF2-40B4-BE49-F238E27FC236}">
                <a16:creationId xmlns:a16="http://schemas.microsoft.com/office/drawing/2014/main" id="{57C1F958-4AB2-41AD-B406-B1995DA0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8694505" y="1727443"/>
            <a:ext cx="1858693" cy="10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E9FE6-6EB2-C34B-BA23-6168E58DC791}"/>
              </a:ext>
            </a:extLst>
          </p:cNvPr>
          <p:cNvSpPr txBox="1"/>
          <p:nvPr/>
        </p:nvSpPr>
        <p:spPr>
          <a:xfrm>
            <a:off x="6559554" y="2860756"/>
            <a:ext cx="438350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ALT TEXT DE LAS IMAGENES</a:t>
            </a:r>
          </a:p>
          <a:p>
            <a:r>
              <a:rPr lang="en-US" sz="1000" b="1" i="1" dirty="0"/>
              <a:t>Facebook/Twitter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1 dice: “La vacuna contra el COVID-19 de Pfizer-BioNTech ¿Qué contiene una vacuna contra el COVID-19? 1 ARNm Es el ingrediente activo que ayuda a protegerle del COVID-19”. 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2 dice: “La vacuna contra el COVID-19 de Pfizer-BioNTech ¿Qué contiene una vacuna contra el COVID-19?  2. Lípidos: Partículas grasas como el aceite que mantienen al ARNm intacto mientras se desplaza hacia las células”.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3 dice: “La vacuna contra el COVID-19 de Pfizer-BioNTech ¿Qué contiene una vacuna contra el COVID-19? 3 Amortiguador de fosfato Solución salina que estabiliza todos los ingredientes”.  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4 dice: “La vacuna contra el COVID-19 de Pfizer-BioNTech ¿Qué NO contiene? NO CONTIENE El virus SARS- CoV-2 entero o vivo, huevos o conservantes, células fetales o cualquier otro tipo de célula, mercurio o látex”.  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Gráficos del lado izquierdo: escudo de la salud y una jeringa.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Logotipo: La Alianza de Participación Comunitaria de los Institutos Nacionales de Salud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FB761-881A-4B0D-A72A-46D40193D12F}"/>
              </a:ext>
            </a:extLst>
          </p:cNvPr>
          <p:cNvSpPr txBox="1"/>
          <p:nvPr/>
        </p:nvSpPr>
        <p:spPr>
          <a:xfrm>
            <a:off x="4545828" y="6119466"/>
            <a:ext cx="205925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hlinkClick r:id="rId8"/>
              </a:rPr>
              <a:t>Descargue imágenes</a:t>
            </a:r>
            <a:endParaRPr lang="es-ES" sz="1400" dirty="0">
              <a:solidFill>
                <a:srgbClr val="206F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4F1AA-87FF-4724-BDFB-0D04F852E1E3}"/>
              </a:ext>
            </a:extLst>
          </p:cNvPr>
          <p:cNvSpPr txBox="1"/>
          <p:nvPr/>
        </p:nvSpPr>
        <p:spPr>
          <a:xfrm>
            <a:off x="11461173" y="84841"/>
            <a:ext cx="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63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7B07-AAE4-DD4C-882A-D62FC4AC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145723"/>
            <a:ext cx="10840512" cy="677342"/>
          </a:xfrm>
        </p:spPr>
        <p:txBody>
          <a:bodyPr>
            <a:normAutofit/>
          </a:bodyPr>
          <a:lstStyle/>
          <a:p>
            <a:r>
              <a:rPr lang="es-E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¿Qué contiene una vacuna contra el COVID-19?: Pfizer-BioNTech – Tweets en hilo para </a:t>
            </a:r>
            <a:r>
              <a:rPr lang="es-E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witter con información detallada paso a paso</a:t>
            </a:r>
            <a:endParaRPr lang="es-ES" sz="20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A255-093F-46E0-B1B3-E38B7ADA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92" y="867036"/>
            <a:ext cx="4556760" cy="47545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COPY—SPANISH</a:t>
            </a:r>
            <a:endParaRPr kumimoji="0" lang="en-US" sz="1600" b="0" i="1" u="none" strike="noStrike" kern="1200" cap="none" spc="0" normalizeH="0" baseline="0" dirty="0">
              <a:ln>
                <a:noFill/>
              </a:ln>
              <a:solidFill>
                <a:srgbClr val="6161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kumimoji="0" lang="en-US" sz="1200" b="1" i="1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1/Tarjeta 1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Los niños de 5 a 11 años edad ahora pueden recibir la vacuna contra el #COVID19 de Pfizer-BioNTech. Los ingredientes de la vacuna son los mismos, pero la dosis es menor para los niños. Aprenda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más sobre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qué contiene y qué no contiene esta vacuna.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https://go.usa.gov/xeaPK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#NIHCEAL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2/Tarjeta 2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ARNm, o ARN mensajero, es el ingrediente activo  </a:t>
            </a:r>
            <a:r>
              <a:rPr lang="es-ES" sz="1200" dirty="0">
                <a:latin typeface="+mn-lt"/>
                <a:ea typeface="Calibri" panose="020F0502020204030204" pitchFamily="34" charset="0"/>
                <a:cs typeface="Times New Roman"/>
              </a:rPr>
              <a:t>de la vacuna de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Pfizer-BioNTech. Es lo que ayuda a pr</a:t>
            </a:r>
            <a:r>
              <a:rPr lang="es-ES" sz="1200" dirty="0">
                <a:solidFill>
                  <a:srgbClr val="616165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otegerle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del #COVID19.</a:t>
            </a:r>
            <a:r>
              <a:rPr lang="es-ES" sz="1200" i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https://go.usa.gov/xeaPK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#NIHCEAL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3/Tarjeta 3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Lípidos son partículas grasas como el aceite que mantienen al ARNm </a:t>
            </a:r>
            <a:r>
              <a:rPr lang="es-ES" sz="1200" dirty="0">
                <a:solidFill>
                  <a:srgbClr val="616165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intacto.</a:t>
            </a:r>
            <a:r>
              <a:rPr lang="es-ES" sz="1200" i="1" dirty="0">
                <a:solidFill>
                  <a:srgbClr val="616165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https://go.usa.gov/xeaPK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#NIHCEAL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4/Tarjeta 4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Amortiguador de fosfato, una solución salina que mantiene todos los ingredientes</a:t>
            </a:r>
            <a:r>
              <a:rPr lang="es-ES" sz="1200" dirty="0">
                <a:solidFill>
                  <a:srgbClr val="616165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 estables desde la elaboración hasta que se administran las vacunas.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https://go.usa.gov/xeaPK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#NIHCEAL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5/Tarjeta 5 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La vacuna no contiene el coronavirus (SARS-CoV-2) entero o vivo</a:t>
            </a:r>
            <a:r>
              <a:rPr lang="es-ES" sz="1200" dirty="0">
                <a:solidFill>
                  <a:srgbClr val="616165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, por lo tanto no puede infectarle con #COVID19. La  vacuna tampoco contiene células fetales o cualquier otro tipo de célula, conservantes, látex, huevos o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mercurio.</a:t>
            </a:r>
            <a:r>
              <a:rPr lang="es-ES" sz="1200" i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https://go.usa.gov/xeaPK</a:t>
            </a:r>
            <a:r>
              <a:rPr lang="es-E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#NIHCEAL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94AD-3D42-AB49-B1E4-155FF41F26E5}"/>
              </a:ext>
            </a:extLst>
          </p:cNvPr>
          <p:cNvSpPr txBox="1"/>
          <p:nvPr/>
        </p:nvSpPr>
        <p:spPr>
          <a:xfrm>
            <a:off x="5763987" y="675788"/>
            <a:ext cx="293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IMAGES</a:t>
            </a:r>
          </a:p>
        </p:txBody>
      </p:sp>
      <p:pic>
        <p:nvPicPr>
          <p:cNvPr id="19" name="Picture 9" descr="COVID-19 Vaccine Twitter card 1 (Spanish), alternative text and download links below for all cards on this slide below.">
            <a:extLst>
              <a:ext uri="{FF2B5EF4-FFF2-40B4-BE49-F238E27FC236}">
                <a16:creationId xmlns:a16="http://schemas.microsoft.com/office/drawing/2014/main" id="{35E45425-7376-43D4-89D9-44B7127E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824838" y="1014342"/>
            <a:ext cx="1924001" cy="10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" descr="Spanish Twitter card 2.">
            <a:extLst>
              <a:ext uri="{FF2B5EF4-FFF2-40B4-BE49-F238E27FC236}">
                <a16:creationId xmlns:a16="http://schemas.microsoft.com/office/drawing/2014/main" id="{7E0FEE7E-F58A-4187-937F-475AEF45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918465" y="2226685"/>
            <a:ext cx="1647973" cy="9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" descr="Spanish Twitter card 3.">
            <a:extLst>
              <a:ext uri="{FF2B5EF4-FFF2-40B4-BE49-F238E27FC236}">
                <a16:creationId xmlns:a16="http://schemas.microsoft.com/office/drawing/2014/main" id="{C0077A3D-6B83-4BCB-A48E-BA3417C7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927836" y="3272341"/>
            <a:ext cx="1647975" cy="9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 descr="Spanish Twitter card 4. ">
            <a:extLst>
              <a:ext uri="{FF2B5EF4-FFF2-40B4-BE49-F238E27FC236}">
                <a16:creationId xmlns:a16="http://schemas.microsoft.com/office/drawing/2014/main" id="{0D39BA6D-1DA1-4D17-A908-ED446EEA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5907873" y="4274497"/>
            <a:ext cx="1700394" cy="9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2" descr="Spanish Twitter card 5. ">
            <a:extLst>
              <a:ext uri="{FF2B5EF4-FFF2-40B4-BE49-F238E27FC236}">
                <a16:creationId xmlns:a16="http://schemas.microsoft.com/office/drawing/2014/main" id="{57C1F958-4AB2-41AD-B406-B1995DA0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5904267" y="5320154"/>
            <a:ext cx="1695111" cy="9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016326-7FC9-478D-AC88-FB101E7A44B7}"/>
              </a:ext>
            </a:extLst>
          </p:cNvPr>
          <p:cNvSpPr txBox="1"/>
          <p:nvPr/>
        </p:nvSpPr>
        <p:spPr>
          <a:xfrm>
            <a:off x="7872976" y="743366"/>
            <a:ext cx="38360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ALT TEXT DE LAS IMAGENES</a:t>
            </a:r>
          </a:p>
          <a:p>
            <a:r>
              <a:rPr lang="en-US" sz="1000" b="1" i="1" dirty="0"/>
              <a:t>Facebook/Twitter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dice: “La vacuna contra el COVID-19 de Pfizer-BioNTech ¿Qué contiene una vacuna contra el COVID-19? </a:t>
            </a:r>
            <a:r>
              <a:rPr lang="es-ES" sz="1000" b="0" i="0" dirty="0">
                <a:effectLst/>
              </a:rPr>
              <a:t>Obtenga más</a:t>
            </a:r>
            <a:r>
              <a:rPr lang="es-ES" sz="1000" dirty="0"/>
              <a:t> </a:t>
            </a:r>
            <a:r>
              <a:rPr lang="es-ES" sz="1000" b="0" i="0" dirty="0">
                <a:effectLst/>
              </a:rPr>
              <a:t>información sobre </a:t>
            </a:r>
            <a:r>
              <a:rPr lang="es-ES" sz="1000" dirty="0"/>
              <a:t>qué contiene y qué no contiene esta vacuna contra el COVID-19 ".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1 dice: “La vacuna contra el COVID-19 de Pfizer-BioNTech ¿Qué contiene una vacuna contra el COVID-19? 1 ARNm Es el ingrediente activo que ayuda a protegerle del COVID-19”. 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2 dice: “La vacuna contra el COVID-19 de Pfizer-BioNTech ¿Qué contiene una vacuna contra el COVID-19?  2. Lípidos Partículas grasas como el aceite que mantienen al ARNm intacto mientras se desplaza hacia las células”.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3 dice: “La vacuna contra el COVID-19 de Pfizer-BioNTech ¿Qué contiene una vacuna contra el COVID-19? 3 Amortiguador de fosfato Solución salina que estabiliza todos los ingredientes”.  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de la tarjeta 4 dice: “La vacuna contra el COVID-19 de Pfizer-BioNTech ¿Qué NO contiene? NO CONTIENE El virus SARS- CoV-2 entero o vivo, huevos o conservantes, células fetales o cualquier otro tipo de célula, mercurio o látex”.  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Gráficos del lado izquierdo: escudo de la salud y una jeringa.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Logotipo: La Alianza de Participación Comunitaria de los Institutos Nacionales de Salud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71672-7687-4A6B-BDC8-62A3B731A716}"/>
              </a:ext>
            </a:extLst>
          </p:cNvPr>
          <p:cNvSpPr txBox="1"/>
          <p:nvPr/>
        </p:nvSpPr>
        <p:spPr>
          <a:xfrm>
            <a:off x="7872976" y="5401911"/>
            <a:ext cx="233464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hlinkClick r:id="rId9"/>
              </a:rPr>
              <a:t>Descargue imágenes</a:t>
            </a:r>
            <a:endParaRPr lang="es-ES" sz="1400" dirty="0">
              <a:solidFill>
                <a:srgbClr val="206FB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6F24A-A0F8-4EF8-8AEE-CFBA87A6ED03}"/>
              </a:ext>
            </a:extLst>
          </p:cNvPr>
          <p:cNvSpPr txBox="1"/>
          <p:nvPr/>
        </p:nvSpPr>
        <p:spPr>
          <a:xfrm>
            <a:off x="11461173" y="84841"/>
            <a:ext cx="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2007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A39E-941F-5A4C-BB63-8F5BCF82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985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About This Content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541BB-6CC4-3749-A6B4-FF158135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434"/>
            <a:ext cx="773259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dirty="0">
                <a:latin typeface="Arial"/>
                <a:cs typeface="Arial"/>
              </a:rPr>
              <a:t>The </a:t>
            </a:r>
            <a:r>
              <a:rPr lang="en-US" sz="1800" b="1" dirty="0">
                <a:latin typeface="Arial"/>
                <a:cs typeface="Arial"/>
              </a:rPr>
              <a:t>NIH Community Engagement Alliance (CEAL) Against COVID-19 Disparities</a:t>
            </a:r>
            <a:r>
              <a:rPr lang="en-US" sz="1800" dirty="0">
                <a:latin typeface="Arial"/>
                <a:cs typeface="Arial"/>
              </a:rPr>
              <a:t> focuses on addressing misinformation around COVID-19, engaging trusted partners and messengers in the delivery of accurate information, and educating communities on the importance of inclusion in clinical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research and its discoveries </a:t>
            </a:r>
            <a:r>
              <a:rPr lang="en-US" sz="1800" dirty="0">
                <a:latin typeface="Arial"/>
                <a:cs typeface="Arial"/>
              </a:rPr>
              <a:t>to overcome COVID-19.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dirty="0">
                <a:latin typeface="Arial"/>
                <a:cs typeface="Arial"/>
              </a:rPr>
              <a:t>This content showcases CEAL’s new social media cards focused on the ingredients in Pfizer-BioNTech COVID-19 vaccine. 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dirty="0">
                <a:latin typeface="Arial"/>
                <a:cs typeface="Arial"/>
              </a:rPr>
              <a:t>Find additional resources including COVID-19-related fact sheets, infographics, and videos on the CEAL website at </a:t>
            </a:r>
            <a:r>
              <a:rPr lang="en-US" sz="1800" dirty="0">
                <a:solidFill>
                  <a:srgbClr val="206FB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covid19community.nih.gov</a:t>
            </a:r>
            <a:r>
              <a:rPr lang="en-US" sz="1800" dirty="0">
                <a:solidFill>
                  <a:srgbClr val="206FB3"/>
                </a:solidFill>
                <a:latin typeface="Arial"/>
                <a:cs typeface="Arial"/>
              </a:rPr>
              <a:t> </a:t>
            </a:r>
            <a:endParaRPr lang="en-US" sz="1800" dirty="0">
              <a:solidFill>
                <a:srgbClr val="206FB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A5BBED-4BB1-41DB-A8E0-6DE52BBC57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Content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Vaccine Ingredients English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Slides 4-6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Vac</a:t>
            </a:r>
            <a:r>
              <a:rPr lang="en-US" dirty="0">
                <a:latin typeface="Arial"/>
                <a:cs typeface="Arial"/>
              </a:rPr>
              <a:t>cine Ingredients Spanish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Slides 8-11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5CEDE-6C82-44D2-AECE-1056459DFB26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60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FBCFD08-EA54-4C82-A403-7662AD76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151382"/>
            <a:ext cx="10515600" cy="1325563"/>
          </a:xfrm>
        </p:spPr>
        <p:txBody>
          <a:bodyPr/>
          <a:lstStyle/>
          <a:p>
            <a:r>
              <a:rPr lang="en-US" dirty="0"/>
              <a:t>Key Digital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64B0B6-7254-4028-8636-601620B6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47" y="969264"/>
            <a:ext cx="5112657" cy="617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616165"/>
                </a:solidFill>
              </a:rPr>
              <a:t>NIH CEAL Websites  </a:t>
            </a:r>
            <a:br>
              <a:rPr lang="en-US" sz="1800" dirty="0">
                <a:solidFill>
                  <a:srgbClr val="616165"/>
                </a:solidFill>
              </a:rPr>
            </a:br>
            <a:r>
              <a:rPr lang="en-US" sz="1800" dirty="0">
                <a:solidFill>
                  <a:srgbClr val="616165"/>
                </a:solidFill>
              </a:rPr>
              <a:t>#NIHCEAL</a:t>
            </a:r>
          </a:p>
        </p:txBody>
      </p:sp>
      <p:graphicFrame>
        <p:nvGraphicFramePr>
          <p:cNvPr id="17" name="Table 17" descr="English and Spanish CEAL website links. ">
            <a:extLst>
              <a:ext uri="{FF2B5EF4-FFF2-40B4-BE49-F238E27FC236}">
                <a16:creationId xmlns:a16="http://schemas.microsoft.com/office/drawing/2014/main" id="{2C357CED-9E35-4BB1-851E-3BAB2DC7B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08043"/>
              </p:ext>
            </p:extLst>
          </p:nvPr>
        </p:nvGraphicFramePr>
        <p:xfrm>
          <a:off x="1655064" y="1602486"/>
          <a:ext cx="861662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036">
                  <a:extLst>
                    <a:ext uri="{9D8B030D-6E8A-4147-A177-3AD203B41FA5}">
                      <a16:colId xmlns:a16="http://schemas.microsoft.com/office/drawing/2014/main" val="2431497842"/>
                    </a:ext>
                  </a:extLst>
                </a:gridCol>
                <a:gridCol w="4137586">
                  <a:extLst>
                    <a:ext uri="{9D8B030D-6E8A-4147-A177-3AD203B41FA5}">
                      <a16:colId xmlns:a16="http://schemas.microsoft.com/office/drawing/2014/main" val="2167043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548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sz="1800" b="1" noProof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  <a:endParaRPr lang="en-US" sz="18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3B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5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30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400" kern="120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covid19community</a:t>
                      </a:r>
                      <a:r>
                        <a:rPr sz="1400" kern="120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.nih.gov/</a:t>
                      </a:r>
                      <a:endParaRPr sz="1400" kern="1200" dirty="0">
                        <a:solidFill>
                          <a:srgbClr val="206FB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s-ES" sz="1400" kern="1200" noProof="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covid19community.nih.gov/es</a:t>
                      </a:r>
                      <a:r>
                        <a:rPr lang="es-ES" sz="1400" kern="1200" noProof="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577692"/>
                  </a:ext>
                </a:extLst>
              </a:tr>
            </a:tbl>
          </a:graphicData>
        </a:graphic>
      </p:graphicFrame>
      <p:sp>
        <p:nvSpPr>
          <p:cNvPr id="23" name="Content Placeholder 22" descr="COVID-19 Related Websites  &#10;">
            <a:extLst>
              <a:ext uri="{FF2B5EF4-FFF2-40B4-BE49-F238E27FC236}">
                <a16:creationId xmlns:a16="http://schemas.microsoft.com/office/drawing/2014/main" id="{C3CBAC76-16E9-4448-98D6-920F0096C7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83675" y="2770632"/>
            <a:ext cx="5359400" cy="617115"/>
          </a:xfrm>
        </p:spPr>
        <p:txBody>
          <a:bodyPr>
            <a:normAutofit/>
          </a:bodyPr>
          <a:lstStyle/>
          <a:p>
            <a:pPr marL="12700" marR="5080" indent="0" algn="ctr">
              <a:lnSpc>
                <a:spcPct val="101699"/>
              </a:lnSpc>
              <a:spcBef>
                <a:spcPts val="80"/>
              </a:spcBef>
              <a:buNone/>
            </a:pPr>
            <a:r>
              <a:rPr lang="en-US" sz="1700" b="1" spc="-5" dirty="0">
                <a:solidFill>
                  <a:srgbClr val="616165"/>
                </a:solidFill>
                <a:cs typeface="Calibri"/>
              </a:rPr>
              <a:t>COVID-19 Related Websites  </a:t>
            </a:r>
          </a:p>
          <a:p>
            <a:pPr marL="12700" marR="5080" indent="0" algn="ctr">
              <a:lnSpc>
                <a:spcPct val="101699"/>
              </a:lnSpc>
              <a:spcBef>
                <a:spcPts val="80"/>
              </a:spcBef>
              <a:buNone/>
            </a:pPr>
            <a:r>
              <a:rPr lang="en-US" sz="1700" spc="-5" dirty="0">
                <a:solidFill>
                  <a:srgbClr val="616165"/>
                </a:solidFill>
                <a:cs typeface="Calibri"/>
              </a:rPr>
              <a:t>#ConquerCOVID19 </a:t>
            </a:r>
            <a:r>
              <a:rPr lang="en-US" sz="1700" dirty="0">
                <a:solidFill>
                  <a:srgbClr val="616165"/>
                </a:solidFill>
                <a:cs typeface="Calibri"/>
              </a:rPr>
              <a:t>•</a:t>
            </a:r>
            <a:r>
              <a:rPr lang="en-US" sz="1700" spc="175" dirty="0">
                <a:solidFill>
                  <a:srgbClr val="616165"/>
                </a:solidFill>
                <a:cs typeface="Calibri"/>
              </a:rPr>
              <a:t> </a:t>
            </a:r>
            <a:r>
              <a:rPr lang="en-US" sz="1700" spc="-5" dirty="0">
                <a:solidFill>
                  <a:srgbClr val="616165"/>
                </a:solidFill>
                <a:cs typeface="Calibri"/>
              </a:rPr>
              <a:t>#COVID19 </a:t>
            </a:r>
            <a:r>
              <a:rPr lang="en-US" sz="1700" dirty="0">
                <a:solidFill>
                  <a:srgbClr val="616165"/>
                </a:solidFill>
                <a:cs typeface="Calibri"/>
              </a:rPr>
              <a:t>• #VaccineReady</a:t>
            </a:r>
          </a:p>
        </p:txBody>
      </p:sp>
      <p:graphicFrame>
        <p:nvGraphicFramePr>
          <p:cNvPr id="24" name="Table 24" descr="English and Spanish website links for COVID-19. ">
            <a:extLst>
              <a:ext uri="{FF2B5EF4-FFF2-40B4-BE49-F238E27FC236}">
                <a16:creationId xmlns:a16="http://schemas.microsoft.com/office/drawing/2014/main" id="{8D34A11F-2632-413A-B8B9-1EF1E7E53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73641"/>
              </p:ext>
            </p:extLst>
          </p:nvPr>
        </p:nvGraphicFramePr>
        <p:xfrm>
          <a:off x="1669578" y="3377917"/>
          <a:ext cx="8616622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336">
                  <a:extLst>
                    <a:ext uri="{9D8B030D-6E8A-4147-A177-3AD203B41FA5}">
                      <a16:colId xmlns:a16="http://schemas.microsoft.com/office/drawing/2014/main" val="965321609"/>
                    </a:ext>
                  </a:extLst>
                </a:gridCol>
                <a:gridCol w="4150286">
                  <a:extLst>
                    <a:ext uri="{9D8B030D-6E8A-4147-A177-3AD203B41FA5}">
                      <a16:colId xmlns:a16="http://schemas.microsoft.com/office/drawing/2014/main" val="784883667"/>
                    </a:ext>
                  </a:extLst>
                </a:gridCol>
              </a:tblGrid>
              <a:tr h="4599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48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sz="1800" b="1" kern="1200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Spanish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3B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34758"/>
                  </a:ext>
                </a:extLst>
              </a:tr>
              <a:tr h="5352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400" spc="-5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 COVID-19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400" kern="1200" noProof="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covid19.nih.gov/</a:t>
                      </a:r>
                      <a:endParaRPr lang="en-US" sz="1400" kern="1200" noProof="0" dirty="0">
                        <a:solidFill>
                          <a:srgbClr val="206FB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s-US" sz="1400" spc="-5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 COVID-19</a:t>
                      </a:r>
                      <a:endParaRPr lang="es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marR="59055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buNone/>
                      </a:pPr>
                      <a:r>
                        <a:rPr lang="es-US" sz="1400" kern="1200" noProof="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salud.nih.gov/</a:t>
                      </a:r>
                      <a:endParaRPr lang="es-US" sz="1400" kern="1200" noProof="0" dirty="0">
                        <a:solidFill>
                          <a:srgbClr val="206FB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00707"/>
                  </a:ext>
                </a:extLst>
              </a:tr>
              <a:tr h="535254">
                <a:tc>
                  <a:txBody>
                    <a:bodyPr/>
                    <a:lstStyle/>
                    <a:p>
                      <a:pPr marL="90805" marR="5905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400" noProof="0" dirty="0">
                          <a:latin typeface="Arial"/>
                          <a:cs typeface="Arial"/>
                        </a:rPr>
                        <a:t>HHS </a:t>
                      </a:r>
                      <a:r>
                        <a:rPr lang="en-US" sz="1400" spc="-5" noProof="0" dirty="0">
                          <a:latin typeface="Arial"/>
                          <a:cs typeface="Arial"/>
                        </a:rPr>
                        <a:t>Combat </a:t>
                      </a:r>
                      <a:r>
                        <a:rPr lang="en-US" sz="1400" noProof="0" dirty="0">
                          <a:latin typeface="Arial"/>
                          <a:cs typeface="Arial"/>
                        </a:rPr>
                        <a:t>COVID  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59055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buNone/>
                      </a:pPr>
                      <a:r>
                        <a:rPr lang="en-US" sz="1400" kern="1200" noProof="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combatcovid.hhs.gov/ </a:t>
                      </a:r>
                      <a:endParaRPr lang="en-US" sz="1400" kern="1200" noProof="0" dirty="0">
                        <a:solidFill>
                          <a:srgbClr val="206FB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marR="59055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HHS Combate COVID (en español) </a:t>
                      </a:r>
                    </a:p>
                    <a:p>
                      <a:pPr marL="174625" marR="59055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combatecovid.hhs.gov/es</a:t>
                      </a:r>
                      <a:r>
                        <a:rPr lang="es-ES" sz="14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s-US" sz="1400" kern="1200" noProof="0" dirty="0">
                        <a:solidFill>
                          <a:srgbClr val="206FB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511733"/>
                  </a:ext>
                </a:extLst>
              </a:tr>
              <a:tr h="535254">
                <a:tc>
                  <a:txBody>
                    <a:bodyPr/>
                    <a:lstStyle/>
                    <a:p>
                      <a:pPr marL="90805" marR="59055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5" noProof="0" dirty="0">
                          <a:latin typeface="Arial"/>
                          <a:cs typeface="Arial"/>
                        </a:rPr>
                        <a:t>NIH CEAL Event Calendar</a:t>
                      </a:r>
                      <a:endParaRPr lang="en-US" sz="1400" noProof="0" dirty="0">
                        <a:latin typeface="Arial"/>
                        <a:cs typeface="Arial"/>
                      </a:endParaRPr>
                    </a:p>
                    <a:p>
                      <a:pPr marL="91440" marR="59055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kern="1200" noProof="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covid19community.nih.gov/events</a:t>
                      </a:r>
                      <a:endParaRPr lang="en-US" sz="1400" kern="1200" noProof="0" dirty="0">
                        <a:solidFill>
                          <a:srgbClr val="206FB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94335" marR="8121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espacio en blanco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43113"/>
                  </a:ext>
                </a:extLst>
              </a:tr>
              <a:tr h="535254">
                <a:tc>
                  <a:txBody>
                    <a:bodyPr/>
                    <a:lstStyle/>
                    <a:p>
                      <a:pPr marL="90805" marR="59055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spc="-5" noProof="0" dirty="0">
                          <a:latin typeface="Arial"/>
                          <a:cs typeface="Arial"/>
                        </a:rPr>
                        <a:t>NIH CEAL </a:t>
                      </a:r>
                      <a:r>
                        <a:rPr lang="en-US" sz="1400" spc="-5" noProof="0" dirty="0" err="1">
                          <a:latin typeface="Arial"/>
                          <a:cs typeface="Arial"/>
                        </a:rPr>
                        <a:t>eNewsletter</a:t>
                      </a:r>
                      <a:r>
                        <a:rPr lang="en-US" sz="1400" spc="-5" noProof="0" dirty="0">
                          <a:latin typeface="Arial"/>
                          <a:cs typeface="Arial"/>
                        </a:rPr>
                        <a:t> Subscription</a:t>
                      </a:r>
                      <a:endParaRPr lang="en-US" sz="1400" noProof="0" dirty="0">
                        <a:latin typeface="Arial"/>
                        <a:cs typeface="Arial"/>
                      </a:endParaRPr>
                    </a:p>
                    <a:p>
                      <a:pPr marL="91440" marR="59055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kern="1200" noProof="0" dirty="0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go.usa.gov/</a:t>
                      </a:r>
                      <a:r>
                        <a:rPr lang="en-US" sz="1400" kern="1200" noProof="0" dirty="0" err="1">
                          <a:solidFill>
                            <a:srgbClr val="206FB3"/>
                          </a:solidFill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xAsax</a:t>
                      </a:r>
                      <a:endParaRPr lang="en-US" sz="1400" kern="1200" noProof="0" dirty="0">
                        <a:solidFill>
                          <a:srgbClr val="206FB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4335" marR="8121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espacio en blanco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1148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446D55-075D-4DD8-97D9-BCC7C3567234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91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7B07-AAE4-DD4C-882A-D62FC4AC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69197"/>
            <a:ext cx="10051473" cy="423605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What’s in a COVID-19 Vaccine: Pfizer-BioNTech</a:t>
            </a:r>
            <a:r>
              <a:rPr lang="en-US" sz="2000" b="0" dirty="0">
                <a:solidFill>
                  <a:srgbClr val="58595B"/>
                </a:solidFill>
                <a:latin typeface="+mn-lt"/>
                <a:ea typeface="Calibri" panose="020F0502020204030204" pitchFamily="34" charset="0"/>
                <a:cs typeface="Calibri"/>
              </a:rPr>
              <a:t>—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Single Image with Link to Infographic</a:t>
            </a:r>
            <a:endParaRPr lang="en-US" sz="2000" dirty="0">
              <a:latin typeface="+mn-lt"/>
              <a:cs typeface="Times New Roman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A255-093F-46E0-B1B3-E38B7ADA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22" y="700529"/>
            <a:ext cx="4443508" cy="50664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COPY</a:t>
            </a:r>
            <a:r>
              <a:rPr lang="en-US" sz="1600" dirty="0">
                <a:latin typeface="+mn-lt"/>
                <a:cs typeface="Calibri"/>
              </a:rPr>
              <a:t>—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161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Kids ages 5 to 11 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 now receive the Pfizer-BioNTech COVID-19 vaccine. The vaccine ingredients are the same, but each dose is smaller for kids.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about what is—and isn’t—part of this vaccine.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go.usa.gov/xs6qh</a:t>
            </a:r>
            <a:endParaRPr lang="en-US" sz="18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66958-E8FD-4CCD-9572-4C5FFC39E8CB}"/>
              </a:ext>
            </a:extLst>
          </p:cNvPr>
          <p:cNvSpPr txBox="1"/>
          <p:nvPr/>
        </p:nvSpPr>
        <p:spPr>
          <a:xfrm>
            <a:off x="259121" y="3507506"/>
            <a:ext cx="4738905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ea typeface="+mn-ea"/>
                <a:cs typeface="+mn-cs"/>
              </a:rPr>
              <a:t>Twitter</a:t>
            </a:r>
          </a:p>
          <a:p>
            <a:r>
              <a:rPr lang="en-US" dirty="0">
                <a:solidFill>
                  <a:srgbClr val="58595B"/>
                </a:solidFill>
                <a:cs typeface="Times New Roman" panose="02020603050405020304" pitchFamily="18" charset="0"/>
              </a:rPr>
              <a:t>Kids ages 5 to 11 can now receive the Pfizer-BioNTech #COVID19 vaccine. Vaccine ingredients are the same, but doses are smaller for kids. Learn about what's in this vaccine. </a:t>
            </a:r>
            <a:r>
              <a:rPr lang="en-US" dirty="0">
                <a:solidFill>
                  <a:srgbClr val="58595B"/>
                </a:solidFill>
                <a:cs typeface="Times New Roman" panose="02020603050405020304" pitchFamily="18" charset="0"/>
                <a:hlinkClick r:id="rId3"/>
              </a:rPr>
              <a:t>https://go.usa.gov/xs6qh</a:t>
            </a:r>
            <a:r>
              <a:rPr lang="en-US" dirty="0">
                <a:solidFill>
                  <a:srgbClr val="58595B"/>
                </a:solidFill>
                <a:cs typeface="Times New Roman" panose="02020603050405020304" pitchFamily="18" charset="0"/>
              </a:rPr>
              <a:t>   #NIHCEAL #VaccineReady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94AD-3D42-AB49-B1E4-155FF41F26E5}"/>
              </a:ext>
            </a:extLst>
          </p:cNvPr>
          <p:cNvSpPr txBox="1"/>
          <p:nvPr/>
        </p:nvSpPr>
        <p:spPr>
          <a:xfrm>
            <a:off x="4868381" y="709258"/>
            <a:ext cx="293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</a:t>
            </a:r>
          </a:p>
        </p:txBody>
      </p:sp>
      <p:pic>
        <p:nvPicPr>
          <p:cNvPr id="1029" name="Picture 9" descr="COVID-19 Vaccine social media card (English), alternative text and download links below.">
            <a:extLst>
              <a:ext uri="{FF2B5EF4-FFF2-40B4-BE49-F238E27FC236}">
                <a16:creationId xmlns:a16="http://schemas.microsoft.com/office/drawing/2014/main" id="{7E0FEE7E-F58A-4187-937F-475AEF45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116884" y="1119716"/>
            <a:ext cx="235655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E9FE6-6EB2-C34B-BA23-6168E58DC791}"/>
              </a:ext>
            </a:extLst>
          </p:cNvPr>
          <p:cNvSpPr txBox="1"/>
          <p:nvPr/>
        </p:nvSpPr>
        <p:spPr>
          <a:xfrm>
            <a:off x="8223785" y="733503"/>
            <a:ext cx="30712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IMAGE ALT TEXT</a:t>
            </a:r>
          </a:p>
          <a:p>
            <a:r>
              <a:rPr lang="en-US" sz="1000" b="1" i="1" dirty="0"/>
              <a:t>Facebook/Twitter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Text reads: “Pfizer-BioNTech COVID-19 Vaccine What’s in a COVID-19 Vaccine? Learn about what is – and isn’t– part of this COVID-19 vaccine.”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Left side graphics: Illustration of a shield and syringe. </a:t>
            </a:r>
          </a:p>
          <a:p>
            <a:r>
              <a:rPr lang="en-US" sz="1000" dirty="0"/>
              <a:t>Logo: The National Institutes of Health Community Engagement Alliance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A096D-73EC-5847-A219-40E87AA2D22B}"/>
              </a:ext>
            </a:extLst>
          </p:cNvPr>
          <p:cNvSpPr txBox="1"/>
          <p:nvPr/>
        </p:nvSpPr>
        <p:spPr>
          <a:xfrm>
            <a:off x="8325003" y="2698575"/>
            <a:ext cx="247195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hlinkClick r:id="rId5"/>
              </a:rPr>
              <a:t>Download Images</a:t>
            </a:r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b="1" dirty="0">
                <a:solidFill>
                  <a:schemeClr val="accent1"/>
                </a:solidFill>
              </a:rPr>
              <a:t>Available for Facebook, Twitter, and Instagram</a:t>
            </a:r>
            <a:endParaRPr lang="en-US" sz="1400" dirty="0">
              <a:solidFill>
                <a:srgbClr val="206FB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6197C-E2B5-4CCF-9E04-D3A7FAB3D125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684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7B07-AAE4-DD4C-882A-D62FC4AC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2077"/>
            <a:ext cx="8786857" cy="576964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What’s in a COVID-19 Vaccine: Pfizer-BioNTech</a:t>
            </a:r>
            <a:r>
              <a:rPr lang="en-US" sz="2000" b="0" dirty="0">
                <a:solidFill>
                  <a:srgbClr val="58595B"/>
                </a:solidFill>
                <a:latin typeface="+mn-lt"/>
                <a:ea typeface="Calibri" panose="020F0502020204030204" pitchFamily="34" charset="0"/>
                <a:cs typeface="Calibri"/>
              </a:rPr>
              <a:t>—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Step-by-Step Images or Video</a:t>
            </a:r>
            <a:endParaRPr lang="en-US" sz="2000" dirty="0">
              <a:latin typeface="+mn-lt"/>
              <a:cs typeface="Times New Roman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A255-093F-46E0-B1B3-E38B7ADA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21" y="700530"/>
            <a:ext cx="4700133" cy="52968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COPY</a:t>
            </a:r>
            <a:r>
              <a:rPr lang="en-US" sz="1600" dirty="0">
                <a:latin typeface="+mn-lt"/>
                <a:cs typeface="Calibri"/>
              </a:rPr>
              <a:t>—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161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Kids ages 5 to 11 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 now receive the Pfizer-BioNTech COVID-19 vaccine. The vaccine ingredients are the same, but each dose is smaller for kids.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about what is—and isn’t—part of this vaccine.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go.usa.gov/xs6qh</a:t>
            </a:r>
            <a:endParaRPr lang="en-US" sz="18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2400"/>
              </a:spcBef>
              <a:buNone/>
            </a:pPr>
            <a:r>
              <a:rPr lang="en-US" sz="1600" i="1" dirty="0">
                <a:solidFill>
                  <a:srgbClr val="616165"/>
                </a:solidFill>
                <a:latin typeface="+mn-lt"/>
                <a:cs typeface="+mn-cs"/>
              </a:rPr>
              <a:t>I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nstagram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Kids ages 5 to 11 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/>
              </a:rPr>
              <a:t>can now receive the Pfizer-BioNTech #COVID19 vaccine. The vaccine ingredients are the same, but each dose is smaller for kids.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Learn about what is—and isn’t—part of this vaccine. #NIHCEAL #VaccineReady </a:t>
            </a:r>
            <a:endParaRPr lang="en-US" sz="1600" i="1" dirty="0">
              <a:solidFill>
                <a:srgbClr val="616165"/>
              </a:solidFill>
              <a:latin typeface="+mn-lt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94AD-3D42-AB49-B1E4-155FF41F26E5}"/>
              </a:ext>
            </a:extLst>
          </p:cNvPr>
          <p:cNvSpPr txBox="1"/>
          <p:nvPr/>
        </p:nvSpPr>
        <p:spPr>
          <a:xfrm>
            <a:off x="5347715" y="1018570"/>
            <a:ext cx="293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IMAGES</a:t>
            </a:r>
          </a:p>
        </p:txBody>
      </p:sp>
      <p:pic>
        <p:nvPicPr>
          <p:cNvPr id="1029" name="Picture 9" descr="COVID-19 Vaccine social media card 1 (English), alternative text and download links for all cards on this slide below.">
            <a:extLst>
              <a:ext uri="{FF2B5EF4-FFF2-40B4-BE49-F238E27FC236}">
                <a16:creationId xmlns:a16="http://schemas.microsoft.com/office/drawing/2014/main" id="{7E0FEE7E-F58A-4187-937F-475AEF45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15" y="1427734"/>
            <a:ext cx="2078017" cy="10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" descr="Social media card 2.">
            <a:extLst>
              <a:ext uri="{FF2B5EF4-FFF2-40B4-BE49-F238E27FC236}">
                <a16:creationId xmlns:a16="http://schemas.microsoft.com/office/drawing/2014/main" id="{C0077A3D-6B83-4BCB-A48E-BA3417C7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1440613"/>
            <a:ext cx="1999238" cy="9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 descr="Social media card 3.">
            <a:extLst>
              <a:ext uri="{FF2B5EF4-FFF2-40B4-BE49-F238E27FC236}">
                <a16:creationId xmlns:a16="http://schemas.microsoft.com/office/drawing/2014/main" id="{0D39BA6D-1DA1-4D17-A908-ED446EEA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16" y="2556773"/>
            <a:ext cx="2078017" cy="10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2" descr="Social media card 4.">
            <a:extLst>
              <a:ext uri="{FF2B5EF4-FFF2-40B4-BE49-F238E27FC236}">
                <a16:creationId xmlns:a16="http://schemas.microsoft.com/office/drawing/2014/main" id="{57C1F958-4AB2-41AD-B406-B1995DA0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2545577"/>
            <a:ext cx="1999238" cy="9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E9FE6-6EB2-C34B-BA23-6168E58DC791}"/>
              </a:ext>
            </a:extLst>
          </p:cNvPr>
          <p:cNvSpPr txBox="1"/>
          <p:nvPr/>
        </p:nvSpPr>
        <p:spPr>
          <a:xfrm>
            <a:off x="7425733" y="3672634"/>
            <a:ext cx="365759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IMAGE ALT TEXT</a:t>
            </a:r>
          </a:p>
          <a:p>
            <a:r>
              <a:rPr lang="en-US" sz="1000" b="1" i="1" dirty="0"/>
              <a:t>Facebook/Twitter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Card 1 Text reads: “Pfizer-BioNTech COVID-19 Vaccine What’s in a COVID-19 Vaccine? 1. mRNA The active ingredient that helps protect you from COVID-19.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Card 2 Text reads: “Pfizer-BioNTech COVID-19 Vaccine What’s in a COVID-19 Vaccine? 2. Lipids Fatty, oil-like particles that keep the mRNA safe on the way to the cells. 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Card 3 Text reads: “Pfizer-BioNTech COVID-19 Vaccine What’s in a COVID-19 Vaccine? Phosphate Buffer A saline solution that keeps the ingredients exactly the same. 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Card 4 Text reads: “Pfizer-BioNTech COVID-19 Vaccine What ISN’T in it? NO Whole or live SARS- CoV-2, eggs or preservatives, fetal or other cells, mercury or latex  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Left side graphics: Illustration of a shield and syringe. </a:t>
            </a:r>
          </a:p>
          <a:p>
            <a:r>
              <a:rPr lang="en-US" sz="1000" dirty="0"/>
              <a:t>Logo: The National Institutes of Health Community Engagement Alliance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E805C-1DEC-4B6F-B8A2-F69E867C7BD8}"/>
              </a:ext>
            </a:extLst>
          </p:cNvPr>
          <p:cNvSpPr txBox="1"/>
          <p:nvPr/>
        </p:nvSpPr>
        <p:spPr>
          <a:xfrm>
            <a:off x="4959254" y="4395295"/>
            <a:ext cx="24719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hlinkClick r:id="rId8"/>
              </a:rPr>
              <a:t>Download Images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C0F62-02A3-4659-97AD-A78EE2B79BC4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25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7B07-AAE4-DD4C-882A-D62FC4AC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145723"/>
            <a:ext cx="9981605" cy="677342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What’s in a COVID-19 Vaccine: Pfizer</a:t>
            </a:r>
            <a:r>
              <a:rPr lang="en-US" sz="2000" b="0" dirty="0">
                <a:solidFill>
                  <a:srgbClr val="58595B"/>
                </a:solidFill>
                <a:latin typeface="+mn-lt"/>
                <a:ea typeface="Calibri" panose="020F0502020204030204" pitchFamily="34" charset="0"/>
                <a:cs typeface="Calibri"/>
              </a:rPr>
              <a:t>—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Twitter Threaded Tweets with Step-by-Step Images</a:t>
            </a:r>
            <a:endParaRPr lang="en-US" sz="2000" dirty="0">
              <a:latin typeface="+mn-lt"/>
              <a:cs typeface="Times New Roman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A255-093F-46E0-B1B3-E38B7ADA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92" y="867036"/>
            <a:ext cx="4556760" cy="47545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COPY</a:t>
            </a:r>
            <a:r>
              <a:rPr lang="en-US" sz="1600" dirty="0">
                <a:latin typeface="+mn-lt"/>
                <a:cs typeface="Calibri"/>
              </a:rPr>
              <a:t>—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val="6161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1/CARD 1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Kids ages 5 to 11 can now receive th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e same Pfizer-BioNTech #COVID19 vaccine available for adults, but in smaller doses. Learn about what is – and isn’t– part of this vaccine.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go.usa.gov/xs6qh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 dirty="0">
                <a:latin typeface="+mn-lt"/>
                <a:ea typeface="Calibri" panose="020F0502020204030204" pitchFamily="34" charset="0"/>
                <a:cs typeface="Calibri"/>
              </a:rPr>
              <a:t>#NIHCEAL #VaccineReady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2/CARD </a:t>
            </a:r>
            <a:r>
              <a:rPr lang="en-US" sz="1200" dirty="0">
                <a:latin typeface="+mn-lt"/>
                <a:cs typeface="Times New Roman"/>
              </a:rPr>
              <a:t>The mRNA, or messenger RNA, in the Pfizer-BioNTech vaccine is what helps protect you from #COVID19.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go.usa.gov/xs6qh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 dirty="0">
                <a:latin typeface="+mn-lt"/>
                <a:ea typeface="Calibri" panose="020F0502020204030204" pitchFamily="34" charset="0"/>
                <a:cs typeface="Calibri"/>
              </a:rPr>
              <a:t>#NIHCEAL #VaccineReady 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3/CARD 3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Lipids, which are fatty, oil-like particles keep the mRNA safe.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go.usa.gov/xs6qh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 dirty="0">
                <a:latin typeface="+mn-lt"/>
                <a:ea typeface="Calibri" panose="020F0502020204030204" pitchFamily="34" charset="0"/>
                <a:cs typeface="Calibri"/>
              </a:rPr>
              <a:t>#NIHCEAL #VaccineReady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4/CARD 4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Phosphate buffer solution (PBS), saline mix keeps the ingredients exactly the same until they’re given to you. </a:t>
            </a: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go.usa.gov/xs6qh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 dirty="0">
                <a:latin typeface="+mn-lt"/>
                <a:ea typeface="Calibri" panose="020F0502020204030204" pitchFamily="34" charset="0"/>
                <a:cs typeface="Calibri"/>
              </a:rPr>
              <a:t> #NIHCEAL #VaccineReady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Tweet 5/CARD 5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There’s no whole or live coronavirus (SARS-CoV-2) in the vaccine, so you can’t get #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COVID19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from it. There are also no fetal or other cells, preservatives, latex, eggs or mercury in this vaccine.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go.usa.gov/xs6qh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 dirty="0">
                <a:latin typeface="+mn-lt"/>
                <a:ea typeface="Calibri" panose="020F0502020204030204" pitchFamily="34" charset="0"/>
                <a:cs typeface="Calibri"/>
              </a:rPr>
              <a:t>#NIHCEAL #VaccineReady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94AD-3D42-AB49-B1E4-155FF41F26E5}"/>
              </a:ext>
            </a:extLst>
          </p:cNvPr>
          <p:cNvSpPr txBox="1"/>
          <p:nvPr/>
        </p:nvSpPr>
        <p:spPr>
          <a:xfrm>
            <a:off x="5763988" y="675788"/>
            <a:ext cx="187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IMAGES</a:t>
            </a:r>
          </a:p>
        </p:txBody>
      </p:sp>
      <p:pic>
        <p:nvPicPr>
          <p:cNvPr id="15" name="Picture 9" descr="COVID-19 Vaccine Twitter card 1 (English), alternative text and download links below for all cards on this slide below.">
            <a:extLst>
              <a:ext uri="{FF2B5EF4-FFF2-40B4-BE49-F238E27FC236}">
                <a16:creationId xmlns:a16="http://schemas.microsoft.com/office/drawing/2014/main" id="{1C02CCE1-FB78-454A-8749-56E6D053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815658" y="1029900"/>
            <a:ext cx="1924002" cy="10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Twitter card 2.">
            <a:extLst>
              <a:ext uri="{FF2B5EF4-FFF2-40B4-BE49-F238E27FC236}">
                <a16:creationId xmlns:a16="http://schemas.microsoft.com/office/drawing/2014/main" id="{84CF6BEC-1748-4B61-81B8-5ADCDE1C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67" y="2226685"/>
            <a:ext cx="1853969" cy="9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witter card 3.">
            <a:extLst>
              <a:ext uri="{FF2B5EF4-FFF2-40B4-BE49-F238E27FC236}">
                <a16:creationId xmlns:a16="http://schemas.microsoft.com/office/drawing/2014/main" id="{456BDA8B-9C84-4CC7-8F4E-3E6B9155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38" y="3272341"/>
            <a:ext cx="1853971" cy="9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Twitter card 4. ">
            <a:extLst>
              <a:ext uri="{FF2B5EF4-FFF2-40B4-BE49-F238E27FC236}">
                <a16:creationId xmlns:a16="http://schemas.microsoft.com/office/drawing/2014/main" id="{A74A769A-4CEC-4577-BA7C-AFBB0E85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66" y="4274497"/>
            <a:ext cx="1916009" cy="9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Twitter card 5. ">
            <a:extLst>
              <a:ext uri="{FF2B5EF4-FFF2-40B4-BE49-F238E27FC236}">
                <a16:creationId xmlns:a16="http://schemas.microsoft.com/office/drawing/2014/main" id="{04DB8B9C-E381-4A0A-8564-980AFCC2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23" y="5320154"/>
            <a:ext cx="1907000" cy="9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E9FE6-6EB2-C34B-BA23-6168E58DC791}"/>
              </a:ext>
            </a:extLst>
          </p:cNvPr>
          <p:cNvSpPr txBox="1"/>
          <p:nvPr/>
        </p:nvSpPr>
        <p:spPr>
          <a:xfrm>
            <a:off x="7739660" y="842262"/>
            <a:ext cx="4390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IMAGE ALT TEXT</a:t>
            </a:r>
          </a:p>
          <a:p>
            <a:r>
              <a:rPr lang="en-US" sz="1200" b="1" i="1" dirty="0"/>
              <a:t>Twitter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Card 1 Text reads: “Pfizer-BioNTech COVID-19 Vaccine What’s in a COVID-19 Vaccine? Learn about what is – and isn’t– part of this COVID-19 vaccine.”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Card 2 Text reads: “Pfizer-BioNTech COVID-19 Vaccine What’s in a COVID-19 Vaccine? 1. mRNA The active ingredient that helps protect you from COVID-19.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Card 3 Text reads: “Pfizer-BioNTech COVID-19 Vaccine What’s in a COVID-19 Vaccine? 2. Lipids Fatty, oil-like particles that keep the mRNA safe on the way to the cells. 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Card 4 Text reads: “Pfizer-BioNTech COVID-19 Vaccine What’s in a COVID-19 Vaccine? Phosphate Buffer A saline solution that keeps the ingredients exactly the same. 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Card 5 Text reads: “Pfizer-BioNTech COVID-19 Vaccine What ISN’T in it? NO Whole or live SARS- CoV-2, eggs or preservatives, fetal or other cells, mercury or latex  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Left side graphics: Illustration of a shield and syringe. </a:t>
            </a:r>
          </a:p>
          <a:p>
            <a:r>
              <a:rPr lang="en-US" sz="1200" dirty="0"/>
              <a:t>Logo: The National Institutes of Health Community Engagement Alliance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97E78A-AD99-4138-9610-0D5078A78D8E}"/>
              </a:ext>
            </a:extLst>
          </p:cNvPr>
          <p:cNvSpPr txBox="1"/>
          <p:nvPr/>
        </p:nvSpPr>
        <p:spPr>
          <a:xfrm>
            <a:off x="7787415" y="5408141"/>
            <a:ext cx="24719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hlinkClick r:id="rId9"/>
              </a:rPr>
              <a:t>Download Images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41DCD-404D-4846-B1DA-34A60033EA95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903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FBCFD08-EA54-4C82-A403-7662AD76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151382"/>
            <a:ext cx="10515600" cy="1325563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64B0B6-7254-4028-8636-601620B6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46" y="1200780"/>
            <a:ext cx="5112657" cy="617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616165"/>
                </a:solidFill>
              </a:rPr>
              <a:t>COVID-19 Vaccines for Children and Teens </a:t>
            </a:r>
            <a:endParaRPr lang="en-US" sz="1800" dirty="0">
              <a:solidFill>
                <a:srgbClr val="616165"/>
              </a:solidFill>
            </a:endParaRPr>
          </a:p>
        </p:txBody>
      </p:sp>
      <p:graphicFrame>
        <p:nvGraphicFramePr>
          <p:cNvPr id="17" name="Table 17" descr="English and Spanish CEAL website links. ">
            <a:extLst>
              <a:ext uri="{FF2B5EF4-FFF2-40B4-BE49-F238E27FC236}">
                <a16:creationId xmlns:a16="http://schemas.microsoft.com/office/drawing/2014/main" id="{2C357CED-9E35-4BB1-851E-3BAB2DC7B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41084"/>
              </p:ext>
            </p:extLst>
          </p:nvPr>
        </p:nvGraphicFramePr>
        <p:xfrm>
          <a:off x="1481644" y="1729760"/>
          <a:ext cx="8963459" cy="388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84">
                  <a:extLst>
                    <a:ext uri="{9D8B030D-6E8A-4147-A177-3AD203B41FA5}">
                      <a16:colId xmlns:a16="http://schemas.microsoft.com/office/drawing/2014/main" val="2431497842"/>
                    </a:ext>
                  </a:extLst>
                </a:gridCol>
                <a:gridCol w="4287975">
                  <a:extLst>
                    <a:ext uri="{9D8B030D-6E8A-4147-A177-3AD203B41FA5}">
                      <a16:colId xmlns:a16="http://schemas.microsoft.com/office/drawing/2014/main" val="2167043253"/>
                    </a:ext>
                  </a:extLst>
                </a:gridCol>
              </a:tblGrid>
              <a:tr h="4030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sz="1800" b="1" spc="-5" noProof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  <a:endParaRPr lang="en-US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548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sz="1800" b="1" noProof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8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3B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5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302406"/>
                  </a:ext>
                </a:extLst>
              </a:tr>
              <a:tr h="518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CDC: COVID-19 Vaccines for Children and Teens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www.cdc.gov/coronavirus/2019-ncov/vaccines/recommendations/adolescents.html</a:t>
                      </a: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464419"/>
                  </a:ext>
                </a:extLst>
              </a:tr>
              <a:tr h="225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Can Do This Campaign: Resources About COVID-19 Vaccinations for Children Ages 5+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wecandothis.hhs.gov/resources-about-covid-19-vaccinations-for-children-age-5plus</a:t>
                      </a: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577692"/>
                  </a:ext>
                </a:extLst>
              </a:tr>
              <a:tr h="5374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Can Do This Campaign: Adolescent COVID-19 Vaccinations Toolkit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wecandothis.hhs.gov/adolescent-covid-19-vaccinations-toolkit</a:t>
                      </a: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98832"/>
                  </a:ext>
                </a:extLst>
              </a:tr>
              <a:tr h="7214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Can Do This Campaign: Ask a Doctor: Why Should Eligible Children Get a COVID-19 Vaccine?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wecandothis.hhs.gov/ask-doctor-why-should-eligible-children-get-covid-19-vaccine</a:t>
                      </a:r>
                      <a:r>
                        <a:rPr lang="en-US" sz="140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584094"/>
                  </a:ext>
                </a:extLst>
              </a:tr>
              <a:tr h="628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Can Do This Campaign: High School Students Toolkit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wecandothis.hhs.gov/high-school-students-toolkit</a:t>
                      </a:r>
                      <a:r>
                        <a:rPr lang="en-US" sz="14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9144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lang="en-US" sz="14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6208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9EEC1B-A677-4DAA-B56E-CF71D973FB1E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905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349B-C693-364A-A474-5771226D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Media Content</a:t>
            </a:r>
            <a:br>
              <a:rPr lang="en-US" dirty="0"/>
            </a:br>
            <a:r>
              <a:rPr lang="en-US" sz="2000" dirty="0"/>
              <a:t>Pfizer Vaccine Ingredients Spanish 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84788-C413-9E46-8A7B-FFF202F8A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2838768"/>
            <a:ext cx="8483600" cy="8669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Share these resources on your social media channels.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Single Social Media Card for Facebook and 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Social Media Step-by-Step Cards for Facebook, Twitter, and Instagram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0BE96-9FBE-4125-91A7-F03DFDF2218F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7364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7B07-AAE4-DD4C-882A-D62FC4AC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9197"/>
            <a:ext cx="10155382" cy="423605"/>
          </a:xfrm>
        </p:spPr>
        <p:txBody>
          <a:bodyPr>
            <a:noAutofit/>
          </a:bodyPr>
          <a:lstStyle/>
          <a:p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¿Qué contiene una vacuna contra el COVID-19?</a:t>
            </a:r>
            <a:r>
              <a:rPr lang="es-E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800" dirty="0">
                <a:latin typeface="+mn-lt"/>
                <a:cs typeface="Times New Roman" panose="02020603050405020304" pitchFamily="18" charset="0"/>
              </a:rPr>
              <a:t>Pfizer-BioNTech – Una sola imagen con enlace a la infografía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A255-093F-46E0-B1B3-E38B7ADA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21" y="700530"/>
            <a:ext cx="5029852" cy="54716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COPY – SPANISH</a:t>
            </a:r>
            <a:endParaRPr lang="en-US" sz="1600" i="1" dirty="0">
              <a:solidFill>
                <a:srgbClr val="616165"/>
              </a:solidFill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rgbClr val="6161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br>
              <a:rPr lang="en-US" sz="1600" i="1" dirty="0">
                <a:solidFill>
                  <a:srgbClr val="616165"/>
                </a:solidFill>
                <a:latin typeface="+mn-lt"/>
                <a:cs typeface="+mn-cs"/>
              </a:rPr>
            </a:b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Los niños de 5 a 11 años edad ahora pueden recibir la vacuna contra el COVID-19 de Pfizer-BioNTech. Los ingredientes de la vacuna son los mismos, pero la dosis es menor para los niños. Obtenga más información sobre qué contiene y qué no contiene esta vacuna. </a:t>
            </a:r>
            <a:r>
              <a:rPr lang="es-E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https://go.usa.gov/xeaPK</a:t>
            </a:r>
            <a:endParaRPr lang="es-E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dirty="0">
                <a:solidFill>
                  <a:srgbClr val="616165"/>
                </a:solidFill>
                <a:latin typeface="+mn-lt"/>
              </a:rPr>
              <a:t>Twitter</a:t>
            </a:r>
            <a:br>
              <a:rPr lang="en-US" sz="1600" i="1" dirty="0">
                <a:solidFill>
                  <a:srgbClr val="616165"/>
                </a:solidFill>
                <a:latin typeface="+mn-lt"/>
              </a:rPr>
            </a:br>
            <a:r>
              <a:rPr lang="es-E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Los niños de 5 a 11 años edad ahora pueden recibir la vacuna contra el #COVID19 de Pfizer-BioNTech. Los ingredientes de la vacuna son los mismos, pero la dosis es menor para los niños. Aprenda más sobre qué contiene y qué no contiene </a:t>
            </a:r>
            <a:r>
              <a:rPr lang="es-ES" sz="1800" dirty="0">
                <a:latin typeface="+mn-lt"/>
                <a:cs typeface="Times New Roman" panose="02020603050405020304" pitchFamily="18" charset="0"/>
              </a:rPr>
              <a:t>esta vacuna. </a:t>
            </a:r>
            <a:br>
              <a:rPr lang="es-ES" sz="1800" dirty="0">
                <a:latin typeface="+mn-lt"/>
                <a:cs typeface="Times New Roman" panose="02020603050405020304" pitchFamily="18" charset="0"/>
              </a:rPr>
            </a:br>
            <a:r>
              <a:rPr lang="es-ES" sz="1800" dirty="0">
                <a:latin typeface="+mn-lt"/>
                <a:cs typeface="Times New Roman" panose="02020603050405020304" pitchFamily="18" charset="0"/>
                <a:hlinkClick r:id="rId3"/>
              </a:rPr>
              <a:t>https://go.usa.gov/xeaPK</a:t>
            </a:r>
            <a:r>
              <a:rPr lang="es-ES" sz="1800" dirty="0">
                <a:latin typeface="+mn-lt"/>
                <a:cs typeface="Times New Roman" panose="02020603050405020304" pitchFamily="18" charset="0"/>
              </a:rPr>
              <a:t>  #NIHCEAL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94AD-3D42-AB49-B1E4-155FF41F26E5}"/>
              </a:ext>
            </a:extLst>
          </p:cNvPr>
          <p:cNvSpPr txBox="1"/>
          <p:nvPr/>
        </p:nvSpPr>
        <p:spPr>
          <a:xfrm>
            <a:off x="5224091" y="700530"/>
            <a:ext cx="293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</a:t>
            </a:r>
          </a:p>
        </p:txBody>
      </p:sp>
      <p:pic>
        <p:nvPicPr>
          <p:cNvPr id="1029" name="Picture 9" descr="COVID-19 Vaccine social media card (Spanish), alternative text and download links below.">
            <a:extLst>
              <a:ext uri="{FF2B5EF4-FFF2-40B4-BE49-F238E27FC236}">
                <a16:creationId xmlns:a16="http://schemas.microsoft.com/office/drawing/2014/main" id="{7E0FEE7E-F58A-4187-937F-475AEF45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472594" y="1110988"/>
            <a:ext cx="235655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E9FE6-6EB2-C34B-BA23-6168E58DC791}"/>
              </a:ext>
            </a:extLst>
          </p:cNvPr>
          <p:cNvSpPr txBox="1"/>
          <p:nvPr/>
        </p:nvSpPr>
        <p:spPr>
          <a:xfrm>
            <a:off x="8163234" y="829003"/>
            <a:ext cx="30712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ALT TEXT DE LA IMAGEN</a:t>
            </a:r>
          </a:p>
          <a:p>
            <a:r>
              <a:rPr lang="en-US" sz="1000" b="1" i="1" dirty="0"/>
              <a:t>Facebook/Twitter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El texto dice: “La vacuna contra el COVID-19 de Pfizer-BioNTech ¿Qué contiene una vacuna contra el COVID-19? </a:t>
            </a:r>
            <a:r>
              <a:rPr lang="es-ES" sz="1000" b="0" i="0" dirty="0">
                <a:solidFill>
                  <a:srgbClr val="616165"/>
                </a:solidFill>
                <a:effectLst/>
              </a:rPr>
              <a:t>Obtenga más información sobre </a:t>
            </a:r>
            <a:r>
              <a:rPr lang="es-ES" sz="1000" dirty="0"/>
              <a:t>qué contiene y qué no contiene esta vacuna contra el COVID-19 ".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Gráficos del lado izquierdo: escudo de la salud y una</a:t>
            </a:r>
            <a:r>
              <a:rPr lang="es-ES" sz="1000" strike="sngStrike" dirty="0"/>
              <a:t> </a:t>
            </a:r>
            <a:r>
              <a:rPr lang="es-ES" sz="1000" dirty="0"/>
              <a:t>jeringa </a:t>
            </a:r>
          </a:p>
          <a:p>
            <a:pPr>
              <a:spcAft>
                <a:spcPts val="600"/>
              </a:spcAft>
            </a:pPr>
            <a:r>
              <a:rPr lang="es-ES" sz="1000" dirty="0"/>
              <a:t>Logotipo: La Alianza de Participación Comunitaria de los Institutos Nacionales de Salud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A096D-73EC-5847-A219-40E87AA2D22B}"/>
              </a:ext>
            </a:extLst>
          </p:cNvPr>
          <p:cNvSpPr txBox="1"/>
          <p:nvPr/>
        </p:nvSpPr>
        <p:spPr>
          <a:xfrm>
            <a:off x="8163234" y="3262494"/>
            <a:ext cx="233464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hlinkClick r:id="rId5"/>
              </a:rPr>
              <a:t>Descargue imágenes</a:t>
            </a:r>
            <a:endParaRPr lang="es-ES" sz="1400" dirty="0">
              <a:solidFill>
                <a:srgbClr val="206FB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C9E65-FBD8-447D-99B9-D797CF28229C}"/>
              </a:ext>
            </a:extLst>
          </p:cNvPr>
          <p:cNvSpPr txBox="1"/>
          <p:nvPr/>
        </p:nvSpPr>
        <p:spPr>
          <a:xfrm>
            <a:off x="11755225" y="84841"/>
            <a:ext cx="20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8787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H CEAL Grantees">
      <a:dk1>
        <a:srgbClr val="616165"/>
      </a:dk1>
      <a:lt1>
        <a:srgbClr val="FFFFFF"/>
      </a:lt1>
      <a:dk2>
        <a:srgbClr val="797D80"/>
      </a:dk2>
      <a:lt2>
        <a:srgbClr val="EEEEEE"/>
      </a:lt2>
      <a:accent1>
        <a:srgbClr val="274169"/>
      </a:accent1>
      <a:accent2>
        <a:srgbClr val="206FB3"/>
      </a:accent2>
      <a:accent3>
        <a:srgbClr val="00616B"/>
      </a:accent3>
      <a:accent4>
        <a:srgbClr val="3C558F"/>
      </a:accent4>
      <a:accent5>
        <a:srgbClr val="416D93"/>
      </a:accent5>
      <a:accent6>
        <a:srgbClr val="FCB330"/>
      </a:accent6>
      <a:hlink>
        <a:srgbClr val="206FB3"/>
      </a:hlink>
      <a:folHlink>
        <a:srgbClr val="416D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CE805147BE24A82BCC622FF82930F" ma:contentTypeVersion="12" ma:contentTypeDescription="Create a new document." ma:contentTypeScope="" ma:versionID="4018abd5c3f2d362a95608621d93c156">
  <xsd:schema xmlns:xsd="http://www.w3.org/2001/XMLSchema" xmlns:xs="http://www.w3.org/2001/XMLSchema" xmlns:p="http://schemas.microsoft.com/office/2006/metadata/properties" xmlns:ns2="f1fdde9e-8b78-4615-b9e7-7db8948990f3" xmlns:ns3="84ed7866-aa8a-4518-bf33-40f7b21f6bcc" targetNamespace="http://schemas.microsoft.com/office/2006/metadata/properties" ma:root="true" ma:fieldsID="8f390ddaba291342e99487f6c33b6aa3" ns2:_="" ns3:_="">
    <xsd:import namespace="f1fdde9e-8b78-4615-b9e7-7db8948990f3"/>
    <xsd:import namespace="84ed7866-aa8a-4518-bf33-40f7b21f6b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de9e-8b78-4615-b9e7-7db894899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d7866-aa8a-4518-bf33-40f7b21f6b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72A51-C5C6-47C5-A418-CFA2C9DBF3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366A63-51D4-4B89-A824-FD82A4A9D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4A9ED-5075-4613-8922-B437FA356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fdde9e-8b78-4615-b9e7-7db8948990f3"/>
    <ds:schemaRef ds:uri="84ed7866-aa8a-4518-bf33-40f7b21f6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2332</Words>
  <Application>Microsoft Office PowerPoint</Application>
  <PresentationFormat>Widescreen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NIH CEAL Pfizer Vaccine Ingredients—Pediatric Authorization</vt:lpstr>
      <vt:lpstr>About This Content </vt:lpstr>
      <vt:lpstr>Key Digital Resources</vt:lpstr>
      <vt:lpstr>What’s in a COVID-19 Vaccine: Pfizer-BioNTech—Single Image with Link to Infographic</vt:lpstr>
      <vt:lpstr>What’s in a COVID-19 Vaccine: Pfizer-BioNTech—Step-by-Step Images or Video</vt:lpstr>
      <vt:lpstr>What’s in a COVID-19 Vaccine: Pfizer—Twitter Threaded Tweets with Step-by-Step Images</vt:lpstr>
      <vt:lpstr>Additional Resources</vt:lpstr>
      <vt:lpstr>Social Media Content Pfizer Vaccine Ingredients Spanish Assets</vt:lpstr>
      <vt:lpstr>¿Qué contiene una vacuna contra el COVID-19?: Pfizer-BioNTech – Una sola imagen con enlace a la infografía</vt:lpstr>
      <vt:lpstr>¿Qué contiene una vacuna contra el COVID-19?: Pfizer-BioNTech—Imágenes o video con información detallada paso a paso</vt:lpstr>
      <vt:lpstr>¿Qué contiene una vacuna contra el COVID-19?: Pfizer-BioNTech – Tweets en hilo para Twitter con información detallada paso a paso</vt:lpstr>
    </vt:vector>
  </TitlesOfParts>
  <Company>National Institutes of Health Community Engagement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CEAL Pfizer Vaccine Ingredients—Pediatric Authorization</dc:title>
  <dc:subject>ingredients in the Pfizer COVID-19 vaccine</dc:subject>
  <dc:creator>National Institutes of Health Community Engagement Alliance.</dc:creator>
  <cp:keywords>nih, national institutes of health, community engagement alliance, ceal, COVID-19, vaccine, vaccine research, vaccine ingredients, Pfizer vaccine, clinical trials, inclusion</cp:keywords>
  <cp:lastModifiedBy>Jeanie Arnold</cp:lastModifiedBy>
  <cp:revision>60</cp:revision>
  <dcterms:created xsi:type="dcterms:W3CDTF">2020-12-28T16:38:14Z</dcterms:created>
  <dcterms:modified xsi:type="dcterms:W3CDTF">2021-11-22T20:49:52Z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 ">
    <vt:lpwstr>English</vt:lpwstr>
  </property>
  <property fmtid="{D5CDD505-2E9C-101B-9397-08002B2CF9AE}" pid="3" name="Section 508 Compliance ">
    <vt:lpwstr>Palladian Partners</vt:lpwstr>
  </property>
  <property fmtid="{D5CDD505-2E9C-101B-9397-08002B2CF9AE}" pid="4" name="Copyright">
    <vt:lpwstr>Public Domain</vt:lpwstr>
  </property>
  <property fmtid="{D5CDD505-2E9C-101B-9397-08002B2CF9AE}" pid="5" name="Language">
    <vt:lpwstr>English</vt:lpwstr>
  </property>
  <property fmtid="{D5CDD505-2E9C-101B-9397-08002B2CF9AE}" pid="6" name="ContentTypeId">
    <vt:lpwstr>0x0101001D2CE805147BE24A82BCC622FF82930F</vt:lpwstr>
  </property>
  <property fmtid="{D5CDD505-2E9C-101B-9397-08002B2CF9AE}" pid="7" name="Section 508 Compliance">
    <vt:lpwstr>Palladian Partners</vt:lpwstr>
  </property>
</Properties>
</file>