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sldIdLst>
    <p:sldId id="325" r:id="rId5"/>
    <p:sldId id="326" r:id="rId6"/>
    <p:sldId id="327" r:id="rId7"/>
    <p:sldId id="349" r:id="rId8"/>
    <p:sldId id="366" r:id="rId9"/>
    <p:sldId id="368" r:id="rId10"/>
    <p:sldId id="369" r:id="rId11"/>
    <p:sldId id="370" r:id="rId12"/>
    <p:sldId id="371" r:id="rId13"/>
    <p:sldId id="373" r:id="rId14"/>
    <p:sldId id="374" r:id="rId15"/>
    <p:sldId id="375" r:id="rId16"/>
    <p:sldId id="376" r:id="rId17"/>
    <p:sldId id="377" r:id="rId18"/>
    <p:sldId id="378" r:id="rId19"/>
    <p:sldId id="379" r:id="rId20"/>
    <p:sldId id="380" r:id="rId21"/>
    <p:sldId id="381" r:id="rId22"/>
    <p:sldId id="382" r:id="rId23"/>
    <p:sldId id="383" r:id="rId24"/>
    <p:sldId id="38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98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nika Ellis" initials="ME" lastIdx="3" clrIdx="0">
    <p:extLst>
      <p:ext uri="{19B8F6BF-5375-455C-9EA6-DF929625EA0E}">
        <p15:presenceInfo xmlns:p15="http://schemas.microsoft.com/office/powerpoint/2012/main" userId="9793907d48799283" providerId="Windows Live"/>
      </p:ext>
    </p:extLst>
  </p:cmAuthor>
  <p:cmAuthor id="2" name="Lenora Johnson" initials="LJ" lastIdx="2" clrIdx="1"/>
  <p:cmAuthor id="3" name="Kelli Carrington" initials="KC" lastIdx="1" clrIdx="2"/>
  <p:cmAuthor id="4" name="Monika Ellis" initials="ME [2]" lastIdx="9" clrIdx="3">
    <p:extLst>
      <p:ext uri="{19B8F6BF-5375-455C-9EA6-DF929625EA0E}">
        <p15:presenceInfo xmlns:p15="http://schemas.microsoft.com/office/powerpoint/2012/main" userId="S::mellis@palladianpartners.com::83119222-d2ac-4c46-a4f1-330d479b76bd" providerId="AD"/>
      </p:ext>
    </p:extLst>
  </p:cmAuthor>
  <p:cmAuthor id="5" name="Jeanie Arnold" initials="JA" lastIdx="3" clrIdx="4">
    <p:extLst>
      <p:ext uri="{19B8F6BF-5375-455C-9EA6-DF929625EA0E}">
        <p15:presenceInfo xmlns:p15="http://schemas.microsoft.com/office/powerpoint/2012/main" userId="S::JArnold@Palladianpartners.com::1f1c7b8f-672b-4fd0-a18e-659da3ca40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4169"/>
    <a:srgbClr val="206FB3"/>
    <a:srgbClr val="3B548F"/>
    <a:srgbClr val="616165"/>
    <a:srgbClr val="0000FF"/>
    <a:srgbClr val="274269"/>
    <a:srgbClr val="5859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D992BB-291C-46ED-A189-916AA2F3F5C8}" v="3" dt="2021-06-01T19:18:08.8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guide orient="horz" pos="2160"/>
        <p:guide pos="398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anie Arnold" userId="1f1c7b8f-672b-4fd0-a18e-659da3ca4039" providerId="ADAL" clId="{6725AB23-65EF-4B86-9D59-8FAF24AA846C}"/>
    <pc:docChg chg="modSld">
      <pc:chgData name="Jeanie Arnold" userId="1f1c7b8f-672b-4fd0-a18e-659da3ca4039" providerId="ADAL" clId="{6725AB23-65EF-4B86-9D59-8FAF24AA846C}" dt="2021-06-02T14:59:57.460" v="3" actId="20577"/>
      <pc:docMkLst>
        <pc:docMk/>
      </pc:docMkLst>
      <pc:sldChg chg="modSp mod">
        <pc:chgData name="Jeanie Arnold" userId="1f1c7b8f-672b-4fd0-a18e-659da3ca4039" providerId="ADAL" clId="{6725AB23-65EF-4B86-9D59-8FAF24AA846C}" dt="2021-06-02T14:59:46.219" v="1" actId="20577"/>
        <pc:sldMkLst>
          <pc:docMk/>
          <pc:sldMk cId="697805420" sldId="377"/>
        </pc:sldMkLst>
        <pc:spChg chg="mod">
          <ac:chgData name="Jeanie Arnold" userId="1f1c7b8f-672b-4fd0-a18e-659da3ca4039" providerId="ADAL" clId="{6725AB23-65EF-4B86-9D59-8FAF24AA846C}" dt="2021-06-02T14:59:46.219" v="1" actId="20577"/>
          <ac:spMkLst>
            <pc:docMk/>
            <pc:sldMk cId="697805420" sldId="377"/>
            <ac:spMk id="5" creationId="{A912A255-093F-46E0-B1B3-E38B7ADAB315}"/>
          </ac:spMkLst>
        </pc:spChg>
      </pc:sldChg>
      <pc:sldChg chg="modSp mod">
        <pc:chgData name="Jeanie Arnold" userId="1f1c7b8f-672b-4fd0-a18e-659da3ca4039" providerId="ADAL" clId="{6725AB23-65EF-4B86-9D59-8FAF24AA846C}" dt="2021-06-02T14:59:57.460" v="3" actId="20577"/>
        <pc:sldMkLst>
          <pc:docMk/>
          <pc:sldMk cId="3307984529" sldId="378"/>
        </pc:sldMkLst>
        <pc:spChg chg="mod">
          <ac:chgData name="Jeanie Arnold" userId="1f1c7b8f-672b-4fd0-a18e-659da3ca4039" providerId="ADAL" clId="{6725AB23-65EF-4B86-9D59-8FAF24AA846C}" dt="2021-06-02T14:59:57.460" v="3" actId="20577"/>
          <ac:spMkLst>
            <pc:docMk/>
            <pc:sldMk cId="3307984529" sldId="378"/>
            <ac:spMk id="5" creationId="{A912A255-093F-46E0-B1B3-E38B7ADAB31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24EC73-1BD2-9646-BCC6-65AB0839F3F9}" type="datetimeFigureOut">
              <a:rPr lang="en-US" smtClean="0"/>
              <a:t>6/2/2021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A4AEC2-E21E-7345-9E95-B250399F3FF9}" type="slidenum">
              <a:rPr lang="en-US" smtClean="0"/>
              <a:t>‹#›</a:t>
            </a:fld>
            <a:endParaRPr lang="en-US"/>
          </a:p>
        </p:txBody>
      </p:sp>
    </p:spTree>
    <p:extLst>
      <p:ext uri="{BB962C8B-B14F-4D97-AF65-F5344CB8AC3E}">
        <p14:creationId xmlns:p14="http://schemas.microsoft.com/office/powerpoint/2010/main" val="3293213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951F02-236F-46CE-BB96-808C55308CF6}" type="slidenum">
              <a:rPr lang="en-US" smtClean="0"/>
              <a:t>1</a:t>
            </a:fld>
            <a:endParaRPr lang="en-US"/>
          </a:p>
        </p:txBody>
      </p:sp>
    </p:spTree>
    <p:extLst>
      <p:ext uri="{BB962C8B-B14F-4D97-AF65-F5344CB8AC3E}">
        <p14:creationId xmlns:p14="http://schemas.microsoft.com/office/powerpoint/2010/main" val="26645389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951F02-236F-46CE-BB96-808C55308CF6}" type="slidenum">
              <a:rPr lang="en-US" smtClean="0"/>
              <a:t>11</a:t>
            </a:fld>
            <a:endParaRPr lang="en-US"/>
          </a:p>
        </p:txBody>
      </p:sp>
    </p:spTree>
    <p:extLst>
      <p:ext uri="{BB962C8B-B14F-4D97-AF65-F5344CB8AC3E}">
        <p14:creationId xmlns:p14="http://schemas.microsoft.com/office/powerpoint/2010/main" val="1250028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951F02-236F-46CE-BB96-808C55308CF6}" type="slidenum">
              <a:rPr lang="en-US" smtClean="0"/>
              <a:t>12</a:t>
            </a:fld>
            <a:endParaRPr lang="en-US"/>
          </a:p>
        </p:txBody>
      </p:sp>
    </p:spTree>
    <p:extLst>
      <p:ext uri="{BB962C8B-B14F-4D97-AF65-F5344CB8AC3E}">
        <p14:creationId xmlns:p14="http://schemas.microsoft.com/office/powerpoint/2010/main" val="2323451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951F02-236F-46CE-BB96-808C55308CF6}" type="slidenum">
              <a:rPr lang="en-US" smtClean="0"/>
              <a:t>14</a:t>
            </a:fld>
            <a:endParaRPr lang="en-US"/>
          </a:p>
        </p:txBody>
      </p:sp>
    </p:spTree>
    <p:extLst>
      <p:ext uri="{BB962C8B-B14F-4D97-AF65-F5344CB8AC3E}">
        <p14:creationId xmlns:p14="http://schemas.microsoft.com/office/powerpoint/2010/main" val="252404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951F02-236F-46CE-BB96-808C55308CF6}" type="slidenum">
              <a:rPr lang="en-US" smtClean="0"/>
              <a:t>15</a:t>
            </a:fld>
            <a:endParaRPr lang="en-US"/>
          </a:p>
        </p:txBody>
      </p:sp>
    </p:spTree>
    <p:extLst>
      <p:ext uri="{BB962C8B-B14F-4D97-AF65-F5344CB8AC3E}">
        <p14:creationId xmlns:p14="http://schemas.microsoft.com/office/powerpoint/2010/main" val="1588268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951F02-236F-46CE-BB96-808C55308CF6}" type="slidenum">
              <a:rPr lang="en-US" smtClean="0"/>
              <a:t>16</a:t>
            </a:fld>
            <a:endParaRPr lang="en-US"/>
          </a:p>
        </p:txBody>
      </p:sp>
    </p:spTree>
    <p:extLst>
      <p:ext uri="{BB962C8B-B14F-4D97-AF65-F5344CB8AC3E}">
        <p14:creationId xmlns:p14="http://schemas.microsoft.com/office/powerpoint/2010/main" val="3665834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951F02-236F-46CE-BB96-808C55308CF6}" type="slidenum">
              <a:rPr lang="en-US" smtClean="0"/>
              <a:t>17</a:t>
            </a:fld>
            <a:endParaRPr lang="en-US"/>
          </a:p>
        </p:txBody>
      </p:sp>
    </p:spTree>
    <p:extLst>
      <p:ext uri="{BB962C8B-B14F-4D97-AF65-F5344CB8AC3E}">
        <p14:creationId xmlns:p14="http://schemas.microsoft.com/office/powerpoint/2010/main" val="2596935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951F02-236F-46CE-BB96-808C55308CF6}" type="slidenum">
              <a:rPr lang="en-US" smtClean="0"/>
              <a:t>18</a:t>
            </a:fld>
            <a:endParaRPr lang="en-US"/>
          </a:p>
        </p:txBody>
      </p:sp>
    </p:spTree>
    <p:extLst>
      <p:ext uri="{BB962C8B-B14F-4D97-AF65-F5344CB8AC3E}">
        <p14:creationId xmlns:p14="http://schemas.microsoft.com/office/powerpoint/2010/main" val="220649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951F02-236F-46CE-BB96-808C55308CF6}" type="slidenum">
              <a:rPr lang="en-US" smtClean="0"/>
              <a:t>19</a:t>
            </a:fld>
            <a:endParaRPr lang="en-US"/>
          </a:p>
        </p:txBody>
      </p:sp>
    </p:spTree>
    <p:extLst>
      <p:ext uri="{BB962C8B-B14F-4D97-AF65-F5344CB8AC3E}">
        <p14:creationId xmlns:p14="http://schemas.microsoft.com/office/powerpoint/2010/main" val="8287630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951F02-236F-46CE-BB96-808C55308CF6}" type="slidenum">
              <a:rPr lang="en-US" smtClean="0"/>
              <a:t>20</a:t>
            </a:fld>
            <a:endParaRPr lang="en-US"/>
          </a:p>
        </p:txBody>
      </p:sp>
    </p:spTree>
    <p:extLst>
      <p:ext uri="{BB962C8B-B14F-4D97-AF65-F5344CB8AC3E}">
        <p14:creationId xmlns:p14="http://schemas.microsoft.com/office/powerpoint/2010/main" val="2364773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951F02-236F-46CE-BB96-808C55308CF6}" type="slidenum">
              <a:rPr lang="en-US" smtClean="0"/>
              <a:t>21</a:t>
            </a:fld>
            <a:endParaRPr lang="en-US"/>
          </a:p>
        </p:txBody>
      </p:sp>
    </p:spTree>
    <p:extLst>
      <p:ext uri="{BB962C8B-B14F-4D97-AF65-F5344CB8AC3E}">
        <p14:creationId xmlns:p14="http://schemas.microsoft.com/office/powerpoint/2010/main" val="2559408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951F02-236F-46CE-BB96-808C55308CF6}" type="slidenum">
              <a:rPr lang="en-US" smtClean="0"/>
              <a:t>2</a:t>
            </a:fld>
            <a:endParaRPr lang="en-US"/>
          </a:p>
        </p:txBody>
      </p:sp>
    </p:spTree>
    <p:extLst>
      <p:ext uri="{BB962C8B-B14F-4D97-AF65-F5344CB8AC3E}">
        <p14:creationId xmlns:p14="http://schemas.microsoft.com/office/powerpoint/2010/main" val="2621913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951F02-236F-46CE-BB96-808C55308CF6}" type="slidenum">
              <a:rPr lang="en-US" smtClean="0"/>
              <a:t>3</a:t>
            </a:fld>
            <a:endParaRPr lang="en-US"/>
          </a:p>
        </p:txBody>
      </p:sp>
    </p:spTree>
    <p:extLst>
      <p:ext uri="{BB962C8B-B14F-4D97-AF65-F5344CB8AC3E}">
        <p14:creationId xmlns:p14="http://schemas.microsoft.com/office/powerpoint/2010/main" val="2081044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951F02-236F-46CE-BB96-808C55308CF6}" type="slidenum">
              <a:rPr lang="en-US" smtClean="0"/>
              <a:t>5</a:t>
            </a:fld>
            <a:endParaRPr lang="en-US"/>
          </a:p>
        </p:txBody>
      </p:sp>
    </p:spTree>
    <p:extLst>
      <p:ext uri="{BB962C8B-B14F-4D97-AF65-F5344CB8AC3E}">
        <p14:creationId xmlns:p14="http://schemas.microsoft.com/office/powerpoint/2010/main" val="633736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951F02-236F-46CE-BB96-808C55308CF6}" type="slidenum">
              <a:rPr lang="en-US" smtClean="0"/>
              <a:t>6</a:t>
            </a:fld>
            <a:endParaRPr lang="en-US"/>
          </a:p>
        </p:txBody>
      </p:sp>
    </p:spTree>
    <p:extLst>
      <p:ext uri="{BB962C8B-B14F-4D97-AF65-F5344CB8AC3E}">
        <p14:creationId xmlns:p14="http://schemas.microsoft.com/office/powerpoint/2010/main" val="3072940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951F02-236F-46CE-BB96-808C55308CF6}" type="slidenum">
              <a:rPr lang="en-US" smtClean="0"/>
              <a:t>7</a:t>
            </a:fld>
            <a:endParaRPr lang="en-US"/>
          </a:p>
        </p:txBody>
      </p:sp>
    </p:spTree>
    <p:extLst>
      <p:ext uri="{BB962C8B-B14F-4D97-AF65-F5344CB8AC3E}">
        <p14:creationId xmlns:p14="http://schemas.microsoft.com/office/powerpoint/2010/main" val="2236481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951F02-236F-46CE-BB96-808C55308CF6}" type="slidenum">
              <a:rPr lang="en-US" smtClean="0"/>
              <a:t>8</a:t>
            </a:fld>
            <a:endParaRPr lang="en-US"/>
          </a:p>
        </p:txBody>
      </p:sp>
    </p:spTree>
    <p:extLst>
      <p:ext uri="{BB962C8B-B14F-4D97-AF65-F5344CB8AC3E}">
        <p14:creationId xmlns:p14="http://schemas.microsoft.com/office/powerpoint/2010/main" val="4183456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951F02-236F-46CE-BB96-808C55308CF6}" type="slidenum">
              <a:rPr lang="en-US" smtClean="0"/>
              <a:t>9</a:t>
            </a:fld>
            <a:endParaRPr lang="en-US"/>
          </a:p>
        </p:txBody>
      </p:sp>
    </p:spTree>
    <p:extLst>
      <p:ext uri="{BB962C8B-B14F-4D97-AF65-F5344CB8AC3E}">
        <p14:creationId xmlns:p14="http://schemas.microsoft.com/office/powerpoint/2010/main" val="3995403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media card. Answer: Two of them. </a:t>
            </a:r>
            <a:r>
              <a:rPr lang="en-US" dirty="0" err="1"/>
              <a:t>Moderna</a:t>
            </a:r>
            <a:r>
              <a:rPr lang="en-US" dirty="0"/>
              <a:t> Covid-19 Vaccine and Pfizer-BioNTech COVID-19 Vaccine. More vaccine questions answered at covid19community.nih.gov</a:t>
            </a:r>
          </a:p>
        </p:txBody>
      </p:sp>
      <p:sp>
        <p:nvSpPr>
          <p:cNvPr id="4" name="Slide Number Placeholder 3"/>
          <p:cNvSpPr>
            <a:spLocks noGrp="1"/>
          </p:cNvSpPr>
          <p:nvPr>
            <p:ph type="sldNum" sz="quarter" idx="5"/>
          </p:nvPr>
        </p:nvSpPr>
        <p:spPr/>
        <p:txBody>
          <a:bodyPr/>
          <a:lstStyle/>
          <a:p>
            <a:fld id="{5A951F02-236F-46CE-BB96-808C55308CF6}" type="slidenum">
              <a:rPr lang="en-US" smtClean="0"/>
              <a:t>10</a:t>
            </a:fld>
            <a:endParaRPr lang="en-US"/>
          </a:p>
        </p:txBody>
      </p:sp>
    </p:spTree>
    <p:extLst>
      <p:ext uri="{BB962C8B-B14F-4D97-AF65-F5344CB8AC3E}">
        <p14:creationId xmlns:p14="http://schemas.microsoft.com/office/powerpoint/2010/main" val="41032955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AE3224-DA77-439A-859D-08798967CDA4}"/>
              </a:ext>
            </a:extLst>
          </p:cNvPr>
          <p:cNvPicPr>
            <a:picLocks noChangeAspect="1"/>
          </p:cNvPicPr>
          <p:nvPr userDrawn="1"/>
        </p:nvPicPr>
        <p:blipFill>
          <a:blip r:embed="rId2"/>
          <a:stretch>
            <a:fillRect/>
          </a:stretch>
        </p:blipFill>
        <p:spPr>
          <a:xfrm>
            <a:off x="0" y="0"/>
            <a:ext cx="7620000" cy="6858000"/>
          </a:xfrm>
          <a:prstGeom prst="rect">
            <a:avLst/>
          </a:prstGeom>
        </p:spPr>
      </p:pic>
      <p:sp>
        <p:nvSpPr>
          <p:cNvPr id="2" name="Title 1">
            <a:extLst>
              <a:ext uri="{FF2B5EF4-FFF2-40B4-BE49-F238E27FC236}">
                <a16:creationId xmlns:a16="http://schemas.microsoft.com/office/drawing/2014/main" id="{9A74570E-F359-2540-8BC4-BB730E0ADAA6}"/>
              </a:ext>
            </a:extLst>
          </p:cNvPr>
          <p:cNvSpPr>
            <a:spLocks noGrp="1"/>
          </p:cNvSpPr>
          <p:nvPr>
            <p:ph type="title"/>
          </p:nvPr>
        </p:nvSpPr>
        <p:spPr>
          <a:xfrm>
            <a:off x="831851" y="1842651"/>
            <a:ext cx="6533454" cy="2052943"/>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8A7E960-9879-5F41-860B-2C8CCBCB8F5F}"/>
              </a:ext>
            </a:extLst>
          </p:cNvPr>
          <p:cNvSpPr>
            <a:spLocks noGrp="1"/>
          </p:cNvSpPr>
          <p:nvPr>
            <p:ph type="body" idx="1"/>
          </p:nvPr>
        </p:nvSpPr>
        <p:spPr>
          <a:xfrm>
            <a:off x="831850" y="4163579"/>
            <a:ext cx="6646188" cy="108482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74200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39BCF-00B7-8C42-BFFF-F90D75C2ABCB}"/>
              </a:ext>
            </a:extLst>
          </p:cNvPr>
          <p:cNvSpPr>
            <a:spLocks noGrp="1"/>
          </p:cNvSpPr>
          <p:nvPr>
            <p:ph type="title"/>
          </p:nvPr>
        </p:nvSpPr>
        <p:spPr>
          <a:xfrm>
            <a:off x="1676400" y="1513205"/>
            <a:ext cx="8483600" cy="1325563"/>
          </a:xfrm>
        </p:spPr>
        <p:txBody>
          <a:bodyPr/>
          <a:lstStyle>
            <a:lvl1pPr>
              <a:defRPr sz="3600">
                <a:solidFill>
                  <a:schemeClr val="bg1"/>
                </a:solidFill>
              </a:defRPr>
            </a:lvl1pPr>
          </a:lstStyle>
          <a:p>
            <a:r>
              <a:rPr lang="en-US"/>
              <a:t>Click to edit Master title style</a:t>
            </a:r>
          </a:p>
        </p:txBody>
      </p:sp>
      <p:sp>
        <p:nvSpPr>
          <p:cNvPr id="7" name="Text Placeholder 3">
            <a:extLst>
              <a:ext uri="{FF2B5EF4-FFF2-40B4-BE49-F238E27FC236}">
                <a16:creationId xmlns:a16="http://schemas.microsoft.com/office/drawing/2014/main" id="{EA82AB38-AE27-AF43-86F4-F594367AE794}"/>
              </a:ext>
            </a:extLst>
          </p:cNvPr>
          <p:cNvSpPr>
            <a:spLocks noGrp="1"/>
          </p:cNvSpPr>
          <p:nvPr>
            <p:ph type="body" sz="half" idx="2"/>
          </p:nvPr>
        </p:nvSpPr>
        <p:spPr>
          <a:xfrm>
            <a:off x="1676400" y="2838768"/>
            <a:ext cx="8483600"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4" name="Picture 3">
            <a:extLst>
              <a:ext uri="{FF2B5EF4-FFF2-40B4-BE49-F238E27FC236}">
                <a16:creationId xmlns:a16="http://schemas.microsoft.com/office/drawing/2014/main" id="{567164E0-6C68-7F40-9B9C-B3A996439EA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538941" y="6177280"/>
            <a:ext cx="2376303" cy="388130"/>
          </a:xfrm>
          <a:prstGeom prst="rect">
            <a:avLst/>
          </a:prstGeom>
        </p:spPr>
      </p:pic>
    </p:spTree>
    <p:extLst>
      <p:ext uri="{BB962C8B-B14F-4D97-AF65-F5344CB8AC3E}">
        <p14:creationId xmlns:p14="http://schemas.microsoft.com/office/powerpoint/2010/main" val="3348087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22E7F1-C184-4487-A891-595AB96200B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1264A7A-994A-8B44-9E96-8FB9DC197964}"/>
              </a:ext>
            </a:extLst>
          </p:cNvPr>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4" name="Picture 3">
            <a:extLst>
              <a:ext uri="{FF2B5EF4-FFF2-40B4-BE49-F238E27FC236}">
                <a16:creationId xmlns:a16="http://schemas.microsoft.com/office/drawing/2014/main" id="{385BBA38-6BB4-704E-A5B4-6AFA47C2BC4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384781" y="6176963"/>
            <a:ext cx="2378245" cy="388447"/>
          </a:xfrm>
          <a:prstGeom prst="rect">
            <a:avLst/>
          </a:prstGeom>
        </p:spPr>
      </p:pic>
    </p:spTree>
    <p:extLst>
      <p:ext uri="{BB962C8B-B14F-4D97-AF65-F5344CB8AC3E}">
        <p14:creationId xmlns:p14="http://schemas.microsoft.com/office/powerpoint/2010/main" val="2985968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and Content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22E7F1-C184-4487-A891-595AB96200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264A7A-994A-8B44-9E96-8FB9DC197964}"/>
              </a:ext>
            </a:extLst>
          </p:cNvPr>
          <p:cNvSpPr>
            <a:spLocks noGrp="1"/>
          </p:cNvSpPr>
          <p:nvPr>
            <p:ph idx="1"/>
          </p:nvPr>
        </p:nvSpPr>
        <p:spPr>
          <a:xfrm>
            <a:off x="838200" y="1825625"/>
            <a:ext cx="7322820" cy="4351338"/>
          </a:xfrm>
        </p:spPr>
        <p:txBody>
          <a:bodyPr/>
          <a:lstStyle/>
          <a:p>
            <a:pPr lvl="0"/>
            <a:r>
              <a:rPr lang="en-US" dirty="0"/>
              <a:t>Click to edit Master text styles</a:t>
            </a:r>
          </a:p>
          <a:p>
            <a:pPr lvl="1"/>
            <a:r>
              <a:rPr lang="en-US" dirty="0"/>
              <a:t>Second </a:t>
            </a:r>
            <a:r>
              <a:rPr lang="en-US" noProof="0" dirty="0"/>
              <a:t>level</a:t>
            </a:r>
          </a:p>
          <a:p>
            <a:pPr lvl="2"/>
            <a:r>
              <a:rPr lang="en-US" dirty="0"/>
              <a:t>Third level</a:t>
            </a:r>
          </a:p>
          <a:p>
            <a:pPr lvl="3"/>
            <a:r>
              <a:rPr lang="en-US" dirty="0"/>
              <a:t>Fourth level</a:t>
            </a:r>
          </a:p>
          <a:p>
            <a:pPr lvl="4"/>
            <a:r>
              <a:rPr lang="en-US" dirty="0"/>
              <a:t>Fifth level</a:t>
            </a:r>
          </a:p>
        </p:txBody>
      </p:sp>
      <p:sp>
        <p:nvSpPr>
          <p:cNvPr id="7" name="Content Placeholder 6">
            <a:extLst>
              <a:ext uri="{FF2B5EF4-FFF2-40B4-BE49-F238E27FC236}">
                <a16:creationId xmlns:a16="http://schemas.microsoft.com/office/drawing/2014/main" id="{83827C10-B7CD-4CAE-BCC6-5A043953510D}"/>
              </a:ext>
            </a:extLst>
          </p:cNvPr>
          <p:cNvSpPr>
            <a:spLocks noGrp="1"/>
          </p:cNvSpPr>
          <p:nvPr>
            <p:ph sz="quarter" idx="10"/>
          </p:nvPr>
        </p:nvSpPr>
        <p:spPr>
          <a:xfrm>
            <a:off x="8896350" y="1749552"/>
            <a:ext cx="3067050" cy="3352800"/>
          </a:xfrm>
          <a:solidFill>
            <a:srgbClr val="274169"/>
          </a:solidFill>
        </p:spPr>
        <p:txBody>
          <a:bodyPr>
            <a:normAutofit/>
          </a:bodyPr>
          <a:lstStyle>
            <a:lvl1pPr marL="0" indent="0">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385BBA38-6BB4-704E-A5B4-6AFA47C2BC4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384781" y="6176963"/>
            <a:ext cx="2378245" cy="388447"/>
          </a:xfrm>
          <a:prstGeom prst="rect">
            <a:avLst/>
          </a:prstGeom>
        </p:spPr>
      </p:pic>
    </p:spTree>
    <p:extLst>
      <p:ext uri="{BB962C8B-B14F-4D97-AF65-F5344CB8AC3E}">
        <p14:creationId xmlns:p14="http://schemas.microsoft.com/office/powerpoint/2010/main" val="1063207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5E4E2C-64D7-42B0-8761-BB2D00E83FB1}"/>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1264A7A-994A-8B44-9E96-8FB9DC197964}"/>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CC8DE54D-070D-8448-8247-4D7105781EF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384781" y="6176963"/>
            <a:ext cx="2378244" cy="388447"/>
          </a:xfrm>
          <a:prstGeom prst="rect">
            <a:avLst/>
          </a:prstGeom>
        </p:spPr>
      </p:pic>
    </p:spTree>
    <p:extLst>
      <p:ext uri="{BB962C8B-B14F-4D97-AF65-F5344CB8AC3E}">
        <p14:creationId xmlns:p14="http://schemas.microsoft.com/office/powerpoint/2010/main" val="88431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DFF2C3-46F4-436C-ABB8-249D0872FC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264A7A-994A-8B44-9E96-8FB9DC1979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326CF50D-2FC2-FB4E-8DB8-DCEAE838C50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384781" y="6176963"/>
            <a:ext cx="2378245" cy="388447"/>
          </a:xfrm>
          <a:prstGeom prst="rect">
            <a:avLst/>
          </a:prstGeom>
        </p:spPr>
      </p:pic>
    </p:spTree>
    <p:extLst>
      <p:ext uri="{BB962C8B-B14F-4D97-AF65-F5344CB8AC3E}">
        <p14:creationId xmlns:p14="http://schemas.microsoft.com/office/powerpoint/2010/main" val="2359564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5FE821-E398-4904-A094-2B382928993F}"/>
              </a:ext>
            </a:extLst>
          </p:cNvPr>
          <p:cNvSpPr>
            <a:spLocks noGrp="1"/>
          </p:cNvSpPr>
          <p:nvPr>
            <p:ph type="title"/>
          </p:nvPr>
        </p:nvSpPr>
        <p:spPr>
          <a:xfrm>
            <a:off x="2203862" y="365125"/>
            <a:ext cx="9149938" cy="1325563"/>
          </a:xfrm>
        </p:spPr>
        <p:txBody>
          <a:bodyPr/>
          <a:lstStyle/>
          <a:p>
            <a:r>
              <a:rPr lang="en-US"/>
              <a:t>Click to edit Master title style</a:t>
            </a:r>
          </a:p>
        </p:txBody>
      </p:sp>
      <p:sp>
        <p:nvSpPr>
          <p:cNvPr id="4" name="Picture Placeholder 2">
            <a:extLst>
              <a:ext uri="{FF2B5EF4-FFF2-40B4-BE49-F238E27FC236}">
                <a16:creationId xmlns:a16="http://schemas.microsoft.com/office/drawing/2014/main" id="{3FFE652D-93C7-CF47-931B-0EF3F30745FD}"/>
              </a:ext>
            </a:extLst>
          </p:cNvPr>
          <p:cNvSpPr>
            <a:spLocks noGrp="1"/>
          </p:cNvSpPr>
          <p:nvPr>
            <p:ph type="pic" idx="1"/>
          </p:nvPr>
        </p:nvSpPr>
        <p:spPr>
          <a:xfrm>
            <a:off x="2203862" y="1984376"/>
            <a:ext cx="6172200" cy="4508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Text Placeholder 3">
            <a:extLst>
              <a:ext uri="{FF2B5EF4-FFF2-40B4-BE49-F238E27FC236}">
                <a16:creationId xmlns:a16="http://schemas.microsoft.com/office/drawing/2014/main" id="{2BB7AA5F-D99E-FE42-9970-09074F3AC42B}"/>
              </a:ext>
            </a:extLst>
          </p:cNvPr>
          <p:cNvSpPr>
            <a:spLocks noGrp="1"/>
          </p:cNvSpPr>
          <p:nvPr>
            <p:ph type="body" sz="half" idx="2"/>
          </p:nvPr>
        </p:nvSpPr>
        <p:spPr>
          <a:xfrm>
            <a:off x="8534998" y="1984374"/>
            <a:ext cx="3126571" cy="45084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Picture 5">
            <a:extLst>
              <a:ext uri="{FF2B5EF4-FFF2-40B4-BE49-F238E27FC236}">
                <a16:creationId xmlns:a16="http://schemas.microsoft.com/office/drawing/2014/main" id="{0D443522-B6F5-5F43-ADD7-F57B44859BE1}"/>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492202" y="6176963"/>
            <a:ext cx="2378245" cy="388447"/>
          </a:xfrm>
          <a:prstGeom prst="rect">
            <a:avLst/>
          </a:prstGeom>
        </p:spPr>
      </p:pic>
    </p:spTree>
    <p:extLst>
      <p:ext uri="{BB962C8B-B14F-4D97-AF65-F5344CB8AC3E}">
        <p14:creationId xmlns:p14="http://schemas.microsoft.com/office/powerpoint/2010/main" val="1489708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312DAC-09FC-4CA3-9605-15425C0B59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264A7A-994A-8B44-9E96-8FB9DC1979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Text&#10;&#10;Description automatically generated">
            <a:extLst>
              <a:ext uri="{FF2B5EF4-FFF2-40B4-BE49-F238E27FC236}">
                <a16:creationId xmlns:a16="http://schemas.microsoft.com/office/drawing/2014/main" id="{87E6A3FC-D948-FF40-9A3E-E85F14075FAE}"/>
              </a:ext>
            </a:extLst>
          </p:cNvPr>
          <p:cNvPicPr>
            <a:picLocks noChangeAspect="1"/>
          </p:cNvPicPr>
          <p:nvPr userDrawn="1"/>
        </p:nvPicPr>
        <p:blipFill>
          <a:blip r:embed="rId2"/>
          <a:stretch>
            <a:fillRect/>
          </a:stretch>
        </p:blipFill>
        <p:spPr>
          <a:xfrm>
            <a:off x="384781" y="6187440"/>
            <a:ext cx="2314099" cy="377970"/>
          </a:xfrm>
          <a:prstGeom prst="rect">
            <a:avLst/>
          </a:prstGeom>
        </p:spPr>
      </p:pic>
      <p:pic>
        <p:nvPicPr>
          <p:cNvPr id="7" name="Picture 6">
            <a:extLst>
              <a:ext uri="{FF2B5EF4-FFF2-40B4-BE49-F238E27FC236}">
                <a16:creationId xmlns:a16="http://schemas.microsoft.com/office/drawing/2014/main" id="{C115F927-3FB3-7145-8957-0BF03B6044B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384781" y="6176963"/>
            <a:ext cx="2378245" cy="388447"/>
          </a:xfrm>
          <a:prstGeom prst="rect">
            <a:avLst/>
          </a:prstGeom>
        </p:spPr>
      </p:pic>
    </p:spTree>
    <p:extLst>
      <p:ext uri="{BB962C8B-B14F-4D97-AF65-F5344CB8AC3E}">
        <p14:creationId xmlns:p14="http://schemas.microsoft.com/office/powerpoint/2010/main" val="1828917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E1C238-659A-BF41-97ED-064F2F033F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C841C4-B1F3-7343-A7BA-0599F2F2CF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CB2B27-B821-7B47-8598-442910911A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64D9-35EC-C243-BE6C-3A78A502B625}" type="datetimeFigureOut">
              <a:rPr lang="en-US" smtClean="0"/>
              <a:t>6/2/2021</a:t>
            </a:fld>
            <a:endParaRPr lang="en-US"/>
          </a:p>
        </p:txBody>
      </p:sp>
      <p:sp>
        <p:nvSpPr>
          <p:cNvPr id="5" name="Footer Placeholder 4">
            <a:extLst>
              <a:ext uri="{FF2B5EF4-FFF2-40B4-BE49-F238E27FC236}">
                <a16:creationId xmlns:a16="http://schemas.microsoft.com/office/drawing/2014/main" id="{24D414D7-9C74-E349-84DC-FEBA3DF1D8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B2B84F-2F42-5D4C-A25A-EFAEF183F1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377333-2966-7A47-880A-7EEB92BEB761}" type="slidenum">
              <a:rPr lang="en-US" smtClean="0"/>
              <a:t>‹#›</a:t>
            </a:fld>
            <a:endParaRPr lang="en-US"/>
          </a:p>
        </p:txBody>
      </p:sp>
    </p:spTree>
    <p:extLst>
      <p:ext uri="{BB962C8B-B14F-4D97-AF65-F5344CB8AC3E}">
        <p14:creationId xmlns:p14="http://schemas.microsoft.com/office/powerpoint/2010/main" val="4060944526"/>
      </p:ext>
    </p:extLst>
  </p:cSld>
  <p:clrMap bg1="lt1" tx1="dk1" bg2="lt2" tx2="dk2" accent1="accent1" accent2="accent2" accent3="accent3" accent4="accent4" accent5="accent5" accent6="accent6" hlink="hlink" folHlink="folHlink"/>
  <p:sldLayoutIdLst>
    <p:sldLayoutId id="2147483651" r:id="rId1"/>
    <p:sldLayoutId id="2147483654" r:id="rId2"/>
    <p:sldLayoutId id="2147483650" r:id="rId3"/>
    <p:sldLayoutId id="2147483664" r:id="rId4"/>
    <p:sldLayoutId id="2147483660" r:id="rId5"/>
    <p:sldLayoutId id="2147483661" r:id="rId6"/>
    <p:sldLayoutId id="2147483662" r:id="rId7"/>
    <p:sldLayoutId id="2147483663" r:id="rId8"/>
  </p:sldLayoutIdLst>
  <p:txStyles>
    <p:titleStyle>
      <a:lvl1pPr algn="l" defTabSz="914400" rtl="0" eaLnBrk="1" latinLnBrk="0" hangingPunct="1">
        <a:lnSpc>
          <a:spcPct val="90000"/>
        </a:lnSpc>
        <a:spcBef>
          <a:spcPct val="0"/>
        </a:spcBef>
        <a:buNone/>
        <a:defRPr sz="4400" b="1" i="0" kern="1200">
          <a:solidFill>
            <a:srgbClr val="27426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5859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5859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58595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hyperlink" Target="https://go.usa.gov/xHbAG"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s://covid19community.nih.gov/resources/vaccine-effectiveness-social-cards" TargetMode="Externa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hyperlink" Target="https://go.usa.gov/xHbAG"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covid19community.nih.gov/resources/vaccine-effectiveness-social-cards" TargetMode="Externa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hyperlink" Target="https://go.usa.gov/xHbAG"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s://covid19community.nih.gov/resources/vaccine-effectiveness-social-cards"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go.usa.gov/xA6h2"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https://covid19community.nih.gov/resources/vaccine-effectiveness-social-cards"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hyperlink" Target="https://go.usa.gov/xA6h2"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covid19community.nih.gov/resources/vaccine-effectiveness-social-cards"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hyperlink" Target="https://go.usa.gov/xA6h2"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covid19community.nih.gov/resources/vaccine-effectiveness-social-cards" TargetMode="Externa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hyperlink" Target="https://go.usa.gov/xA6h2"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https://covid19community.nih.gov/resources/vaccine-effectiveness-social-cards" TargetMode="Externa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hyperlink" Target="https://go.usa.gov/xA6h2"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s://covid19community.nih.gov/resources/vaccine-effectiveness-social-cards" TargetMode="Externa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hyperlink" Target="https://go.usa.gov/xA6h2"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hyperlink" Target="https://covid19community.nih.gov/resources/vaccine-effectiveness-social-cards" TargetMode="Externa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hyperlink" Target="https://covid19community.nih.gov/"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go.usa.gov/xA6h2"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hyperlink" Target="https://covid19community.nih.gov/resources/vaccine-effectiveness-social-cards" TargetMode="External"/><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hyperlink" Target="https://go.usa.gov/xA6h2"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https://covid19community.nih.gov/resources/vaccine-effectiveness-social-cards" TargetMode="Externa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hyperlink" Target="https://combatecovid.hhs.gov/" TargetMode="External"/><Relationship Id="rId3" Type="http://schemas.openxmlformats.org/officeDocument/2006/relationships/hyperlink" Target="https://covid19community.nih.gov/" TargetMode="External"/><Relationship Id="rId7" Type="http://schemas.openxmlformats.org/officeDocument/2006/relationships/hyperlink" Target="https://combatcovid.hhs.gov/"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s://salud.nih.gov/" TargetMode="External"/><Relationship Id="rId5" Type="http://schemas.openxmlformats.org/officeDocument/2006/relationships/hyperlink" Target="https://covid19.nih.gov/" TargetMode="External"/><Relationship Id="rId10" Type="http://schemas.openxmlformats.org/officeDocument/2006/relationships/hyperlink" Target="https://go.usa.gov/xAsax" TargetMode="External"/><Relationship Id="rId4" Type="http://schemas.openxmlformats.org/officeDocument/2006/relationships/hyperlink" Target="https://covid19community.nih.gov/espanol" TargetMode="External"/><Relationship Id="rId9" Type="http://schemas.openxmlformats.org/officeDocument/2006/relationships/hyperlink" Target="https://covid19community.nih.gov/event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go.usa.gov/xHbAG"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s://covid19community.nih.gov/resources/vaccine-effectiveness-social-cards" TargetMode="Externa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hyperlink" Target="https://go.usa.gov/xHbAG"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covid19community.nih.gov/resources/vaccine-effectiveness-social-cards"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hyperlink" Target="https://go.usa.gov/xHbAG"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s://covid19community.nih.gov/resources/vaccine-effectiveness-social-cards" TargetMode="Externa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hyperlink" Target="https://go.usa.gov/xHbAG"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covid19community.nih.gov/resources/vaccine-effectiveness-social-cards"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hyperlink" Target="https://go.usa.gov/xHbAG"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covid19community.nih.gov/resources/vaccine-effectiveness-social-cards" TargetMode="Externa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2C46B5-E01B-0A48-BF7E-0702306215E0}"/>
              </a:ext>
            </a:extLst>
          </p:cNvPr>
          <p:cNvSpPr>
            <a:spLocks noGrp="1"/>
          </p:cNvSpPr>
          <p:nvPr>
            <p:ph type="title"/>
          </p:nvPr>
        </p:nvSpPr>
        <p:spPr>
          <a:xfrm>
            <a:off x="831851" y="1854081"/>
            <a:ext cx="6533454" cy="2052943"/>
          </a:xfrm>
        </p:spPr>
        <p:txBody>
          <a:bodyPr>
            <a:noAutofit/>
          </a:bodyPr>
          <a:lstStyle/>
          <a:p>
            <a:r>
              <a:rPr lang="en-US" sz="4800" dirty="0">
                <a:latin typeface="Arial"/>
                <a:cs typeface="Arial"/>
              </a:rPr>
              <a:t>NIH </a:t>
            </a:r>
            <a:r>
              <a:rPr lang="en-US" sz="4800" dirty="0" err="1">
                <a:latin typeface="Arial"/>
                <a:cs typeface="Arial"/>
              </a:rPr>
              <a:t>CEAL</a:t>
            </a:r>
            <a:r>
              <a:rPr lang="en-US" sz="4800" dirty="0">
                <a:latin typeface="Arial"/>
                <a:cs typeface="Arial"/>
              </a:rPr>
              <a:t> Vaccine Effectiveness FAQs</a:t>
            </a:r>
            <a:endParaRPr lang="en-US" sz="4800" dirty="0"/>
          </a:p>
        </p:txBody>
      </p:sp>
      <p:sp>
        <p:nvSpPr>
          <p:cNvPr id="5" name="Text Placeholder 4">
            <a:extLst>
              <a:ext uri="{FF2B5EF4-FFF2-40B4-BE49-F238E27FC236}">
                <a16:creationId xmlns:a16="http://schemas.microsoft.com/office/drawing/2014/main" id="{7D53B4F8-39CF-0644-A97C-7A3E309F7149}"/>
              </a:ext>
            </a:extLst>
          </p:cNvPr>
          <p:cNvSpPr>
            <a:spLocks noGrp="1"/>
          </p:cNvSpPr>
          <p:nvPr>
            <p:ph type="body" idx="1"/>
          </p:nvPr>
        </p:nvSpPr>
        <p:spPr>
          <a:xfrm>
            <a:off x="831850" y="4163578"/>
            <a:ext cx="6388100" cy="1342487"/>
          </a:xfrm>
        </p:spPr>
        <p:txBody>
          <a:bodyPr vert="horz" lIns="91440" tIns="45720" rIns="91440" bIns="45720" rtlCol="0" anchor="t">
            <a:normAutofit/>
          </a:bodyPr>
          <a:lstStyle/>
          <a:p>
            <a:r>
              <a:rPr lang="en-US" dirty="0">
                <a:latin typeface="Arial"/>
                <a:cs typeface="Arial"/>
              </a:rPr>
              <a:t>Last updated 6/1/2021</a:t>
            </a:r>
            <a:endParaRPr lang="en-US" dirty="0"/>
          </a:p>
          <a:p>
            <a:endParaRPr lang="en-US" sz="1600" i="1" dirty="0"/>
          </a:p>
        </p:txBody>
      </p:sp>
      <p:pic>
        <p:nvPicPr>
          <p:cNvPr id="6" name="Picture 5" descr="Logo of the National Institutes of Health Community Engagement Alliance.">
            <a:extLst>
              <a:ext uri="{FF2B5EF4-FFF2-40B4-BE49-F238E27FC236}">
                <a16:creationId xmlns:a16="http://schemas.microsoft.com/office/drawing/2014/main" id="{C134EC34-D7A6-4336-BF40-E58D86F003E7}"/>
              </a:ext>
            </a:extLst>
          </p:cNvPr>
          <p:cNvPicPr>
            <a:picLocks noChangeAspect="1"/>
          </p:cNvPicPr>
          <p:nvPr/>
        </p:nvPicPr>
        <p:blipFill>
          <a:blip r:embed="rId3"/>
          <a:stretch>
            <a:fillRect/>
          </a:stretch>
        </p:blipFill>
        <p:spPr>
          <a:xfrm>
            <a:off x="831850" y="5738245"/>
            <a:ext cx="3810000" cy="622300"/>
          </a:xfrm>
          <a:prstGeom prst="rect">
            <a:avLst/>
          </a:prstGeom>
        </p:spPr>
      </p:pic>
      <p:pic>
        <p:nvPicPr>
          <p:cNvPr id="8" name="Picture 7" descr="Photographs of six adults of various ages, genders, races, ethnicities, and occupations.">
            <a:extLst>
              <a:ext uri="{FF2B5EF4-FFF2-40B4-BE49-F238E27FC236}">
                <a16:creationId xmlns:a16="http://schemas.microsoft.com/office/drawing/2014/main" id="{23830807-161F-40B3-BAB1-C89F46798D05}"/>
              </a:ext>
            </a:extLst>
          </p:cNvPr>
          <p:cNvPicPr>
            <a:picLocks noChangeAspect="1"/>
          </p:cNvPicPr>
          <p:nvPr/>
        </p:nvPicPr>
        <p:blipFill>
          <a:blip r:embed="rId4"/>
          <a:stretch>
            <a:fillRect/>
          </a:stretch>
        </p:blipFill>
        <p:spPr>
          <a:xfrm>
            <a:off x="7655052" y="0"/>
            <a:ext cx="4536948" cy="6858000"/>
          </a:xfrm>
          <a:prstGeom prst="rect">
            <a:avLst/>
          </a:prstGeom>
        </p:spPr>
      </p:pic>
    </p:spTree>
    <p:extLst>
      <p:ext uri="{BB962C8B-B14F-4D97-AF65-F5344CB8AC3E}">
        <p14:creationId xmlns:p14="http://schemas.microsoft.com/office/powerpoint/2010/main" val="3179707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a:xfrm>
            <a:off x="567851" y="262942"/>
            <a:ext cx="11199428" cy="1325563"/>
          </a:xfrm>
        </p:spPr>
        <p:txBody>
          <a:bodyPr>
            <a:normAutofit/>
          </a:bodyPr>
          <a:lstStyle/>
          <a:p>
            <a:r>
              <a:rPr lang="en-US" sz="2800" b="1">
                <a:effectLst/>
                <a:latin typeface="+mn-lt"/>
                <a:ea typeface="Calibri" panose="020F0502020204030204" pitchFamily="34" charset="0"/>
                <a:cs typeface="Times New Roman" panose="02020603050405020304" pitchFamily="18" charset="0"/>
              </a:rPr>
              <a:t>Which of the current COVID-19 vaccines require two doses? </a:t>
            </a:r>
            <a:endParaRPr lang="en-US" sz="2800">
              <a:latin typeface="+mn-lt"/>
            </a:endParaRPr>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567851" y="1619255"/>
            <a:ext cx="5615018" cy="4754595"/>
          </a:xfr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616165"/>
                </a:solidFill>
                <a:effectLst/>
                <a:uLnTx/>
                <a:uFillTx/>
                <a:latin typeface="Arial" panose="020B0604020202020204"/>
                <a:ea typeface="+mn-ea"/>
                <a:cs typeface="+mn-cs"/>
              </a:rPr>
              <a:t>POST COPY</a:t>
            </a:r>
            <a:endPar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endParaRPr>
          </a:p>
          <a:p>
            <a:pPr marL="0" indent="0">
              <a:lnSpc>
                <a:spcPct val="100000"/>
              </a:lnSpc>
              <a:spcBef>
                <a:spcPts val="0"/>
              </a:spcBef>
              <a:buNone/>
              <a:defRPr/>
            </a:pPr>
            <a:endParaRPr lang="en-US" sz="1600" b="1" dirty="0">
              <a:solidFill>
                <a:srgbClr val="616165"/>
              </a:solidFill>
              <a:latin typeface="Arial" panose="020B0604020202020204"/>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rPr>
              <a:t>Facebook/LinkedIn</a:t>
            </a:r>
            <a:endParaRPr lang="en-US" sz="1600" b="0" i="1" u="none" strike="noStrike" kern="1200" cap="none" spc="0" normalizeH="0" baseline="0" noProof="0" dirty="0">
              <a:ln>
                <a:noFill/>
              </a:ln>
              <a:solidFill>
                <a:srgbClr val="616165"/>
              </a:solidFill>
              <a:effectLst/>
              <a:uLnTx/>
              <a:uFillTx/>
              <a:latin typeface="Arial" panose="020B0604020202020204"/>
              <a:cs typeface="Arial"/>
            </a:endParaRPr>
          </a:p>
          <a:p>
            <a:pPr marL="0" marR="0" indent="0">
              <a:lnSpc>
                <a:spcPct val="107000"/>
              </a:lnSpc>
              <a:spcBef>
                <a:spcPts val="0"/>
              </a:spcBef>
              <a:spcAft>
                <a:spcPts val="800"/>
              </a:spcAft>
              <a:buNone/>
            </a:pPr>
            <a:r>
              <a:rPr lang="en-US" sz="1600" dirty="0">
                <a:effectLst/>
                <a:latin typeface="+mn-lt"/>
                <a:ea typeface="Calibri" panose="020F0502020204030204" pitchFamily="34" charset="0"/>
                <a:cs typeface="Times New Roman"/>
              </a:rPr>
              <a:t>Two of the current COVID-19 vaccines require two doses</a:t>
            </a:r>
            <a:r>
              <a:rPr lang="en-US" sz="1600" b="1" dirty="0">
                <a:effectLst/>
                <a:latin typeface="+mn-lt"/>
                <a:ea typeface="Calibri" panose="020F0502020204030204" pitchFamily="34" charset="0"/>
                <a:cs typeface="Times New Roman"/>
              </a:rPr>
              <a:t> – </a:t>
            </a:r>
            <a:r>
              <a:rPr lang="en-US" sz="1600" dirty="0" err="1">
                <a:effectLst/>
                <a:latin typeface="+mn-lt"/>
                <a:ea typeface="Calibri" panose="020F0502020204030204" pitchFamily="34" charset="0"/>
                <a:cs typeface="Times New Roman"/>
              </a:rPr>
              <a:t>Moderna</a:t>
            </a:r>
            <a:r>
              <a:rPr lang="en-US" sz="1600" dirty="0">
                <a:effectLst/>
                <a:latin typeface="+mn-lt"/>
                <a:ea typeface="Calibri" panose="020F0502020204030204" pitchFamily="34" charset="0"/>
                <a:cs typeface="Times New Roman"/>
              </a:rPr>
              <a:t> Covid-19 Vaccine and Pfizer-BioNTech COVID-19 Vaccine. Get more vaccine questions answered: </a:t>
            </a:r>
            <a:r>
              <a:rPr lang="en-US" sz="1600" u="sng" dirty="0">
                <a:solidFill>
                  <a:srgbClr val="0563C1"/>
                </a:solidFill>
                <a:effectLst/>
                <a:latin typeface="+mn-lt"/>
                <a:ea typeface="Calibri" panose="020F0502020204030204" pitchFamily="34" charset="0"/>
                <a:cs typeface="Times New Roman"/>
                <a:hlinkClick r:id="rId3"/>
              </a:rPr>
              <a:t>https://go.usa.gov/xHbAG</a:t>
            </a:r>
            <a:endParaRPr lang="en-US" sz="1600" dirty="0">
              <a:effectLst/>
              <a:latin typeface="+mn-lt"/>
              <a:ea typeface="Calibri" panose="020F0502020204030204" pitchFamily="34" charset="0"/>
              <a:cs typeface="Times New Roman"/>
            </a:endParaRPr>
          </a:p>
          <a:p>
            <a:pPr marL="0" indent="0">
              <a:lnSpc>
                <a:spcPct val="100000"/>
              </a:lnSpc>
              <a:spcBef>
                <a:spcPts val="300"/>
              </a:spcBef>
              <a:buNone/>
              <a:defRPr/>
            </a:pPr>
            <a:r>
              <a:rPr lang="en-US" sz="1600" i="1" dirty="0">
                <a:solidFill>
                  <a:srgbClr val="616165"/>
                </a:solidFill>
                <a:latin typeface="+mn-lt"/>
                <a:cs typeface="+mn-cs"/>
              </a:rPr>
              <a:t>Twitter/Instagram </a:t>
            </a:r>
            <a:endParaRPr lang="en-US" sz="1600" b="0" i="1" u="none" strike="noStrike" kern="1200" cap="none" spc="0" normalizeH="0" baseline="0" noProof="0" dirty="0">
              <a:ln>
                <a:noFill/>
              </a:ln>
              <a:solidFill>
                <a:srgbClr val="616165"/>
              </a:solidFill>
              <a:effectLst/>
              <a:uLnTx/>
              <a:uFillTx/>
              <a:latin typeface="+mn-lt"/>
              <a:cs typeface="Arial"/>
            </a:endParaRPr>
          </a:p>
          <a:p>
            <a:pPr marL="0" marR="0" indent="0">
              <a:lnSpc>
                <a:spcPct val="107000"/>
              </a:lnSpc>
              <a:spcBef>
                <a:spcPts val="0"/>
              </a:spcBef>
              <a:spcAft>
                <a:spcPts val="800"/>
              </a:spcAft>
              <a:buNone/>
            </a:pPr>
            <a:r>
              <a:rPr lang="en-US" sz="1600" dirty="0">
                <a:latin typeface="Arial"/>
                <a:ea typeface="Calibri" panose="020F0502020204030204" pitchFamily="34" charset="0"/>
                <a:cs typeface="Times New Roman"/>
              </a:rPr>
              <a:t>Two of the current #COVID19 vaccines require two doses</a:t>
            </a:r>
            <a:r>
              <a:rPr lang="en-US" sz="1600" b="1" dirty="0">
                <a:latin typeface="Arial"/>
                <a:ea typeface="Calibri" panose="020F0502020204030204" pitchFamily="34" charset="0"/>
                <a:cs typeface="Times New Roman"/>
              </a:rPr>
              <a:t> – </a:t>
            </a:r>
            <a:r>
              <a:rPr lang="en-US" sz="1600" dirty="0" err="1">
                <a:latin typeface="Arial"/>
                <a:ea typeface="Calibri" panose="020F0502020204030204" pitchFamily="34" charset="0"/>
                <a:cs typeface="Times New Roman"/>
              </a:rPr>
              <a:t>Moderna</a:t>
            </a:r>
            <a:r>
              <a:rPr lang="en-US" sz="1600" dirty="0">
                <a:latin typeface="Arial"/>
                <a:ea typeface="Calibri" panose="020F0502020204030204" pitchFamily="34" charset="0"/>
                <a:cs typeface="Times New Roman"/>
              </a:rPr>
              <a:t> Covid-19 Vaccine and Pfizer-BioNTech COVID-19 Vaccine.</a:t>
            </a:r>
            <a:r>
              <a:rPr lang="en-US" sz="1600" dirty="0">
                <a:effectLst/>
                <a:latin typeface="+mn-lt"/>
                <a:ea typeface="Calibri" panose="020F0502020204030204" pitchFamily="34" charset="0"/>
                <a:cs typeface="Times New Roman"/>
              </a:rPr>
              <a:t> Get more vaccine questions answered: </a:t>
            </a:r>
            <a:r>
              <a:rPr lang="en-US" sz="1600" u="sng" dirty="0">
                <a:solidFill>
                  <a:srgbClr val="0563C1"/>
                </a:solidFill>
                <a:effectLst/>
                <a:latin typeface="+mn-lt"/>
                <a:ea typeface="Calibri" panose="020F0502020204030204" pitchFamily="34" charset="0"/>
                <a:cs typeface="Times New Roman"/>
                <a:hlinkClick r:id="rId3"/>
              </a:rPr>
              <a:t>https://go.usa.gov/xHbAG</a:t>
            </a:r>
            <a:r>
              <a:rPr lang="en-US" sz="1600" u="sng" dirty="0">
                <a:solidFill>
                  <a:srgbClr val="0563C1"/>
                </a:solidFill>
                <a:effectLst/>
                <a:latin typeface="+mn-lt"/>
                <a:ea typeface="Calibri" panose="020F0502020204030204" pitchFamily="34" charset="0"/>
                <a:cs typeface="Times New Roman"/>
              </a:rPr>
              <a:t> </a:t>
            </a:r>
            <a:r>
              <a:rPr lang="en-US" sz="1600" dirty="0">
                <a:effectLst/>
                <a:latin typeface="+mn-lt"/>
                <a:ea typeface="Calibri" panose="020F0502020204030204" pitchFamily="34" charset="0"/>
                <a:cs typeface="Times New Roman"/>
              </a:rPr>
              <a:t>#NIHCEAL #VaccineReady</a:t>
            </a:r>
          </a:p>
        </p:txBody>
      </p:sp>
      <p:sp>
        <p:nvSpPr>
          <p:cNvPr id="3" name="TextBox 2">
            <a:extLst>
              <a:ext uri="{FF2B5EF4-FFF2-40B4-BE49-F238E27FC236}">
                <a16:creationId xmlns:a16="http://schemas.microsoft.com/office/drawing/2014/main" id="{C28B94AD-3D42-AB49-B1E4-155FF41F26E5}"/>
              </a:ext>
            </a:extLst>
          </p:cNvPr>
          <p:cNvSpPr txBox="1"/>
          <p:nvPr/>
        </p:nvSpPr>
        <p:spPr>
          <a:xfrm>
            <a:off x="6243699" y="1619255"/>
            <a:ext cx="2939143" cy="338554"/>
          </a:xfrm>
          <a:prstGeom prst="rect">
            <a:avLst/>
          </a:prstGeom>
          <a:noFill/>
        </p:spPr>
        <p:txBody>
          <a:bodyPr wrap="square" rtlCol="0">
            <a:spAutoFit/>
          </a:bodyPr>
          <a:lstStyle/>
          <a:p>
            <a:r>
              <a:rPr lang="en-US" sz="1600" b="1"/>
              <a:t>IMAGES</a:t>
            </a:r>
          </a:p>
        </p:txBody>
      </p:sp>
      <p:pic>
        <p:nvPicPr>
          <p:cNvPr id="9" name="Picture 8" descr="Social media card. Question: Which of the COVID-19 vaccines requires two doses? Logo: National Institutes of Health Community Engagement Alliance.">
            <a:extLst>
              <a:ext uri="{FF2B5EF4-FFF2-40B4-BE49-F238E27FC236}">
                <a16:creationId xmlns:a16="http://schemas.microsoft.com/office/drawing/2014/main" id="{960D16E9-B037-4A28-9E31-33695E3233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8203" y="2022124"/>
            <a:ext cx="3738942" cy="1965960"/>
          </a:xfrm>
          <a:prstGeom prst="rect">
            <a:avLst/>
          </a:prstGeom>
        </p:spPr>
      </p:pic>
      <p:pic>
        <p:nvPicPr>
          <p:cNvPr id="1026" name="Picture 5" descr="Social media card. Answer: Two of them. Moderna Covid-19 Vaccine and Pfizer-BioNTech COVID-19 Vaccine. More vaccine questions answered at covid19community.nih.gov">
            <a:extLst>
              <a:ext uri="{FF2B5EF4-FFF2-40B4-BE49-F238E27FC236}">
                <a16:creationId xmlns:a16="http://schemas.microsoft.com/office/drawing/2014/main" id="{71977363-D236-4F33-9A50-9B181A6D36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8203" y="4087274"/>
            <a:ext cx="3743473" cy="1965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B25A092-6C2A-44AA-A7E4-E9C1BCB0407B}"/>
              </a:ext>
            </a:extLst>
          </p:cNvPr>
          <p:cNvSpPr txBox="1"/>
          <p:nvPr/>
        </p:nvSpPr>
        <p:spPr>
          <a:xfrm>
            <a:off x="6254584" y="6053234"/>
            <a:ext cx="2928258" cy="692497"/>
          </a:xfrm>
          <a:prstGeom prst="rect">
            <a:avLst/>
          </a:prstGeom>
          <a:noFill/>
        </p:spPr>
        <p:txBody>
          <a:bodyPr wrap="square" lIns="91440" tIns="45720" rIns="91440" bIns="45720" rtlCol="0" anchor="t">
            <a:spAutoFit/>
          </a:bodyPr>
          <a:lstStyle/>
          <a:p>
            <a:r>
              <a:rPr lang="en-US" sz="1400" b="1">
                <a:solidFill>
                  <a:schemeClr val="accent1"/>
                </a:solidFill>
              </a:rPr>
              <a:t>Download Images</a:t>
            </a:r>
            <a:br>
              <a:rPr lang="en-US" sz="1400">
                <a:solidFill>
                  <a:schemeClr val="accent1"/>
                </a:solidFill>
              </a:rPr>
            </a:br>
            <a:r>
              <a:rPr lang="en-US" sz="1100">
                <a:ea typeface="+mn-lt"/>
                <a:cs typeface="+mn-lt"/>
                <a:hlinkClick r:id="rId6"/>
              </a:rPr>
              <a:t>https://covid19community.nih.gov/resources/vaccine-effectiveness-social-cards</a:t>
            </a:r>
            <a:r>
              <a:rPr lang="en-US" sz="1100">
                <a:ea typeface="+mn-lt"/>
                <a:cs typeface="+mn-lt"/>
              </a:rPr>
              <a:t>  </a:t>
            </a:r>
            <a:r>
              <a:rPr lang="en-US" sz="1400">
                <a:ea typeface="+mn-lt"/>
                <a:cs typeface="+mn-lt"/>
              </a:rPr>
              <a:t>  </a:t>
            </a:r>
            <a:endParaRPr lang="en-US" sz="1100">
              <a:solidFill>
                <a:srgbClr val="206FB3"/>
              </a:solidFill>
              <a:ea typeface="+mn-lt"/>
              <a:cs typeface="+mn-lt"/>
            </a:endParaRPr>
          </a:p>
        </p:txBody>
      </p:sp>
      <p:sp>
        <p:nvSpPr>
          <p:cNvPr id="8" name="TextBox 7">
            <a:extLst>
              <a:ext uri="{FF2B5EF4-FFF2-40B4-BE49-F238E27FC236}">
                <a16:creationId xmlns:a16="http://schemas.microsoft.com/office/drawing/2014/main" id="{3E68A375-BA1F-499A-AEB2-32DE9C6C44B5}"/>
              </a:ext>
            </a:extLst>
          </p:cNvPr>
          <p:cNvSpPr txBox="1"/>
          <p:nvPr/>
        </p:nvSpPr>
        <p:spPr>
          <a:xfrm>
            <a:off x="11624149" y="84841"/>
            <a:ext cx="461014" cy="369332"/>
          </a:xfrm>
          <a:prstGeom prst="rect">
            <a:avLst/>
          </a:prstGeom>
          <a:noFill/>
        </p:spPr>
        <p:txBody>
          <a:bodyPr wrap="square" rtlCol="0">
            <a:spAutoFit/>
          </a:bodyPr>
          <a:lstStyle/>
          <a:p>
            <a:r>
              <a:rPr lang="en-US" dirty="0"/>
              <a:t>10</a:t>
            </a:r>
          </a:p>
        </p:txBody>
      </p:sp>
    </p:spTree>
    <p:extLst>
      <p:ext uri="{BB962C8B-B14F-4D97-AF65-F5344CB8AC3E}">
        <p14:creationId xmlns:p14="http://schemas.microsoft.com/office/powerpoint/2010/main" val="2708579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a:xfrm>
            <a:off x="567851" y="262942"/>
            <a:ext cx="11454260" cy="1325563"/>
          </a:xfrm>
        </p:spPr>
        <p:txBody>
          <a:bodyPr>
            <a:normAutofit/>
          </a:bodyPr>
          <a:lstStyle/>
          <a:p>
            <a:r>
              <a:rPr lang="en-US" sz="2800" b="1">
                <a:effectLst/>
                <a:latin typeface="+mn-lt"/>
                <a:ea typeface="Calibri" panose="020F0502020204030204" pitchFamily="34" charset="0"/>
                <a:cs typeface="Times New Roman" panose="02020603050405020304" pitchFamily="18" charset="0"/>
              </a:rPr>
              <a:t>Which vaccine is the best to get? </a:t>
            </a:r>
            <a:endParaRPr lang="en-US" sz="2800">
              <a:latin typeface="+mn-lt"/>
            </a:endParaRPr>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586627" y="1459415"/>
            <a:ext cx="5615018" cy="4754595"/>
          </a:xfr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16165"/>
                </a:solidFill>
                <a:effectLst/>
                <a:uLnTx/>
                <a:uFillTx/>
                <a:latin typeface="Arial" panose="020B0604020202020204"/>
                <a:ea typeface="+mn-ea"/>
                <a:cs typeface="+mn-cs"/>
              </a:rPr>
              <a:t>POST COPY</a:t>
            </a: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a:ln>
                  <a:noFill/>
                </a:ln>
                <a:solidFill>
                  <a:srgbClr val="616165"/>
                </a:solidFill>
                <a:effectLst/>
                <a:uLnTx/>
                <a:uFillTx/>
                <a:latin typeface="Arial" panose="020B0604020202020204"/>
                <a:ea typeface="+mn-ea"/>
                <a:cs typeface="+mn-cs"/>
              </a:rPr>
              <a:t>Facebook/LinkedIn</a:t>
            </a:r>
            <a:endParaRPr lang="en-US" sz="1600" b="0" i="1" u="none" strike="noStrike" kern="1200" cap="none" spc="0" normalizeH="0" baseline="0" noProof="0">
              <a:ln>
                <a:noFill/>
              </a:ln>
              <a:solidFill>
                <a:srgbClr val="616165"/>
              </a:solidFill>
              <a:effectLst/>
              <a:uLnTx/>
              <a:uFillTx/>
              <a:latin typeface="Arial" panose="020B0604020202020204"/>
              <a:cs typeface="Arial"/>
            </a:endParaRPr>
          </a:p>
          <a:p>
            <a:pPr marL="0" marR="0" indent="0">
              <a:lnSpc>
                <a:spcPct val="107000"/>
              </a:lnSpc>
              <a:spcBef>
                <a:spcPts val="0"/>
              </a:spcBef>
              <a:spcAft>
                <a:spcPts val="800"/>
              </a:spcAft>
              <a:buNone/>
            </a:pPr>
            <a:r>
              <a:rPr lang="en-US" sz="1600">
                <a:effectLst/>
                <a:latin typeface="+mn-lt"/>
                <a:ea typeface="Calibri" panose="020F0502020204030204" pitchFamily="34" charset="0"/>
                <a:cs typeface="Times New Roman"/>
              </a:rPr>
              <a:t>Plan to take the COVID-19 vaccine that is available to you first. One of the best ways to protect yourself, your family and your community is to get vaccinated as soon as possible. Get more questions answered: </a:t>
            </a:r>
            <a:r>
              <a:rPr lang="en-US" sz="1600" u="sng">
                <a:solidFill>
                  <a:srgbClr val="0563C1"/>
                </a:solidFill>
                <a:effectLst/>
                <a:latin typeface="+mn-lt"/>
                <a:ea typeface="Calibri" panose="020F0502020204030204" pitchFamily="34" charset="0"/>
                <a:cs typeface="Times New Roman"/>
                <a:hlinkClick r:id="rId3"/>
              </a:rPr>
              <a:t>https://go.usa.gov/xHbAG</a:t>
            </a:r>
            <a:endParaRPr lang="en-US" sz="1600">
              <a:effectLst/>
              <a:latin typeface="+mn-lt"/>
              <a:ea typeface="Calibri" panose="020F0502020204030204" pitchFamily="34" charset="0"/>
              <a:cs typeface="Times New Roman"/>
            </a:endParaRPr>
          </a:p>
          <a:p>
            <a:pPr marL="0" indent="0">
              <a:lnSpc>
                <a:spcPct val="100000"/>
              </a:lnSpc>
              <a:spcBef>
                <a:spcPts val="300"/>
              </a:spcBef>
              <a:buNone/>
              <a:defRPr/>
            </a:pPr>
            <a:r>
              <a:rPr lang="en-US" sz="1600" i="1">
                <a:solidFill>
                  <a:srgbClr val="616165"/>
                </a:solidFill>
                <a:latin typeface="+mn-lt"/>
                <a:cs typeface="+mn-cs"/>
              </a:rPr>
              <a:t>Twitter/Instagram</a:t>
            </a:r>
            <a:endParaRPr lang="en-US" sz="1600" b="0" i="1" u="none" strike="noStrike" kern="1200" cap="none" spc="0" normalizeH="0" baseline="0" noProof="0">
              <a:ln>
                <a:noFill/>
              </a:ln>
              <a:solidFill>
                <a:srgbClr val="616165"/>
              </a:solidFill>
              <a:effectLst/>
              <a:uLnTx/>
              <a:uFillTx/>
              <a:latin typeface="+mn-lt"/>
              <a:cs typeface="Arial"/>
            </a:endParaRPr>
          </a:p>
          <a:p>
            <a:pPr marL="0" marR="0" indent="0">
              <a:lnSpc>
                <a:spcPct val="107000"/>
              </a:lnSpc>
              <a:spcBef>
                <a:spcPts val="0"/>
              </a:spcBef>
              <a:spcAft>
                <a:spcPts val="800"/>
              </a:spcAft>
              <a:buNone/>
            </a:pPr>
            <a:r>
              <a:rPr lang="en-US" sz="1600">
                <a:effectLst/>
                <a:latin typeface="+mn-lt"/>
                <a:ea typeface="Calibri" panose="020F0502020204030204" pitchFamily="34" charset="0"/>
                <a:cs typeface="Times New Roman"/>
              </a:rPr>
              <a:t>Take the #COVID19 vaccine that is available to you. Getting vaccinated as soon as possible is one of the best ways to protect yourself, your family and your community. </a:t>
            </a:r>
            <a:r>
              <a:rPr lang="en-US" sz="1600" u="sng">
                <a:solidFill>
                  <a:srgbClr val="0563C1"/>
                </a:solidFill>
                <a:effectLst/>
                <a:latin typeface="+mn-lt"/>
                <a:ea typeface="Calibri" panose="020F0502020204030204" pitchFamily="34" charset="0"/>
                <a:cs typeface="Times New Roman"/>
                <a:hlinkClick r:id="rId3"/>
              </a:rPr>
              <a:t>https://go.usa.gov/xHbAG</a:t>
            </a:r>
            <a:r>
              <a:rPr lang="en-US" sz="1600" u="sng">
                <a:solidFill>
                  <a:srgbClr val="0563C1"/>
                </a:solidFill>
                <a:effectLst/>
                <a:latin typeface="+mn-lt"/>
                <a:ea typeface="Calibri" panose="020F0502020204030204" pitchFamily="34" charset="0"/>
                <a:cs typeface="Times New Roman"/>
              </a:rPr>
              <a:t> </a:t>
            </a:r>
            <a:r>
              <a:rPr lang="en-US" sz="1600">
                <a:latin typeface="Arial"/>
                <a:ea typeface="Calibri" panose="020F0502020204030204" pitchFamily="34" charset="0"/>
                <a:cs typeface="Times New Roman"/>
              </a:rPr>
              <a:t>#NIHCEAL</a:t>
            </a:r>
            <a:endParaRPr lang="en-US" sz="1600">
              <a:effectLst/>
              <a:latin typeface="Arial"/>
              <a:ea typeface="Calibri" panose="020F0502020204030204" pitchFamily="34" charset="0"/>
              <a:cs typeface="Times New Roman"/>
            </a:endParaRPr>
          </a:p>
        </p:txBody>
      </p:sp>
      <p:sp>
        <p:nvSpPr>
          <p:cNvPr id="3" name="TextBox 2">
            <a:extLst>
              <a:ext uri="{FF2B5EF4-FFF2-40B4-BE49-F238E27FC236}">
                <a16:creationId xmlns:a16="http://schemas.microsoft.com/office/drawing/2014/main" id="{C28B94AD-3D42-AB49-B1E4-155FF41F26E5}"/>
              </a:ext>
            </a:extLst>
          </p:cNvPr>
          <p:cNvSpPr txBox="1"/>
          <p:nvPr/>
        </p:nvSpPr>
        <p:spPr>
          <a:xfrm>
            <a:off x="6235645" y="1459415"/>
            <a:ext cx="2939143" cy="338554"/>
          </a:xfrm>
          <a:prstGeom prst="rect">
            <a:avLst/>
          </a:prstGeom>
          <a:noFill/>
        </p:spPr>
        <p:txBody>
          <a:bodyPr wrap="square" rtlCol="0">
            <a:spAutoFit/>
          </a:bodyPr>
          <a:lstStyle/>
          <a:p>
            <a:r>
              <a:rPr lang="en-US" sz="1600" b="1"/>
              <a:t>IMAGES</a:t>
            </a:r>
          </a:p>
        </p:txBody>
      </p:sp>
      <p:pic>
        <p:nvPicPr>
          <p:cNvPr id="11" name="Picture 10" descr="Social media card. Question: Which vaccine is the best to get? Logo: National Institutes of Health Community Engagement Alliance.">
            <a:extLst>
              <a:ext uri="{FF2B5EF4-FFF2-40B4-BE49-F238E27FC236}">
                <a16:creationId xmlns:a16="http://schemas.microsoft.com/office/drawing/2014/main" id="{68E9771D-C103-49BA-A82F-5DC4FA9805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4981" y="1934844"/>
            <a:ext cx="3738942" cy="1965960"/>
          </a:xfrm>
          <a:prstGeom prst="rect">
            <a:avLst/>
          </a:prstGeom>
        </p:spPr>
      </p:pic>
      <p:pic>
        <p:nvPicPr>
          <p:cNvPr id="12" name="Picture 11" descr="Social media card. Answer: Any of them. Take the vaccine that is available to you first. More vaccine questions answered at covid19community.nih.gov&#10;Logo: National Institutes of Health Community Engagement Alliance.">
            <a:extLst>
              <a:ext uri="{FF2B5EF4-FFF2-40B4-BE49-F238E27FC236}">
                <a16:creationId xmlns:a16="http://schemas.microsoft.com/office/drawing/2014/main" id="{5D730F81-130E-4EA0-8827-32B6338D26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94981" y="4025266"/>
            <a:ext cx="3738942" cy="1965960"/>
          </a:xfrm>
          <a:prstGeom prst="rect">
            <a:avLst/>
          </a:prstGeom>
        </p:spPr>
      </p:pic>
      <p:sp>
        <p:nvSpPr>
          <p:cNvPr id="4" name="TextBox 3">
            <a:extLst>
              <a:ext uri="{FF2B5EF4-FFF2-40B4-BE49-F238E27FC236}">
                <a16:creationId xmlns:a16="http://schemas.microsoft.com/office/drawing/2014/main" id="{C69551F5-7B8D-45B7-AA41-565F352CD328}"/>
              </a:ext>
            </a:extLst>
          </p:cNvPr>
          <p:cNvSpPr txBox="1"/>
          <p:nvPr/>
        </p:nvSpPr>
        <p:spPr>
          <a:xfrm>
            <a:off x="6201645" y="6128101"/>
            <a:ext cx="2928258" cy="692497"/>
          </a:xfrm>
          <a:prstGeom prst="rect">
            <a:avLst/>
          </a:prstGeom>
          <a:noFill/>
        </p:spPr>
        <p:txBody>
          <a:bodyPr wrap="square" lIns="91440" tIns="45720" rIns="91440" bIns="45720" rtlCol="0" anchor="t">
            <a:spAutoFit/>
          </a:bodyPr>
          <a:lstStyle/>
          <a:p>
            <a:r>
              <a:rPr lang="en-US" sz="1400" b="1">
                <a:solidFill>
                  <a:schemeClr val="accent1"/>
                </a:solidFill>
              </a:rPr>
              <a:t>Download Images</a:t>
            </a:r>
            <a:br>
              <a:rPr lang="en-US" sz="1400">
                <a:solidFill>
                  <a:schemeClr val="accent1"/>
                </a:solidFill>
              </a:rPr>
            </a:br>
            <a:r>
              <a:rPr lang="en-US" sz="1100">
                <a:ea typeface="+mn-lt"/>
                <a:cs typeface="+mn-lt"/>
                <a:hlinkClick r:id="rId6"/>
              </a:rPr>
              <a:t>https://covid19community.nih.gov/resources/vaccine-effectiveness-social-cards</a:t>
            </a:r>
            <a:r>
              <a:rPr lang="en-US" sz="1100">
                <a:ea typeface="+mn-lt"/>
                <a:cs typeface="+mn-lt"/>
              </a:rPr>
              <a:t>  </a:t>
            </a:r>
            <a:r>
              <a:rPr lang="en-US" sz="1400">
                <a:ea typeface="+mn-lt"/>
                <a:cs typeface="+mn-lt"/>
              </a:rPr>
              <a:t>  </a:t>
            </a:r>
            <a:endParaRPr lang="en-US" sz="1100">
              <a:solidFill>
                <a:srgbClr val="206FB3"/>
              </a:solidFill>
              <a:ea typeface="+mn-lt"/>
              <a:cs typeface="+mn-lt"/>
            </a:endParaRPr>
          </a:p>
        </p:txBody>
      </p:sp>
      <p:sp>
        <p:nvSpPr>
          <p:cNvPr id="8" name="TextBox 7">
            <a:extLst>
              <a:ext uri="{FF2B5EF4-FFF2-40B4-BE49-F238E27FC236}">
                <a16:creationId xmlns:a16="http://schemas.microsoft.com/office/drawing/2014/main" id="{A9C53479-07A3-45F8-9092-AF58F6BD5FD1}"/>
              </a:ext>
            </a:extLst>
          </p:cNvPr>
          <p:cNvSpPr txBox="1"/>
          <p:nvPr/>
        </p:nvSpPr>
        <p:spPr>
          <a:xfrm>
            <a:off x="11624149" y="84841"/>
            <a:ext cx="461014" cy="369332"/>
          </a:xfrm>
          <a:prstGeom prst="rect">
            <a:avLst/>
          </a:prstGeom>
          <a:noFill/>
        </p:spPr>
        <p:txBody>
          <a:bodyPr wrap="square" rtlCol="0">
            <a:spAutoFit/>
          </a:bodyPr>
          <a:lstStyle/>
          <a:p>
            <a:r>
              <a:rPr lang="en-US" dirty="0"/>
              <a:t>11</a:t>
            </a:r>
          </a:p>
        </p:txBody>
      </p:sp>
    </p:spTree>
    <p:extLst>
      <p:ext uri="{BB962C8B-B14F-4D97-AF65-F5344CB8AC3E}">
        <p14:creationId xmlns:p14="http://schemas.microsoft.com/office/powerpoint/2010/main" val="1640283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a:xfrm>
            <a:off x="510830" y="148264"/>
            <a:ext cx="11368732" cy="1325563"/>
          </a:xfrm>
        </p:spPr>
        <p:txBody>
          <a:bodyPr>
            <a:normAutofit/>
          </a:bodyPr>
          <a:lstStyle/>
          <a:p>
            <a:r>
              <a:rPr lang="en-US" sz="2800" b="1">
                <a:effectLst/>
                <a:latin typeface="+mn-lt"/>
                <a:ea typeface="Calibri" panose="020F0502020204030204" pitchFamily="34" charset="0"/>
                <a:cs typeface="Times New Roman" panose="02020603050405020304" pitchFamily="18" charset="0"/>
              </a:rPr>
              <a:t>What’s the best way to keep from getting sick with COVID-19? </a:t>
            </a:r>
            <a:endParaRPr lang="en-US" sz="2800">
              <a:latin typeface="+mn-lt"/>
            </a:endParaRPr>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484668" y="1456730"/>
            <a:ext cx="5615018" cy="4754595"/>
          </a:xfr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16165"/>
                </a:solidFill>
                <a:effectLst/>
                <a:uLnTx/>
                <a:uFillTx/>
                <a:latin typeface="Arial" panose="020B0604020202020204"/>
                <a:ea typeface="+mn-ea"/>
                <a:cs typeface="+mn-cs"/>
              </a:rPr>
              <a:t>POST COPY</a:t>
            </a: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a:ln>
                  <a:noFill/>
                </a:ln>
                <a:solidFill>
                  <a:srgbClr val="616165"/>
                </a:solidFill>
                <a:effectLst/>
                <a:uLnTx/>
                <a:uFillTx/>
                <a:latin typeface="Arial" panose="020B0604020202020204"/>
                <a:ea typeface="+mn-ea"/>
                <a:cs typeface="+mn-cs"/>
              </a:rPr>
              <a:t>Facebook/LinkedIn</a:t>
            </a:r>
            <a:endParaRPr lang="en-US" sz="1600" b="0" i="1" u="none" strike="noStrike" kern="1200" cap="none" spc="0" normalizeH="0" baseline="0" noProof="0">
              <a:ln>
                <a:noFill/>
              </a:ln>
              <a:solidFill>
                <a:srgbClr val="616165"/>
              </a:solidFill>
              <a:effectLst/>
              <a:uLnTx/>
              <a:uFillTx/>
              <a:latin typeface="Arial" panose="020B0604020202020204"/>
              <a:cs typeface="Arial"/>
            </a:endParaRPr>
          </a:p>
          <a:p>
            <a:pPr marL="0" indent="0">
              <a:lnSpc>
                <a:spcPct val="107000"/>
              </a:lnSpc>
              <a:spcBef>
                <a:spcPts val="0"/>
              </a:spcBef>
              <a:spcAft>
                <a:spcPts val="800"/>
              </a:spcAft>
              <a:buNone/>
            </a:pPr>
            <a:r>
              <a:rPr lang="en-US" sz="1600">
                <a:effectLst/>
                <a:latin typeface="+mn-lt"/>
                <a:ea typeface="Calibri" panose="020F0502020204030204" pitchFamily="34" charset="0"/>
                <a:cs typeface="Times New Roman"/>
              </a:rPr>
              <a:t>Get vaccinated as soon as a COVID-19 vaccine is available to you. When you’ve been fully vaccinated, follow guidance from the CDC about the best ways to protect yourself and others. </a:t>
            </a:r>
            <a:r>
              <a:rPr lang="en-US" sz="1600" u="sng">
                <a:solidFill>
                  <a:srgbClr val="0563C1"/>
                </a:solidFill>
                <a:effectLst/>
                <a:latin typeface="+mn-lt"/>
                <a:ea typeface="Calibri" panose="020F0502020204030204" pitchFamily="34" charset="0"/>
                <a:cs typeface="Times New Roman"/>
                <a:hlinkClick r:id="rId3"/>
              </a:rPr>
              <a:t>https://go.usa.gov/xHbAG</a:t>
            </a:r>
            <a:endParaRPr lang="en-US" sz="1600">
              <a:effectLst/>
              <a:latin typeface="+mn-lt"/>
              <a:ea typeface="Calibri" panose="020F0502020204030204" pitchFamily="34" charset="0"/>
              <a:cs typeface="Times New Roman"/>
            </a:endParaRPr>
          </a:p>
          <a:p>
            <a:pPr marL="0" indent="0">
              <a:lnSpc>
                <a:spcPct val="100000"/>
              </a:lnSpc>
              <a:spcBef>
                <a:spcPts val="300"/>
              </a:spcBef>
              <a:buNone/>
              <a:defRPr/>
            </a:pPr>
            <a:r>
              <a:rPr lang="en-US" sz="1600" i="1">
                <a:solidFill>
                  <a:srgbClr val="616165"/>
                </a:solidFill>
                <a:latin typeface="+mn-lt"/>
                <a:cs typeface="+mn-cs"/>
              </a:rPr>
              <a:t>Twitter/Instagram </a:t>
            </a:r>
            <a:endParaRPr lang="en-US" sz="1600" b="0" i="1" u="none" strike="noStrike" kern="1200" cap="none" spc="0" normalizeH="0" baseline="0" noProof="0">
              <a:ln>
                <a:noFill/>
              </a:ln>
              <a:solidFill>
                <a:srgbClr val="616165"/>
              </a:solidFill>
              <a:effectLst/>
              <a:uLnTx/>
              <a:uFillTx/>
              <a:latin typeface="+mn-lt"/>
              <a:cs typeface="Arial"/>
            </a:endParaRPr>
          </a:p>
          <a:p>
            <a:pPr marL="0" marR="0" indent="0">
              <a:lnSpc>
                <a:spcPct val="107000"/>
              </a:lnSpc>
              <a:spcBef>
                <a:spcPts val="0"/>
              </a:spcBef>
              <a:spcAft>
                <a:spcPts val="800"/>
              </a:spcAft>
              <a:buNone/>
            </a:pPr>
            <a:r>
              <a:rPr lang="en-US" sz="1600">
                <a:effectLst/>
                <a:latin typeface="+mn-lt"/>
                <a:ea typeface="Calibri" panose="020F0502020204030204" pitchFamily="34" charset="0"/>
                <a:cs typeface="Times New Roman"/>
              </a:rPr>
              <a:t>Get vaccinated as soon as you can. When you’ve been fully vaccinated, follow CDC guidance for the best ways to protect yourself and others. </a:t>
            </a:r>
            <a:r>
              <a:rPr lang="en-US" sz="1600" u="sng">
                <a:solidFill>
                  <a:srgbClr val="0563C1"/>
                </a:solidFill>
                <a:effectLst/>
                <a:latin typeface="+mn-lt"/>
                <a:ea typeface="Calibri" panose="020F0502020204030204" pitchFamily="34" charset="0"/>
                <a:cs typeface="Times New Roman"/>
                <a:hlinkClick r:id="rId3"/>
              </a:rPr>
              <a:t>https://go.usa.gov/xHbAG</a:t>
            </a:r>
            <a:r>
              <a:rPr lang="en-US" sz="1600" u="sng">
                <a:solidFill>
                  <a:srgbClr val="0563C1"/>
                </a:solidFill>
                <a:effectLst/>
                <a:latin typeface="+mn-lt"/>
                <a:ea typeface="Calibri" panose="020F0502020204030204" pitchFamily="34" charset="0"/>
                <a:cs typeface="Times New Roman"/>
              </a:rPr>
              <a:t> </a:t>
            </a:r>
            <a:r>
              <a:rPr lang="en-US" sz="1600">
                <a:latin typeface="Arial"/>
                <a:ea typeface="Calibri" panose="020F0502020204030204" pitchFamily="34" charset="0"/>
                <a:cs typeface="Times New Roman"/>
              </a:rPr>
              <a:t>#NIHCEAL</a:t>
            </a:r>
            <a:endParaRPr lang="en-US" sz="1600">
              <a:effectLst/>
              <a:latin typeface="Arial"/>
              <a:ea typeface="Calibri" panose="020F0502020204030204" pitchFamily="34" charset="0"/>
              <a:cs typeface="Times New Roman"/>
            </a:endParaRPr>
          </a:p>
        </p:txBody>
      </p:sp>
      <p:sp>
        <p:nvSpPr>
          <p:cNvPr id="3" name="TextBox 2">
            <a:extLst>
              <a:ext uri="{FF2B5EF4-FFF2-40B4-BE49-F238E27FC236}">
                <a16:creationId xmlns:a16="http://schemas.microsoft.com/office/drawing/2014/main" id="{C28B94AD-3D42-AB49-B1E4-155FF41F26E5}"/>
              </a:ext>
            </a:extLst>
          </p:cNvPr>
          <p:cNvSpPr txBox="1"/>
          <p:nvPr/>
        </p:nvSpPr>
        <p:spPr>
          <a:xfrm>
            <a:off x="6143325" y="1426750"/>
            <a:ext cx="2939143" cy="338554"/>
          </a:xfrm>
          <a:prstGeom prst="rect">
            <a:avLst/>
          </a:prstGeom>
          <a:noFill/>
        </p:spPr>
        <p:txBody>
          <a:bodyPr wrap="square" rtlCol="0">
            <a:spAutoFit/>
          </a:bodyPr>
          <a:lstStyle/>
          <a:p>
            <a:r>
              <a:rPr lang="en-US" sz="1600" b="1"/>
              <a:t>IMAGES</a:t>
            </a:r>
          </a:p>
        </p:txBody>
      </p:sp>
      <p:pic>
        <p:nvPicPr>
          <p:cNvPr id="9" name="Picture 8" descr="Social media card. Question: What's the best way to keep from getting sick with COVID-19? Logo: National Institutes of Health Community Engagement Alliance.">
            <a:extLst>
              <a:ext uri="{FF2B5EF4-FFF2-40B4-BE49-F238E27FC236}">
                <a16:creationId xmlns:a16="http://schemas.microsoft.com/office/drawing/2014/main" id="{2E768D73-54A6-46EA-B7E2-CEC63149F4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3042" y="1765304"/>
            <a:ext cx="3738942" cy="1965960"/>
          </a:xfrm>
          <a:prstGeom prst="rect">
            <a:avLst/>
          </a:prstGeom>
        </p:spPr>
      </p:pic>
      <p:pic>
        <p:nvPicPr>
          <p:cNvPr id="10" name="Picture 9" descr="Social media card. Answer: Get vaccinateed. More vaccine questions answered at covid19community.nih.gov&#10;Logo: National Institutes of Health Community Engagement Alliance.">
            <a:extLst>
              <a:ext uri="{FF2B5EF4-FFF2-40B4-BE49-F238E27FC236}">
                <a16:creationId xmlns:a16="http://schemas.microsoft.com/office/drawing/2014/main" id="{A82A7158-3C1D-4F2D-A1B4-6FC0862891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3042" y="3804047"/>
            <a:ext cx="3738942" cy="1965960"/>
          </a:xfrm>
          <a:prstGeom prst="rect">
            <a:avLst/>
          </a:prstGeom>
        </p:spPr>
      </p:pic>
      <p:sp>
        <p:nvSpPr>
          <p:cNvPr id="4" name="TextBox 3">
            <a:extLst>
              <a:ext uri="{FF2B5EF4-FFF2-40B4-BE49-F238E27FC236}">
                <a16:creationId xmlns:a16="http://schemas.microsoft.com/office/drawing/2014/main" id="{1A168CCF-437F-4671-8FFC-7AD8CB4D39BB}"/>
              </a:ext>
            </a:extLst>
          </p:cNvPr>
          <p:cNvSpPr txBox="1"/>
          <p:nvPr/>
        </p:nvSpPr>
        <p:spPr>
          <a:xfrm>
            <a:off x="6096000" y="5871488"/>
            <a:ext cx="2928258" cy="692497"/>
          </a:xfrm>
          <a:prstGeom prst="rect">
            <a:avLst/>
          </a:prstGeom>
          <a:noFill/>
        </p:spPr>
        <p:txBody>
          <a:bodyPr wrap="square" lIns="91440" tIns="45720" rIns="91440" bIns="45720" rtlCol="0" anchor="t">
            <a:spAutoFit/>
          </a:bodyPr>
          <a:lstStyle/>
          <a:p>
            <a:r>
              <a:rPr lang="en-US" sz="1400" b="1">
                <a:solidFill>
                  <a:schemeClr val="accent1"/>
                </a:solidFill>
              </a:rPr>
              <a:t>Download Images</a:t>
            </a:r>
            <a:br>
              <a:rPr lang="en-US" sz="1400">
                <a:solidFill>
                  <a:schemeClr val="accent1"/>
                </a:solidFill>
              </a:rPr>
            </a:br>
            <a:r>
              <a:rPr lang="en-US" sz="1100">
                <a:ea typeface="+mn-lt"/>
                <a:cs typeface="+mn-lt"/>
                <a:hlinkClick r:id="rId6"/>
              </a:rPr>
              <a:t>https://covid19community.nih.gov/resources/vaccine-effectiveness-social-cards</a:t>
            </a:r>
            <a:r>
              <a:rPr lang="en-US" sz="1100">
                <a:ea typeface="+mn-lt"/>
                <a:cs typeface="+mn-lt"/>
              </a:rPr>
              <a:t>  </a:t>
            </a:r>
            <a:r>
              <a:rPr lang="en-US" sz="1400">
                <a:ea typeface="+mn-lt"/>
                <a:cs typeface="+mn-lt"/>
              </a:rPr>
              <a:t>  </a:t>
            </a:r>
            <a:endParaRPr lang="en-US" sz="1100">
              <a:solidFill>
                <a:srgbClr val="206FB3"/>
              </a:solidFill>
              <a:ea typeface="+mn-lt"/>
              <a:cs typeface="+mn-lt"/>
            </a:endParaRPr>
          </a:p>
        </p:txBody>
      </p:sp>
      <p:sp>
        <p:nvSpPr>
          <p:cNvPr id="8" name="TextBox 7">
            <a:extLst>
              <a:ext uri="{FF2B5EF4-FFF2-40B4-BE49-F238E27FC236}">
                <a16:creationId xmlns:a16="http://schemas.microsoft.com/office/drawing/2014/main" id="{F2DDBFB2-3074-4835-BCA5-CC63AE63B1F0}"/>
              </a:ext>
            </a:extLst>
          </p:cNvPr>
          <p:cNvSpPr txBox="1"/>
          <p:nvPr/>
        </p:nvSpPr>
        <p:spPr>
          <a:xfrm>
            <a:off x="11624149" y="84841"/>
            <a:ext cx="461014" cy="369332"/>
          </a:xfrm>
          <a:prstGeom prst="rect">
            <a:avLst/>
          </a:prstGeom>
          <a:noFill/>
        </p:spPr>
        <p:txBody>
          <a:bodyPr wrap="square" rtlCol="0">
            <a:spAutoFit/>
          </a:bodyPr>
          <a:lstStyle/>
          <a:p>
            <a:r>
              <a:rPr lang="en-US" dirty="0"/>
              <a:t>12</a:t>
            </a:r>
          </a:p>
        </p:txBody>
      </p:sp>
    </p:spTree>
    <p:extLst>
      <p:ext uri="{BB962C8B-B14F-4D97-AF65-F5344CB8AC3E}">
        <p14:creationId xmlns:p14="http://schemas.microsoft.com/office/powerpoint/2010/main" val="2894618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5349B-C693-364A-A474-5771226D7D4A}"/>
              </a:ext>
            </a:extLst>
          </p:cNvPr>
          <p:cNvSpPr>
            <a:spLocks noGrp="1"/>
          </p:cNvSpPr>
          <p:nvPr>
            <p:ph type="title"/>
          </p:nvPr>
        </p:nvSpPr>
        <p:spPr>
          <a:xfrm>
            <a:off x="1560897" y="945315"/>
            <a:ext cx="8483600" cy="1325563"/>
          </a:xfrm>
        </p:spPr>
        <p:txBody>
          <a:bodyPr>
            <a:normAutofit/>
          </a:bodyPr>
          <a:lstStyle/>
          <a:p>
            <a:r>
              <a:rPr lang="en-US">
                <a:latin typeface="Arial"/>
                <a:cs typeface="Arial"/>
              </a:rPr>
              <a:t>Vaccine Effectiveness Questions</a:t>
            </a:r>
            <a:r>
              <a:rPr lang="en-US" sz="2000">
                <a:latin typeface="Arial"/>
                <a:cs typeface="Arial"/>
              </a:rPr>
              <a:t> </a:t>
            </a:r>
            <a:br>
              <a:rPr lang="en-US" sz="2000">
                <a:latin typeface="Arial"/>
                <a:cs typeface="Arial"/>
              </a:rPr>
            </a:br>
            <a:r>
              <a:rPr lang="en-US" sz="2000">
                <a:latin typeface="Arial"/>
                <a:cs typeface="Arial"/>
              </a:rPr>
              <a:t>Spanish Assets</a:t>
            </a:r>
          </a:p>
        </p:txBody>
      </p:sp>
      <p:sp>
        <p:nvSpPr>
          <p:cNvPr id="3" name="Text Placeholder 2">
            <a:extLst>
              <a:ext uri="{FF2B5EF4-FFF2-40B4-BE49-F238E27FC236}">
                <a16:creationId xmlns:a16="http://schemas.microsoft.com/office/drawing/2014/main" id="{E5684788-C413-9E46-8A7B-FFF202F8A536}"/>
              </a:ext>
            </a:extLst>
          </p:cNvPr>
          <p:cNvSpPr>
            <a:spLocks noGrp="1"/>
          </p:cNvSpPr>
          <p:nvPr>
            <p:ph type="body" sz="half" idx="2"/>
          </p:nvPr>
        </p:nvSpPr>
        <p:spPr>
          <a:xfrm>
            <a:off x="1676400" y="2405631"/>
            <a:ext cx="8483600" cy="3811588"/>
          </a:xfrm>
        </p:spPr>
        <p:txBody>
          <a:bodyPr vert="horz" lIns="91440" tIns="45720" rIns="91440" bIns="45720" rtlCol="0" anchor="t">
            <a:normAutofit/>
          </a:bodyPr>
          <a:lstStyle/>
          <a:p>
            <a:r>
              <a:rPr lang="en-US" dirty="0">
                <a:latin typeface="Arial"/>
                <a:cs typeface="Arial"/>
              </a:rPr>
              <a:t>Share these resources on your social media channels. They answer the following questions: </a:t>
            </a:r>
          </a:p>
          <a:p>
            <a:pPr marL="342900" indent="-342900">
              <a:buFont typeface="Arial" panose="020B0604020202020204" pitchFamily="34" charset="0"/>
              <a:buChar char="•"/>
            </a:pPr>
            <a:r>
              <a:rPr lang="es-ES" dirty="0"/>
              <a:t>¿Cuáles vacunas contra el COVID-19 ayudan a evitar tener la hospitalización o muerte por COVID? </a:t>
            </a:r>
            <a:endParaRPr lang="en-US" dirty="0">
              <a:latin typeface="Arial"/>
              <a:cs typeface="Arial"/>
            </a:endParaRPr>
          </a:p>
          <a:p>
            <a:pPr marL="342900" indent="-342900">
              <a:buFont typeface="Arial" panose="020B0604020202020204" pitchFamily="34" charset="0"/>
              <a:buChar char="•"/>
            </a:pPr>
            <a:r>
              <a:rPr lang="es-ES" dirty="0"/>
              <a:t>¿Alguna de las vacunas disponibles contra el COVID-19 es más segura que las otras?</a:t>
            </a:r>
            <a:r>
              <a:rPr lang="en-US" sz="1400" dirty="0">
                <a:ea typeface="Calibri" panose="020F0502020204030204" pitchFamily="34" charset="0"/>
                <a:cs typeface="Times New Roman" panose="02020603050405020304" pitchFamily="18" charset="0"/>
              </a:rPr>
              <a:t> </a:t>
            </a:r>
            <a:endParaRPr lang="en-US" dirty="0">
              <a:latin typeface="Arial"/>
              <a:cs typeface="Arial"/>
            </a:endParaRPr>
          </a:p>
          <a:p>
            <a:pPr marL="342900" indent="-342900">
              <a:buFont typeface="Arial" panose="020B0604020202020204" pitchFamily="34" charset="0"/>
              <a:buChar char="•"/>
            </a:pPr>
            <a:r>
              <a:rPr lang="es-ES" dirty="0"/>
              <a:t>¿Es mejor recibir una vacuna de ARNm o una vacuna de vector viral contra el COVID-19?</a:t>
            </a:r>
            <a:r>
              <a:rPr lang="en-US" sz="1400" dirty="0">
                <a:ea typeface="Calibri" panose="020F0502020204030204" pitchFamily="34" charset="0"/>
                <a:cs typeface="Times New Roman" panose="02020603050405020304" pitchFamily="18" charset="0"/>
              </a:rPr>
              <a:t> </a:t>
            </a:r>
          </a:p>
          <a:p>
            <a:pPr marL="342900" indent="-342900">
              <a:buFont typeface="Arial" panose="020B0604020202020204" pitchFamily="34" charset="0"/>
              <a:buChar char="•"/>
            </a:pPr>
            <a:r>
              <a:rPr lang="es-ES" dirty="0"/>
              <a:t>¿Qué vacuna contra el COVID-19 brinda la mejor protección?</a:t>
            </a:r>
          </a:p>
          <a:p>
            <a:pPr marL="342900" indent="-342900">
              <a:buFont typeface="Arial" panose="020B0604020202020204" pitchFamily="34" charset="0"/>
              <a:buChar char="•"/>
            </a:pPr>
            <a:r>
              <a:rPr lang="es-ES" dirty="0"/>
              <a:t>¿Cuál de las vacunas contra el COVID-19 requiere UNA SOLA dosis?</a:t>
            </a:r>
          </a:p>
          <a:p>
            <a:pPr marL="342900" indent="-342900">
              <a:buFont typeface="Arial" panose="020B0604020202020204" pitchFamily="34" charset="0"/>
              <a:buChar char="•"/>
            </a:pPr>
            <a:r>
              <a:rPr lang="es-ES" dirty="0"/>
              <a:t>¿Cuáles de las vacunas disponibles contra el COVID-19 requieren dos dosis?</a:t>
            </a:r>
            <a:r>
              <a:rPr lang="en-US" dirty="0">
                <a:ea typeface="Calibri" panose="020F0502020204030204" pitchFamily="34" charset="0"/>
                <a:cs typeface="Times New Roman" panose="02020603050405020304" pitchFamily="18" charset="0"/>
              </a:rPr>
              <a:t> </a:t>
            </a:r>
          </a:p>
          <a:p>
            <a:pPr marL="342900" indent="-342900">
              <a:buFont typeface="Arial" panose="020B0604020202020204" pitchFamily="34" charset="0"/>
              <a:buChar char="•"/>
            </a:pPr>
            <a:r>
              <a:rPr lang="es-ES" dirty="0"/>
              <a:t>¿Cuál es la mejor vacuna que puedo recibir?</a:t>
            </a:r>
            <a:r>
              <a:rPr lang="en-US" dirty="0">
                <a:ea typeface="Calibri" panose="020F0502020204030204" pitchFamily="34" charset="0"/>
                <a:cs typeface="Times New Roman" panose="02020603050405020304" pitchFamily="18" charset="0"/>
              </a:rPr>
              <a:t> </a:t>
            </a:r>
            <a:endParaRPr lang="es-ES" dirty="0"/>
          </a:p>
          <a:p>
            <a:pPr marL="342900" indent="-342900">
              <a:buFont typeface="Arial" panose="020B0604020202020204" pitchFamily="34" charset="0"/>
              <a:buChar char="•"/>
            </a:pPr>
            <a:r>
              <a:rPr lang="en-US" dirty="0">
                <a:ea typeface="Calibri" panose="020F0502020204030204" pitchFamily="34" charset="0"/>
                <a:cs typeface="Times New Roman" panose="02020603050405020304" pitchFamily="18" charset="0"/>
              </a:rPr>
              <a:t> </a:t>
            </a:r>
            <a:r>
              <a:rPr lang="es-ES" dirty="0"/>
              <a:t>¿Cuál es la mejor manera de evitar enfermarse con COVID-19?</a:t>
            </a:r>
            <a:r>
              <a:rPr lang="en-US" dirty="0"/>
              <a:t> </a:t>
            </a:r>
            <a:endParaRPr lang="en-US" dirty="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US" dirty="0">
              <a:latin typeface="Arial"/>
              <a:cs typeface="Arial"/>
            </a:endParaRPr>
          </a:p>
          <a:p>
            <a:pPr marL="285750" indent="-285750">
              <a:buFont typeface="Arial" panose="020B0604020202020204" pitchFamily="34" charset="0"/>
              <a:buChar char="•"/>
            </a:pPr>
            <a:endParaRPr lang="en-US" dirty="0">
              <a:latin typeface="Arial"/>
              <a:cs typeface="Arial"/>
            </a:endParaRPr>
          </a:p>
          <a:p>
            <a:endParaRPr lang="en-US" dirty="0">
              <a:latin typeface="Arial"/>
              <a:cs typeface="Arial"/>
            </a:endParaRPr>
          </a:p>
          <a:p>
            <a:endParaRPr lang="en-US" dirty="0">
              <a:latin typeface="Arial"/>
              <a:cs typeface="Arial"/>
            </a:endParaRPr>
          </a:p>
          <a:p>
            <a:endParaRPr lang="en-US" dirty="0">
              <a:latin typeface="Arial"/>
              <a:cs typeface="Arial"/>
            </a:endParaRPr>
          </a:p>
          <a:p>
            <a:endParaRPr lang="en-US" dirty="0">
              <a:latin typeface="Arial"/>
              <a:cs typeface="Arial"/>
            </a:endParaRPr>
          </a:p>
          <a:p>
            <a:endParaRPr lang="en-US" dirty="0">
              <a:latin typeface="Arial"/>
              <a:cs typeface="Arial"/>
            </a:endParaRPr>
          </a:p>
          <a:p>
            <a:endParaRPr lang="en-US" dirty="0"/>
          </a:p>
        </p:txBody>
      </p:sp>
      <p:sp>
        <p:nvSpPr>
          <p:cNvPr id="4" name="TextBox 3">
            <a:extLst>
              <a:ext uri="{FF2B5EF4-FFF2-40B4-BE49-F238E27FC236}">
                <a16:creationId xmlns:a16="http://schemas.microsoft.com/office/drawing/2014/main" id="{00FBE3F6-5B0B-4BE7-9BCC-20B05158DC55}"/>
              </a:ext>
            </a:extLst>
          </p:cNvPr>
          <p:cNvSpPr txBox="1"/>
          <p:nvPr/>
        </p:nvSpPr>
        <p:spPr>
          <a:xfrm>
            <a:off x="11624149" y="84841"/>
            <a:ext cx="461014" cy="369332"/>
          </a:xfrm>
          <a:prstGeom prst="rect">
            <a:avLst/>
          </a:prstGeom>
          <a:noFill/>
        </p:spPr>
        <p:txBody>
          <a:bodyPr wrap="square" rtlCol="0">
            <a:spAutoFit/>
          </a:bodyPr>
          <a:lstStyle/>
          <a:p>
            <a:r>
              <a:rPr lang="en-US" dirty="0">
                <a:solidFill>
                  <a:schemeClr val="bg1"/>
                </a:solidFill>
              </a:rPr>
              <a:t>13</a:t>
            </a:r>
          </a:p>
        </p:txBody>
      </p:sp>
    </p:spTree>
    <p:extLst>
      <p:ext uri="{BB962C8B-B14F-4D97-AF65-F5344CB8AC3E}">
        <p14:creationId xmlns:p14="http://schemas.microsoft.com/office/powerpoint/2010/main" val="4223680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a:xfrm>
            <a:off x="838199" y="365125"/>
            <a:ext cx="11085095" cy="1325563"/>
          </a:xfrm>
        </p:spPr>
        <p:txBody>
          <a:bodyPr>
            <a:normAutofit fontScale="90000"/>
          </a:bodyPr>
          <a:lstStyle/>
          <a:p>
            <a:r>
              <a:rPr lang="es-ES" sz="3100"/>
              <a:t>¿Cuáles vacunas contra el COVID-19 ayudan a evitar tener la hospitalización o muerte por COVID?</a:t>
            </a:r>
            <a:br>
              <a:rPr lang="en-US"/>
            </a:br>
            <a:r>
              <a:rPr lang="en-US" sz="2800"/>
              <a:t> </a:t>
            </a:r>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843008" y="1589034"/>
            <a:ext cx="5252992" cy="4754595"/>
          </a:xfrm>
        </p:spPr>
        <p:txBody>
          <a:bodyPr vert="horz" lIns="91440" tIns="45720" rIns="91440" bIns="45720" rtlCol="0" anchor="t">
            <a:noAutofit/>
          </a:bodyPr>
          <a:lstStyle/>
          <a:p>
            <a:pPr marL="0" indent="0">
              <a:lnSpc>
                <a:spcPct val="100000"/>
              </a:lnSpc>
              <a:spcBef>
                <a:spcPts val="0"/>
              </a:spcBef>
              <a:buNone/>
              <a:defRPr/>
            </a:pPr>
            <a:r>
              <a:rPr kumimoji="0" lang="en-US" sz="1600" b="1" i="0" u="none" strike="noStrike" kern="1200" cap="none" spc="0" normalizeH="0" baseline="0" noProof="0" dirty="0">
                <a:ln>
                  <a:noFill/>
                </a:ln>
                <a:solidFill>
                  <a:srgbClr val="616165"/>
                </a:solidFill>
                <a:effectLst/>
                <a:uLnTx/>
                <a:uFillTx/>
                <a:latin typeface="Arial" panose="020B0604020202020204"/>
                <a:ea typeface="+mn-ea"/>
                <a:cs typeface="+mn-cs"/>
              </a:rPr>
              <a:t>POST COPY</a:t>
            </a:r>
            <a:r>
              <a:rPr lang="en-US" sz="1600" b="1" dirty="0">
                <a:solidFill>
                  <a:srgbClr val="616165"/>
                </a:solidFill>
                <a:latin typeface="Arial" panose="020B0604020202020204"/>
                <a:cs typeface="+mn-cs"/>
              </a:rPr>
              <a:t> </a:t>
            </a:r>
            <a:endPar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2400"/>
              </a:spcBef>
              <a:spcAft>
                <a:spcPts val="0"/>
              </a:spcAft>
              <a:buClrTx/>
              <a:buSzTx/>
              <a:buFont typeface="Arial" panose="020B0604020202020204" pitchFamily="34" charset="0"/>
              <a:buNone/>
              <a:tabLst/>
              <a:defRPr/>
            </a:pPr>
            <a:r>
              <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rPr>
              <a:t>Facebook/LinkedIn</a:t>
            </a:r>
            <a:endParaRPr lang="en-US" sz="1600" b="0" i="1" u="none" strike="noStrike" kern="1200" cap="none" spc="0" normalizeH="0" baseline="0" noProof="0" dirty="0">
              <a:ln>
                <a:noFill/>
              </a:ln>
              <a:solidFill>
                <a:srgbClr val="616165"/>
              </a:solidFill>
              <a:effectLst/>
              <a:uLnTx/>
              <a:uFillTx/>
              <a:latin typeface="Arial" panose="020B0604020202020204"/>
              <a:cs typeface="Arial"/>
            </a:endParaRPr>
          </a:p>
          <a:p>
            <a:pPr marL="0" indent="0">
              <a:lnSpc>
                <a:spcPct val="107000"/>
              </a:lnSpc>
              <a:spcBef>
                <a:spcPts val="0"/>
              </a:spcBef>
              <a:spcAft>
                <a:spcPts val="800"/>
              </a:spcAft>
              <a:buNone/>
            </a:pPr>
            <a:r>
              <a:rPr lang="es-ES" sz="1400" dirty="0">
                <a:latin typeface="+mn-lt"/>
                <a:cs typeface="Arial"/>
              </a:rPr>
              <a:t>Todas las vacunas contra el COVID-19 tienen casi un 100% de efectividad para prevenir la hospitalización y la muerte por COVID-19, que es una de las cosas más importantes a considerar. Obtenga más respuestas a sus preguntas: </a:t>
            </a:r>
            <a:r>
              <a:rPr lang="es-ES" sz="1400" dirty="0">
                <a:latin typeface="+mn-lt"/>
                <a:cs typeface="Arial"/>
                <a:hlinkClick r:id="rId3"/>
              </a:rPr>
              <a:t>https://go.usa.gov/xA6h2</a:t>
            </a:r>
            <a:r>
              <a:rPr lang="es-ES" sz="1400" dirty="0">
                <a:latin typeface="+mn-lt"/>
                <a:cs typeface="Arial"/>
              </a:rPr>
              <a:t> </a:t>
            </a:r>
            <a:endParaRPr lang="en-US" sz="1400" i="1" dirty="0">
              <a:solidFill>
                <a:srgbClr val="616165"/>
              </a:solidFill>
              <a:latin typeface="+mn-lt"/>
              <a:cs typeface="Arial"/>
            </a:endParaRPr>
          </a:p>
          <a:p>
            <a:pPr marL="0" indent="0">
              <a:lnSpc>
                <a:spcPct val="100000"/>
              </a:lnSpc>
              <a:spcBef>
                <a:spcPts val="300"/>
              </a:spcBef>
              <a:buNone/>
              <a:defRPr/>
            </a:pPr>
            <a:r>
              <a:rPr lang="en-US" sz="1600" i="1" dirty="0">
                <a:solidFill>
                  <a:srgbClr val="616165"/>
                </a:solidFill>
                <a:latin typeface="+mn-lt"/>
                <a:cs typeface="+mn-cs"/>
              </a:rPr>
              <a:t>Twitter/Instagram</a:t>
            </a:r>
            <a:endParaRPr lang="en-US" sz="1600" b="0" i="1" u="none" strike="noStrike" kern="1200" cap="none" spc="0" normalizeH="0" baseline="0" noProof="0" dirty="0">
              <a:ln>
                <a:noFill/>
              </a:ln>
              <a:solidFill>
                <a:srgbClr val="616165"/>
              </a:solidFill>
              <a:effectLst/>
              <a:uLnTx/>
              <a:uFillTx/>
              <a:latin typeface="+mn-lt"/>
              <a:cs typeface="Arial"/>
            </a:endParaRPr>
          </a:p>
          <a:p>
            <a:pPr marL="0" indent="0">
              <a:lnSpc>
                <a:spcPct val="100000"/>
              </a:lnSpc>
              <a:spcBef>
                <a:spcPts val="300"/>
              </a:spcBef>
              <a:buNone/>
              <a:defRPr/>
            </a:pPr>
            <a:r>
              <a:rPr lang="es-ES" sz="1400" dirty="0">
                <a:latin typeface="Arial"/>
                <a:cs typeface="Arial"/>
              </a:rPr>
              <a:t>Todas las vacunas contra el #COVID19 tuvieron casi un 100% de efectividad para prevenir tanto la hospitalización como la muerte.  Encuentre más respuestas a preguntas sobre las vacunas: </a:t>
            </a:r>
            <a:r>
              <a:rPr lang="es-ES" sz="1400" dirty="0">
                <a:latin typeface="Arial"/>
                <a:cs typeface="Arial"/>
                <a:hlinkClick r:id="rId3"/>
              </a:rPr>
              <a:t>https://go.usa.gov/xA6h2</a:t>
            </a:r>
            <a:r>
              <a:rPr lang="es-ES" sz="1400" dirty="0">
                <a:latin typeface="Arial"/>
                <a:cs typeface="Arial"/>
              </a:rPr>
              <a:t> #NIHCEAL</a:t>
            </a:r>
            <a:endParaRPr kumimoji="0" lang="es-ES" sz="1400" b="0" i="1" u="none" strike="noStrike" kern="1200" cap="none" spc="0" normalizeH="0" baseline="0" dirty="0">
              <a:ln>
                <a:noFill/>
              </a:ln>
              <a:solidFill>
                <a:srgbClr val="616165"/>
              </a:solidFill>
              <a:effectLst/>
              <a:uLnTx/>
              <a:uFillTx/>
              <a:latin typeface="Arial"/>
              <a:cs typeface="Arial"/>
            </a:endParaRPr>
          </a:p>
        </p:txBody>
      </p:sp>
      <p:sp>
        <p:nvSpPr>
          <p:cNvPr id="3" name="TextBox 2">
            <a:extLst>
              <a:ext uri="{FF2B5EF4-FFF2-40B4-BE49-F238E27FC236}">
                <a16:creationId xmlns:a16="http://schemas.microsoft.com/office/drawing/2014/main" id="{C28B94AD-3D42-AB49-B1E4-155FF41F26E5}"/>
              </a:ext>
            </a:extLst>
          </p:cNvPr>
          <p:cNvSpPr txBox="1"/>
          <p:nvPr/>
        </p:nvSpPr>
        <p:spPr>
          <a:xfrm>
            <a:off x="6779444" y="1589034"/>
            <a:ext cx="2939143" cy="338554"/>
          </a:xfrm>
          <a:prstGeom prst="rect">
            <a:avLst/>
          </a:prstGeom>
          <a:noFill/>
        </p:spPr>
        <p:txBody>
          <a:bodyPr wrap="square" rtlCol="0">
            <a:spAutoFit/>
          </a:bodyPr>
          <a:lstStyle/>
          <a:p>
            <a:r>
              <a:rPr lang="en-US" sz="1600" b="1" dirty="0"/>
              <a:t>IMAGES</a:t>
            </a:r>
          </a:p>
        </p:txBody>
      </p:sp>
      <p:pic>
        <p:nvPicPr>
          <p:cNvPr id="7" name="Picture 6" descr="Spanish language social media card. Pregunta: ¿Cuáles vacunas contra el COVID-19 ayudan a evitar tener la hospitalización o muerte por COVID? Vea má respuestas a preguntas comunes sobre vacunas en covid19community.nih.gov/español&#10;Logo: National Institutes of Health Community Engagement Alliance.">
            <a:extLst>
              <a:ext uri="{FF2B5EF4-FFF2-40B4-BE49-F238E27FC236}">
                <a16:creationId xmlns:a16="http://schemas.microsoft.com/office/drawing/2014/main" id="{DB9FE305-4438-443D-B021-789331022306}"/>
              </a:ext>
            </a:extLst>
          </p:cNvPr>
          <p:cNvPicPr>
            <a:picLocks noChangeAspect="1"/>
          </p:cNvPicPr>
          <p:nvPr/>
        </p:nvPicPr>
        <p:blipFill>
          <a:blip r:embed="rId4"/>
          <a:stretch>
            <a:fillRect/>
          </a:stretch>
        </p:blipFill>
        <p:spPr>
          <a:xfrm>
            <a:off x="6779444" y="2005371"/>
            <a:ext cx="3737382" cy="1965960"/>
          </a:xfrm>
          <a:prstGeom prst="rect">
            <a:avLst/>
          </a:prstGeom>
        </p:spPr>
      </p:pic>
      <p:pic>
        <p:nvPicPr>
          <p:cNvPr id="11" name="Picture 10" descr="Spanish language social media card. Respuesta: Todas. En lose estudio clínicos, las tres demostraron ser casei 100% efectivas para prevenir la hospitalización y muerte por &#10;COVID-19. Vea má respuestas a preguntas comunes sobre vacunas en covid19community.nih.gov/español&#10;Logo: National Institutes of Health Community Engagement Alliance.">
            <a:extLst>
              <a:ext uri="{FF2B5EF4-FFF2-40B4-BE49-F238E27FC236}">
                <a16:creationId xmlns:a16="http://schemas.microsoft.com/office/drawing/2014/main" id="{00431061-FEE8-4021-A2E0-2CC9B96945C7}"/>
              </a:ext>
            </a:extLst>
          </p:cNvPr>
          <p:cNvPicPr>
            <a:picLocks noChangeAspect="1"/>
          </p:cNvPicPr>
          <p:nvPr/>
        </p:nvPicPr>
        <p:blipFill>
          <a:blip r:embed="rId5"/>
          <a:stretch>
            <a:fillRect/>
          </a:stretch>
        </p:blipFill>
        <p:spPr>
          <a:xfrm>
            <a:off x="6779444" y="4031420"/>
            <a:ext cx="3737382" cy="1965960"/>
          </a:xfrm>
          <a:prstGeom prst="rect">
            <a:avLst/>
          </a:prstGeom>
        </p:spPr>
      </p:pic>
      <p:sp>
        <p:nvSpPr>
          <p:cNvPr id="4" name="TextBox 3">
            <a:extLst>
              <a:ext uri="{FF2B5EF4-FFF2-40B4-BE49-F238E27FC236}">
                <a16:creationId xmlns:a16="http://schemas.microsoft.com/office/drawing/2014/main" id="{976A096D-73EC-5847-A219-40E87AA2D22B}"/>
              </a:ext>
            </a:extLst>
          </p:cNvPr>
          <p:cNvSpPr txBox="1"/>
          <p:nvPr/>
        </p:nvSpPr>
        <p:spPr>
          <a:xfrm>
            <a:off x="6779444" y="5997380"/>
            <a:ext cx="2928258" cy="692497"/>
          </a:xfrm>
          <a:prstGeom prst="rect">
            <a:avLst/>
          </a:prstGeom>
          <a:noFill/>
        </p:spPr>
        <p:txBody>
          <a:bodyPr wrap="square" lIns="91440" tIns="45720" rIns="91440" bIns="45720" rtlCol="0" anchor="t">
            <a:spAutoFit/>
          </a:bodyPr>
          <a:lstStyle/>
          <a:p>
            <a:r>
              <a:rPr lang="en-US" sz="1400" b="1">
                <a:solidFill>
                  <a:schemeClr val="accent1"/>
                </a:solidFill>
              </a:rPr>
              <a:t>Download Images</a:t>
            </a:r>
            <a:br>
              <a:rPr lang="en-US" sz="1400">
                <a:solidFill>
                  <a:schemeClr val="accent1"/>
                </a:solidFill>
              </a:rPr>
            </a:br>
            <a:r>
              <a:rPr lang="en-US" sz="1100">
                <a:ea typeface="+mn-lt"/>
                <a:cs typeface="+mn-lt"/>
                <a:hlinkClick r:id="rId6"/>
              </a:rPr>
              <a:t>https://covid19community.nih.gov/resources/vaccine-effectiveness-social-cards</a:t>
            </a:r>
            <a:r>
              <a:rPr lang="en-US" sz="1100">
                <a:ea typeface="+mn-lt"/>
                <a:cs typeface="+mn-lt"/>
              </a:rPr>
              <a:t>  </a:t>
            </a:r>
            <a:r>
              <a:rPr lang="en-US" sz="1400">
                <a:ea typeface="+mn-lt"/>
                <a:cs typeface="+mn-lt"/>
              </a:rPr>
              <a:t>  </a:t>
            </a:r>
            <a:endParaRPr lang="en-US" sz="1100">
              <a:solidFill>
                <a:srgbClr val="206FB3"/>
              </a:solidFill>
              <a:ea typeface="+mn-lt"/>
              <a:cs typeface="+mn-lt"/>
            </a:endParaRPr>
          </a:p>
        </p:txBody>
      </p:sp>
      <p:sp>
        <p:nvSpPr>
          <p:cNvPr id="8" name="TextBox 7">
            <a:extLst>
              <a:ext uri="{FF2B5EF4-FFF2-40B4-BE49-F238E27FC236}">
                <a16:creationId xmlns:a16="http://schemas.microsoft.com/office/drawing/2014/main" id="{AB11B079-47B3-4730-B690-7BFA7F61C9CD}"/>
              </a:ext>
            </a:extLst>
          </p:cNvPr>
          <p:cNvSpPr txBox="1"/>
          <p:nvPr/>
        </p:nvSpPr>
        <p:spPr>
          <a:xfrm>
            <a:off x="11624149" y="84841"/>
            <a:ext cx="461014" cy="369332"/>
          </a:xfrm>
          <a:prstGeom prst="rect">
            <a:avLst/>
          </a:prstGeom>
          <a:noFill/>
        </p:spPr>
        <p:txBody>
          <a:bodyPr wrap="square" rtlCol="0">
            <a:spAutoFit/>
          </a:bodyPr>
          <a:lstStyle/>
          <a:p>
            <a:r>
              <a:rPr lang="en-US" dirty="0"/>
              <a:t>14</a:t>
            </a:r>
          </a:p>
        </p:txBody>
      </p:sp>
    </p:spTree>
    <p:extLst>
      <p:ext uri="{BB962C8B-B14F-4D97-AF65-F5344CB8AC3E}">
        <p14:creationId xmlns:p14="http://schemas.microsoft.com/office/powerpoint/2010/main" val="697805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a:xfrm>
            <a:off x="838200" y="365125"/>
            <a:ext cx="10700084" cy="1325563"/>
          </a:xfrm>
        </p:spPr>
        <p:txBody>
          <a:bodyPr>
            <a:normAutofit/>
          </a:bodyPr>
          <a:lstStyle/>
          <a:p>
            <a:r>
              <a:rPr lang="es-ES" sz="3100"/>
              <a:t>¿Alguna de las vacunas disponibles contra el COVID-19 es más segura que las otras?</a:t>
            </a:r>
            <a:r>
              <a:rPr lang="en-US" sz="2800" b="1">
                <a:effectLst/>
                <a:latin typeface="+mn-lt"/>
                <a:ea typeface="Calibri" panose="020F0502020204030204" pitchFamily="34" charset="0"/>
                <a:cs typeface="Times New Roman" panose="02020603050405020304" pitchFamily="18" charset="0"/>
              </a:rPr>
              <a:t> </a:t>
            </a:r>
            <a:r>
              <a:rPr lang="en-US" sz="2800">
                <a:latin typeface="+mn-lt"/>
              </a:rPr>
              <a:t> </a:t>
            </a:r>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838200" y="1676513"/>
            <a:ext cx="5166674" cy="4754595"/>
          </a:xfr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616165"/>
                </a:solidFill>
                <a:effectLst/>
                <a:uLnTx/>
                <a:uFillTx/>
                <a:latin typeface="Arial" panose="020B0604020202020204"/>
                <a:ea typeface="+mn-ea"/>
                <a:cs typeface="+mn-cs"/>
              </a:rPr>
              <a:t>POST COPY</a:t>
            </a:r>
            <a:endPar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2400"/>
              </a:spcBef>
              <a:spcAft>
                <a:spcPts val="0"/>
              </a:spcAft>
              <a:buClrTx/>
              <a:buSzTx/>
              <a:buFont typeface="Arial" panose="020B0604020202020204" pitchFamily="34" charset="0"/>
              <a:buNone/>
              <a:tabLst/>
              <a:defRPr/>
            </a:pPr>
            <a:r>
              <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rPr>
              <a:t>Facebook/LinkedIn</a:t>
            </a:r>
            <a:endParaRPr lang="en-US" sz="1600" b="0" i="1" u="none" strike="noStrike" kern="1200" cap="none" spc="0" normalizeH="0" baseline="0" noProof="0" dirty="0">
              <a:ln>
                <a:noFill/>
              </a:ln>
              <a:solidFill>
                <a:srgbClr val="616165"/>
              </a:solidFill>
              <a:effectLst/>
              <a:uLnTx/>
              <a:uFillTx/>
              <a:latin typeface="Arial" panose="020B0604020202020204"/>
              <a:cs typeface="Arial"/>
            </a:endParaRPr>
          </a:p>
          <a:p>
            <a:pPr marL="0" indent="0">
              <a:lnSpc>
                <a:spcPct val="107000"/>
              </a:lnSpc>
              <a:spcBef>
                <a:spcPts val="0"/>
              </a:spcBef>
              <a:spcAft>
                <a:spcPts val="800"/>
              </a:spcAft>
              <a:buNone/>
            </a:pPr>
            <a:r>
              <a:rPr lang="es-ES" sz="1600" dirty="0">
                <a:latin typeface="+mn-lt"/>
              </a:rPr>
              <a:t>Todas las vacunas disponibles son seguras y efectivas contra el COVID-19. Obtenga más respuestas a sus preguntas: </a:t>
            </a:r>
            <a:r>
              <a:rPr lang="es-ES" sz="1600" u="sng" dirty="0">
                <a:latin typeface="+mn-lt"/>
                <a:hlinkClick r:id="rId3"/>
              </a:rPr>
              <a:t>https://go.usa.gov/xA6h2</a:t>
            </a:r>
            <a:r>
              <a:rPr lang="es-ES" sz="1600" u="sng" dirty="0">
                <a:latin typeface="+mn-lt"/>
              </a:rPr>
              <a:t> </a:t>
            </a:r>
            <a:endParaRPr lang="es-ES" sz="1600" dirty="0">
              <a:effectLst/>
              <a:latin typeface="+mn-lt"/>
              <a:ea typeface="Calibri" panose="020F0502020204030204" pitchFamily="34" charset="0"/>
              <a:cs typeface="Times New Roman"/>
            </a:endParaRPr>
          </a:p>
          <a:p>
            <a:pPr marL="0" indent="0">
              <a:lnSpc>
                <a:spcPct val="100000"/>
              </a:lnSpc>
              <a:spcBef>
                <a:spcPts val="300"/>
              </a:spcBef>
              <a:buNone/>
              <a:defRPr/>
            </a:pPr>
            <a:r>
              <a:rPr lang="en-US" sz="1600" i="1" dirty="0">
                <a:solidFill>
                  <a:srgbClr val="616165"/>
                </a:solidFill>
                <a:latin typeface="+mn-lt"/>
                <a:cs typeface="+mn-cs"/>
              </a:rPr>
              <a:t>Twitter/Instagram </a:t>
            </a:r>
            <a:endParaRPr lang="en-US" sz="1600" b="0" i="1" u="none" strike="noStrike" kern="1200" cap="none" spc="0" normalizeH="0" baseline="0" noProof="0" dirty="0">
              <a:ln>
                <a:noFill/>
              </a:ln>
              <a:solidFill>
                <a:srgbClr val="616165"/>
              </a:solidFill>
              <a:effectLst/>
              <a:uLnTx/>
              <a:uFillTx/>
              <a:latin typeface="+mn-lt"/>
              <a:cs typeface="Arial"/>
            </a:endParaRPr>
          </a:p>
          <a:p>
            <a:pPr marL="0" indent="0">
              <a:lnSpc>
                <a:spcPct val="107000"/>
              </a:lnSpc>
              <a:spcBef>
                <a:spcPts val="0"/>
              </a:spcBef>
              <a:spcAft>
                <a:spcPts val="800"/>
              </a:spcAft>
              <a:buNone/>
            </a:pPr>
            <a:r>
              <a:rPr lang="es-ES" sz="1600" dirty="0"/>
              <a:t>Todas las vacunas disponibles son seguras y efectivas contra </a:t>
            </a:r>
            <a:r>
              <a:rPr lang="es-ES" sz="1600"/>
              <a:t>el #COVID19</a:t>
            </a:r>
            <a:r>
              <a:rPr lang="es-ES" sz="1600" dirty="0"/>
              <a:t>. Obtenga más respuestas a sus preguntas: </a:t>
            </a:r>
            <a:r>
              <a:rPr lang="es-ES" sz="1600" u="sng" dirty="0">
                <a:hlinkClick r:id="rId3"/>
              </a:rPr>
              <a:t>https://go.usa.gov/xA6h2</a:t>
            </a:r>
            <a:r>
              <a:rPr lang="es-ES" sz="1600" dirty="0"/>
              <a:t> #NIHCEAL</a:t>
            </a:r>
            <a:endParaRPr lang="es-ES" sz="1600" dirty="0">
              <a:effectLst/>
              <a:latin typeface="+mn-lt"/>
              <a:ea typeface="Calibri" panose="020F0502020204030204" pitchFamily="34" charset="0"/>
              <a:cs typeface="Times New Roman"/>
            </a:endParaRPr>
          </a:p>
        </p:txBody>
      </p:sp>
      <p:sp>
        <p:nvSpPr>
          <p:cNvPr id="3" name="TextBox 2">
            <a:extLst>
              <a:ext uri="{FF2B5EF4-FFF2-40B4-BE49-F238E27FC236}">
                <a16:creationId xmlns:a16="http://schemas.microsoft.com/office/drawing/2014/main" id="{C28B94AD-3D42-AB49-B1E4-155FF41F26E5}"/>
              </a:ext>
            </a:extLst>
          </p:cNvPr>
          <p:cNvSpPr txBox="1"/>
          <p:nvPr/>
        </p:nvSpPr>
        <p:spPr>
          <a:xfrm>
            <a:off x="6590908" y="1569528"/>
            <a:ext cx="2939143" cy="338554"/>
          </a:xfrm>
          <a:prstGeom prst="rect">
            <a:avLst/>
          </a:prstGeom>
          <a:noFill/>
        </p:spPr>
        <p:txBody>
          <a:bodyPr wrap="square" rtlCol="0">
            <a:spAutoFit/>
          </a:bodyPr>
          <a:lstStyle/>
          <a:p>
            <a:r>
              <a:rPr lang="en-US" sz="1600" b="1"/>
              <a:t>IMAGES</a:t>
            </a:r>
          </a:p>
        </p:txBody>
      </p:sp>
      <p:pic>
        <p:nvPicPr>
          <p:cNvPr id="7" name="Picture 6" descr="Spanish language social media card. Pregunta: ¿Alguna de las vacunas disponibles contra el COVID-19 es más segura que las otras? Vea má respuestas a preguntas comunes sobre vacunas en covid19community.nih.gov/español&#10;Logo: National Institutes of Health Community Engagement Alliance.">
            <a:extLst>
              <a:ext uri="{FF2B5EF4-FFF2-40B4-BE49-F238E27FC236}">
                <a16:creationId xmlns:a16="http://schemas.microsoft.com/office/drawing/2014/main" id="{3FFA67F1-7C3D-4A31-9286-DDF0E981A1B8}"/>
              </a:ext>
            </a:extLst>
          </p:cNvPr>
          <p:cNvPicPr>
            <a:picLocks noChangeAspect="1"/>
          </p:cNvPicPr>
          <p:nvPr/>
        </p:nvPicPr>
        <p:blipFill>
          <a:blip r:embed="rId4"/>
          <a:stretch>
            <a:fillRect/>
          </a:stretch>
        </p:blipFill>
        <p:spPr>
          <a:xfrm>
            <a:off x="6602543" y="1994500"/>
            <a:ext cx="3737382" cy="1965960"/>
          </a:xfrm>
          <a:prstGeom prst="rect">
            <a:avLst/>
          </a:prstGeom>
        </p:spPr>
      </p:pic>
      <p:pic>
        <p:nvPicPr>
          <p:cNvPr id="9" name="Picture 8" descr="Spanish language social media card. Respuesta: No. Todas las vacunas disponibles son seguras y efectivas. Vea má respuestas a preguntas comunes sobre vacunas en covid19community.nih.gov/español&#10;Logo: National Institutes of Health Community Engagement Alliance.">
            <a:extLst>
              <a:ext uri="{FF2B5EF4-FFF2-40B4-BE49-F238E27FC236}">
                <a16:creationId xmlns:a16="http://schemas.microsoft.com/office/drawing/2014/main" id="{1C2BDC47-1989-48B9-BC44-D5D40F5535E1}"/>
              </a:ext>
            </a:extLst>
          </p:cNvPr>
          <p:cNvPicPr>
            <a:picLocks noChangeAspect="1"/>
          </p:cNvPicPr>
          <p:nvPr/>
        </p:nvPicPr>
        <p:blipFill>
          <a:blip r:embed="rId5"/>
          <a:stretch>
            <a:fillRect/>
          </a:stretch>
        </p:blipFill>
        <p:spPr>
          <a:xfrm>
            <a:off x="6602543" y="4032481"/>
            <a:ext cx="3737382" cy="1965960"/>
          </a:xfrm>
          <a:prstGeom prst="rect">
            <a:avLst/>
          </a:prstGeom>
        </p:spPr>
      </p:pic>
      <p:sp>
        <p:nvSpPr>
          <p:cNvPr id="6" name="TextBox 5">
            <a:extLst>
              <a:ext uri="{FF2B5EF4-FFF2-40B4-BE49-F238E27FC236}">
                <a16:creationId xmlns:a16="http://schemas.microsoft.com/office/drawing/2014/main" id="{D39DC3E7-DA12-4AA7-93E4-A5E510D3E313}"/>
              </a:ext>
            </a:extLst>
          </p:cNvPr>
          <p:cNvSpPr txBox="1"/>
          <p:nvPr/>
        </p:nvSpPr>
        <p:spPr>
          <a:xfrm>
            <a:off x="6590908" y="6084859"/>
            <a:ext cx="2928258" cy="692497"/>
          </a:xfrm>
          <a:prstGeom prst="rect">
            <a:avLst/>
          </a:prstGeom>
          <a:noFill/>
        </p:spPr>
        <p:txBody>
          <a:bodyPr wrap="square" lIns="91440" tIns="45720" rIns="91440" bIns="45720" rtlCol="0" anchor="t">
            <a:spAutoFit/>
          </a:bodyPr>
          <a:lstStyle/>
          <a:p>
            <a:r>
              <a:rPr lang="en-US" sz="1400" b="1">
                <a:solidFill>
                  <a:schemeClr val="accent1"/>
                </a:solidFill>
              </a:rPr>
              <a:t>Download Images</a:t>
            </a:r>
            <a:br>
              <a:rPr lang="en-US" sz="1400">
                <a:solidFill>
                  <a:schemeClr val="accent1"/>
                </a:solidFill>
              </a:rPr>
            </a:br>
            <a:r>
              <a:rPr lang="en-US" sz="1100">
                <a:ea typeface="+mn-lt"/>
                <a:cs typeface="+mn-lt"/>
                <a:hlinkClick r:id="rId6"/>
              </a:rPr>
              <a:t>https://covid19community.nih.gov/resources/vaccine-effectiveness-social-cards</a:t>
            </a:r>
            <a:r>
              <a:rPr lang="en-US" sz="1100">
                <a:ea typeface="+mn-lt"/>
                <a:cs typeface="+mn-lt"/>
              </a:rPr>
              <a:t>  </a:t>
            </a:r>
            <a:r>
              <a:rPr lang="en-US" sz="1400">
                <a:ea typeface="+mn-lt"/>
                <a:cs typeface="+mn-lt"/>
              </a:rPr>
              <a:t>  </a:t>
            </a:r>
            <a:endParaRPr lang="en-US" sz="1100">
              <a:solidFill>
                <a:srgbClr val="206FB3"/>
              </a:solidFill>
              <a:ea typeface="+mn-lt"/>
              <a:cs typeface="+mn-lt"/>
            </a:endParaRPr>
          </a:p>
        </p:txBody>
      </p:sp>
      <p:sp>
        <p:nvSpPr>
          <p:cNvPr id="8" name="TextBox 7">
            <a:extLst>
              <a:ext uri="{FF2B5EF4-FFF2-40B4-BE49-F238E27FC236}">
                <a16:creationId xmlns:a16="http://schemas.microsoft.com/office/drawing/2014/main" id="{E1F3FF31-357E-4B19-A87C-02E2824C9069}"/>
              </a:ext>
            </a:extLst>
          </p:cNvPr>
          <p:cNvSpPr txBox="1"/>
          <p:nvPr/>
        </p:nvSpPr>
        <p:spPr>
          <a:xfrm>
            <a:off x="11624149" y="84841"/>
            <a:ext cx="461014" cy="369332"/>
          </a:xfrm>
          <a:prstGeom prst="rect">
            <a:avLst/>
          </a:prstGeom>
          <a:noFill/>
        </p:spPr>
        <p:txBody>
          <a:bodyPr wrap="square" rtlCol="0">
            <a:spAutoFit/>
          </a:bodyPr>
          <a:lstStyle/>
          <a:p>
            <a:r>
              <a:rPr lang="en-US" dirty="0"/>
              <a:t>15</a:t>
            </a:r>
          </a:p>
        </p:txBody>
      </p:sp>
    </p:spTree>
    <p:extLst>
      <p:ext uri="{BB962C8B-B14F-4D97-AF65-F5344CB8AC3E}">
        <p14:creationId xmlns:p14="http://schemas.microsoft.com/office/powerpoint/2010/main" val="3307984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a:xfrm>
            <a:off x="642286" y="125891"/>
            <a:ext cx="11113666" cy="1325563"/>
          </a:xfrm>
        </p:spPr>
        <p:txBody>
          <a:bodyPr>
            <a:normAutofit/>
          </a:bodyPr>
          <a:lstStyle/>
          <a:p>
            <a:r>
              <a:rPr lang="es-ES" sz="3100"/>
              <a:t>¿Es mejor recibir una vacuna de </a:t>
            </a:r>
            <a:r>
              <a:rPr lang="es-ES" sz="3100" err="1"/>
              <a:t>ARNm</a:t>
            </a:r>
            <a:r>
              <a:rPr lang="es-ES" sz="3100"/>
              <a:t> o una vacuna de vector viral contra el COVID-19?</a:t>
            </a:r>
            <a:r>
              <a:rPr lang="en-US" sz="2800" b="1">
                <a:effectLst/>
                <a:latin typeface="+mn-lt"/>
                <a:ea typeface="Calibri" panose="020F0502020204030204" pitchFamily="34" charset="0"/>
                <a:cs typeface="Times New Roman" panose="02020603050405020304" pitchFamily="18" charset="0"/>
              </a:rPr>
              <a:t> </a:t>
            </a:r>
            <a:endParaRPr lang="en-US" sz="2800">
              <a:latin typeface="+mn-lt"/>
            </a:endParaRPr>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642286" y="1276802"/>
            <a:ext cx="5767941" cy="4754595"/>
          </a:xfr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616165"/>
                </a:solidFill>
                <a:effectLst/>
                <a:uLnTx/>
                <a:uFillTx/>
                <a:latin typeface="Arial" panose="020B0604020202020204"/>
                <a:ea typeface="+mn-ea"/>
                <a:cs typeface="+mn-cs"/>
              </a:rPr>
              <a:t>POST COPY</a:t>
            </a:r>
            <a:endPar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2400"/>
              </a:spcBef>
              <a:spcAft>
                <a:spcPts val="0"/>
              </a:spcAft>
              <a:buClrTx/>
              <a:buSzTx/>
              <a:buFont typeface="Arial" panose="020B0604020202020204" pitchFamily="34" charset="0"/>
              <a:buNone/>
              <a:tabLst/>
              <a:defRPr/>
            </a:pPr>
            <a:r>
              <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rPr>
              <a:t>Facebook/LinkedIn</a:t>
            </a:r>
            <a:endParaRPr lang="en-US" sz="1600" b="0" i="1" u="none" strike="noStrike" kern="1200" cap="none" spc="0" normalizeH="0" baseline="0" noProof="0" dirty="0">
              <a:ln>
                <a:noFill/>
              </a:ln>
              <a:solidFill>
                <a:srgbClr val="616165"/>
              </a:solidFill>
              <a:effectLst/>
              <a:uLnTx/>
              <a:uFillTx/>
              <a:latin typeface="Arial" panose="020B0604020202020204"/>
              <a:cs typeface="Arial"/>
            </a:endParaRPr>
          </a:p>
          <a:p>
            <a:pPr marL="0" indent="0">
              <a:lnSpc>
                <a:spcPct val="107000"/>
              </a:lnSpc>
              <a:spcBef>
                <a:spcPts val="0"/>
              </a:spcBef>
              <a:spcAft>
                <a:spcPts val="800"/>
              </a:spcAft>
              <a:buNone/>
            </a:pPr>
            <a:r>
              <a:rPr lang="es-ES" sz="1600" dirty="0"/>
              <a:t>Planifique recibir la vacuna contra el COVID-19 que más rápido esté disponible para usted. Todas las vacunas son muy efectivas para evitar que se enferme gravemente por COVID-19, esto es una de las cosas más importantes que debe considerar. </a:t>
            </a:r>
            <a:r>
              <a:rPr lang="es-ES" sz="1600" u="sng" dirty="0">
                <a:hlinkClick r:id="rId3"/>
              </a:rPr>
              <a:t>https://go.usa.gov/xA6h2</a:t>
            </a:r>
            <a:r>
              <a:rPr lang="es-ES" sz="1600" u="sng" dirty="0"/>
              <a:t> </a:t>
            </a:r>
            <a:endParaRPr lang="es-ES" sz="1600" dirty="0">
              <a:effectLst/>
              <a:ea typeface="Calibri" panose="020F0502020204030204" pitchFamily="34" charset="0"/>
            </a:endParaRPr>
          </a:p>
          <a:p>
            <a:pPr marL="0" indent="0">
              <a:lnSpc>
                <a:spcPct val="100000"/>
              </a:lnSpc>
              <a:spcBef>
                <a:spcPts val="300"/>
              </a:spcBef>
              <a:buNone/>
              <a:defRPr/>
            </a:pPr>
            <a:r>
              <a:rPr lang="en-US" sz="1600" i="1" dirty="0">
                <a:solidFill>
                  <a:srgbClr val="616165"/>
                </a:solidFill>
                <a:latin typeface="+mn-lt"/>
                <a:cs typeface="+mn-cs"/>
              </a:rPr>
              <a:t>Twitter/Instagram </a:t>
            </a:r>
            <a:endParaRPr lang="en-US" sz="1600" b="0" i="1" u="none" strike="noStrike" kern="1200" cap="none" spc="0" normalizeH="0" baseline="0" noProof="0" dirty="0">
              <a:ln>
                <a:noFill/>
              </a:ln>
              <a:solidFill>
                <a:srgbClr val="616165"/>
              </a:solidFill>
              <a:effectLst/>
              <a:uLnTx/>
              <a:uFillTx/>
              <a:latin typeface="+mn-lt"/>
              <a:cs typeface="Arial"/>
            </a:endParaRPr>
          </a:p>
          <a:p>
            <a:pPr marL="0" indent="0">
              <a:lnSpc>
                <a:spcPct val="107000"/>
              </a:lnSpc>
              <a:spcBef>
                <a:spcPts val="0"/>
              </a:spcBef>
              <a:spcAft>
                <a:spcPts val="800"/>
              </a:spcAft>
              <a:buNone/>
            </a:pPr>
            <a:r>
              <a:rPr lang="es-ES" sz="1600" dirty="0"/>
              <a:t>Todas las vacunas contra el #COVID19 son efectivas para evitar que se enferme gravemente por COVID-19, esto es una de las cosas más importantes que debe considerar. </a:t>
            </a:r>
            <a:r>
              <a:rPr lang="es-ES" sz="1600" u="sng" dirty="0">
                <a:hlinkClick r:id="rId3"/>
              </a:rPr>
              <a:t>https://go.usa.gov/xA6h2</a:t>
            </a:r>
            <a:r>
              <a:rPr lang="es-ES" sz="1600" u="sng" dirty="0"/>
              <a:t> </a:t>
            </a:r>
            <a:r>
              <a:rPr lang="es-ES" sz="1600" dirty="0"/>
              <a:t>#NIHCEAL</a:t>
            </a:r>
            <a:endParaRPr lang="es-ES" sz="1600" dirty="0">
              <a:effectLst/>
              <a:latin typeface="Arial"/>
              <a:ea typeface="Calibri" panose="020F0502020204030204" pitchFamily="34" charset="0"/>
              <a:cs typeface="Times New Roman"/>
            </a:endParaRPr>
          </a:p>
        </p:txBody>
      </p:sp>
      <p:sp>
        <p:nvSpPr>
          <p:cNvPr id="3" name="TextBox 2">
            <a:extLst>
              <a:ext uri="{FF2B5EF4-FFF2-40B4-BE49-F238E27FC236}">
                <a16:creationId xmlns:a16="http://schemas.microsoft.com/office/drawing/2014/main" id="{C28B94AD-3D42-AB49-B1E4-155FF41F26E5}"/>
              </a:ext>
            </a:extLst>
          </p:cNvPr>
          <p:cNvSpPr txBox="1"/>
          <p:nvPr/>
        </p:nvSpPr>
        <p:spPr>
          <a:xfrm>
            <a:off x="6768532" y="1276802"/>
            <a:ext cx="2939143" cy="338554"/>
          </a:xfrm>
          <a:prstGeom prst="rect">
            <a:avLst/>
          </a:prstGeom>
          <a:noFill/>
        </p:spPr>
        <p:txBody>
          <a:bodyPr wrap="square" rtlCol="0">
            <a:spAutoFit/>
          </a:bodyPr>
          <a:lstStyle/>
          <a:p>
            <a:r>
              <a:rPr lang="en-US" sz="1600" b="1"/>
              <a:t>IMAGES</a:t>
            </a:r>
          </a:p>
        </p:txBody>
      </p:sp>
      <p:pic>
        <p:nvPicPr>
          <p:cNvPr id="9" name="Picture 8" descr="Spanish language social media card. Pregunta: ¿Es mejor recibir una vacuna de ARNm o una vacuna de vector viral contra el COVID-19? Vea má respuestas a preguntas comunes sobre vacunas en covid19community.nih.gov/español&#10;Logo: National Institutes of Health Community Engagement Alliance.">
            <a:extLst>
              <a:ext uri="{FF2B5EF4-FFF2-40B4-BE49-F238E27FC236}">
                <a16:creationId xmlns:a16="http://schemas.microsoft.com/office/drawing/2014/main" id="{E9FC6B5C-CF88-471C-B07B-2515F73EE701}"/>
              </a:ext>
            </a:extLst>
          </p:cNvPr>
          <p:cNvPicPr>
            <a:picLocks noChangeAspect="1"/>
          </p:cNvPicPr>
          <p:nvPr/>
        </p:nvPicPr>
        <p:blipFill>
          <a:blip r:embed="rId4"/>
          <a:stretch>
            <a:fillRect/>
          </a:stretch>
        </p:blipFill>
        <p:spPr>
          <a:xfrm>
            <a:off x="6888453" y="1632422"/>
            <a:ext cx="3737381" cy="1965960"/>
          </a:xfrm>
          <a:prstGeom prst="rect">
            <a:avLst/>
          </a:prstGeom>
        </p:spPr>
      </p:pic>
      <p:pic>
        <p:nvPicPr>
          <p:cNvPr id="7" name="Picture 6" descr="Spanish language social media card. Respuesta: Póngase la vacuna que primero esté disponible para usted.  Vea má respuestas a preguntas comunes sobre vacunas en covid19community.nih.gov/español&#10;Logo: National Institutes of Health Community Engagement Alliance.">
            <a:extLst>
              <a:ext uri="{FF2B5EF4-FFF2-40B4-BE49-F238E27FC236}">
                <a16:creationId xmlns:a16="http://schemas.microsoft.com/office/drawing/2014/main" id="{9F5DB51C-3854-45C5-805F-636E768CD943}"/>
              </a:ext>
            </a:extLst>
          </p:cNvPr>
          <p:cNvPicPr>
            <a:picLocks noChangeAspect="1"/>
          </p:cNvPicPr>
          <p:nvPr/>
        </p:nvPicPr>
        <p:blipFill>
          <a:blip r:embed="rId5"/>
          <a:stretch>
            <a:fillRect/>
          </a:stretch>
        </p:blipFill>
        <p:spPr>
          <a:xfrm>
            <a:off x="6888452" y="3700977"/>
            <a:ext cx="3737383" cy="1965960"/>
          </a:xfrm>
          <a:prstGeom prst="rect">
            <a:avLst/>
          </a:prstGeom>
        </p:spPr>
      </p:pic>
      <p:sp>
        <p:nvSpPr>
          <p:cNvPr id="4" name="TextBox 3">
            <a:extLst>
              <a:ext uri="{FF2B5EF4-FFF2-40B4-BE49-F238E27FC236}">
                <a16:creationId xmlns:a16="http://schemas.microsoft.com/office/drawing/2014/main" id="{FD6073BD-E68B-4B74-8374-D204DF845522}"/>
              </a:ext>
            </a:extLst>
          </p:cNvPr>
          <p:cNvSpPr txBox="1"/>
          <p:nvPr/>
        </p:nvSpPr>
        <p:spPr>
          <a:xfrm>
            <a:off x="6888452" y="5824254"/>
            <a:ext cx="2928258" cy="692497"/>
          </a:xfrm>
          <a:prstGeom prst="rect">
            <a:avLst/>
          </a:prstGeom>
          <a:noFill/>
        </p:spPr>
        <p:txBody>
          <a:bodyPr wrap="square" lIns="91440" tIns="45720" rIns="91440" bIns="45720" rtlCol="0" anchor="t">
            <a:spAutoFit/>
          </a:bodyPr>
          <a:lstStyle/>
          <a:p>
            <a:r>
              <a:rPr lang="en-US" sz="1400" b="1">
                <a:solidFill>
                  <a:schemeClr val="accent1"/>
                </a:solidFill>
              </a:rPr>
              <a:t>Download Images</a:t>
            </a:r>
            <a:br>
              <a:rPr lang="en-US" sz="1400">
                <a:solidFill>
                  <a:schemeClr val="accent1"/>
                </a:solidFill>
              </a:rPr>
            </a:br>
            <a:r>
              <a:rPr lang="en-US" sz="1100">
                <a:ea typeface="+mn-lt"/>
                <a:cs typeface="+mn-lt"/>
                <a:hlinkClick r:id="rId6"/>
              </a:rPr>
              <a:t>https://covid19community.nih.gov/resources/vaccine-effectiveness-social-cards</a:t>
            </a:r>
            <a:r>
              <a:rPr lang="en-US" sz="1100">
                <a:ea typeface="+mn-lt"/>
                <a:cs typeface="+mn-lt"/>
              </a:rPr>
              <a:t>  </a:t>
            </a:r>
            <a:r>
              <a:rPr lang="en-US" sz="1400">
                <a:ea typeface="+mn-lt"/>
                <a:cs typeface="+mn-lt"/>
              </a:rPr>
              <a:t>  </a:t>
            </a:r>
            <a:endParaRPr lang="en-US" sz="1100">
              <a:solidFill>
                <a:srgbClr val="206FB3"/>
              </a:solidFill>
              <a:ea typeface="+mn-lt"/>
              <a:cs typeface="+mn-lt"/>
            </a:endParaRPr>
          </a:p>
        </p:txBody>
      </p:sp>
      <p:sp>
        <p:nvSpPr>
          <p:cNvPr id="8" name="TextBox 7">
            <a:extLst>
              <a:ext uri="{FF2B5EF4-FFF2-40B4-BE49-F238E27FC236}">
                <a16:creationId xmlns:a16="http://schemas.microsoft.com/office/drawing/2014/main" id="{63B21CF5-84D8-499A-BF80-F0FA021163F9}"/>
              </a:ext>
            </a:extLst>
          </p:cNvPr>
          <p:cNvSpPr txBox="1"/>
          <p:nvPr/>
        </p:nvSpPr>
        <p:spPr>
          <a:xfrm>
            <a:off x="11624149" y="84841"/>
            <a:ext cx="461014" cy="369332"/>
          </a:xfrm>
          <a:prstGeom prst="rect">
            <a:avLst/>
          </a:prstGeom>
          <a:noFill/>
        </p:spPr>
        <p:txBody>
          <a:bodyPr wrap="square" rtlCol="0">
            <a:spAutoFit/>
          </a:bodyPr>
          <a:lstStyle/>
          <a:p>
            <a:r>
              <a:rPr lang="en-US" dirty="0"/>
              <a:t>16</a:t>
            </a:r>
          </a:p>
        </p:txBody>
      </p:sp>
    </p:spTree>
    <p:extLst>
      <p:ext uri="{BB962C8B-B14F-4D97-AF65-F5344CB8AC3E}">
        <p14:creationId xmlns:p14="http://schemas.microsoft.com/office/powerpoint/2010/main" val="3341492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a:xfrm>
            <a:off x="554164" y="0"/>
            <a:ext cx="11258085" cy="1325563"/>
          </a:xfrm>
        </p:spPr>
        <p:txBody>
          <a:bodyPr>
            <a:normAutofit/>
          </a:bodyPr>
          <a:lstStyle/>
          <a:p>
            <a:r>
              <a:rPr lang="es-ES" sz="2800"/>
              <a:t>¿Qué vacuna contra el COVID-19 brinda la mejor protección?</a:t>
            </a:r>
            <a:r>
              <a:rPr lang="en-US" sz="2800"/>
              <a:t> </a:t>
            </a:r>
            <a:r>
              <a:rPr lang="en-US" sz="2800">
                <a:latin typeface="+mn-lt"/>
                <a:ea typeface="Calibri" panose="020F0502020204030204" pitchFamily="34" charset="0"/>
                <a:cs typeface="Times New Roman" panose="02020603050405020304" pitchFamily="18" charset="0"/>
              </a:rPr>
              <a:t> </a:t>
            </a:r>
            <a:endParaRPr lang="en-US" sz="2800">
              <a:latin typeface="+mn-lt"/>
            </a:endParaRPr>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683543" y="1145561"/>
            <a:ext cx="5777218" cy="4748779"/>
          </a:xfr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616165"/>
                </a:solidFill>
                <a:effectLst/>
                <a:uLnTx/>
                <a:uFillTx/>
                <a:latin typeface="Arial" panose="020B0604020202020204"/>
                <a:ea typeface="+mn-ea"/>
                <a:cs typeface="+mn-cs"/>
              </a:rPr>
              <a:t>POST COPY</a:t>
            </a:r>
            <a:endPar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1800"/>
              </a:spcBef>
              <a:spcAft>
                <a:spcPts val="0"/>
              </a:spcAft>
              <a:buClrTx/>
              <a:buSzTx/>
              <a:buFont typeface="Arial" panose="020B0604020202020204" pitchFamily="34" charset="0"/>
              <a:buNone/>
              <a:tabLst/>
              <a:defRPr/>
            </a:pPr>
            <a:r>
              <a:rPr kumimoji="0" lang="en-US" sz="1600" b="0" i="1" u="none" strike="noStrike" kern="1200" cap="none" spc="0" normalizeH="0" baseline="0" noProof="0" dirty="0">
                <a:ln>
                  <a:noFill/>
                </a:ln>
                <a:solidFill>
                  <a:srgbClr val="616165"/>
                </a:solidFill>
                <a:effectLst/>
                <a:uLnTx/>
                <a:uFillTx/>
                <a:latin typeface="+mn-lt"/>
                <a:ea typeface="+mn-ea"/>
                <a:cs typeface="+mn-cs"/>
              </a:rPr>
              <a:t>Facebook/LinkedIn</a:t>
            </a:r>
            <a:endParaRPr lang="en-US" sz="1600" b="0" i="1" u="none" strike="noStrike" kern="1200" cap="none" spc="0" normalizeH="0" baseline="0" noProof="0" dirty="0">
              <a:ln>
                <a:noFill/>
              </a:ln>
              <a:solidFill>
                <a:srgbClr val="616165"/>
              </a:solidFill>
              <a:effectLst/>
              <a:uLnTx/>
              <a:uFillTx/>
              <a:latin typeface="+mn-lt"/>
              <a:cs typeface="Arial"/>
            </a:endParaRPr>
          </a:p>
          <a:p>
            <a:pPr marL="0" marR="0" indent="0">
              <a:lnSpc>
                <a:spcPct val="107000"/>
              </a:lnSpc>
              <a:spcBef>
                <a:spcPts val="0"/>
              </a:spcBef>
              <a:spcAft>
                <a:spcPts val="800"/>
              </a:spcAft>
              <a:buNone/>
            </a:pPr>
            <a:r>
              <a:rPr lang="es-ES" sz="1600" dirty="0">
                <a:latin typeface="+mn-lt"/>
              </a:rPr>
              <a:t>No es posible decir que un tipo de vacuna lo protegerá mejor que otra, ya que las vacunas no se compararon entre sí en un solo ensayo. Los ensayos clínicos para cada vacuna definieron y midieron la eficacia o el éxito de cada vacuna para proteger a los participantes del ensayo de enfermarse y de enfermarse gravemente en diferentes momentos. </a:t>
            </a:r>
            <a:r>
              <a:rPr lang="es-ES" sz="1600" u="sng" dirty="0">
                <a:hlinkClick r:id="rId3"/>
              </a:rPr>
              <a:t>https://go.usa.gov/xA6h2</a:t>
            </a:r>
            <a:r>
              <a:rPr lang="es-ES" sz="1600" dirty="0">
                <a:latin typeface="+mn-lt"/>
              </a:rPr>
              <a:t> </a:t>
            </a:r>
            <a:endParaRPr lang="es-ES" sz="1600" dirty="0">
              <a:effectLst/>
              <a:latin typeface="+mn-lt"/>
              <a:ea typeface="Calibri" panose="020F0502020204030204" pitchFamily="34" charset="0"/>
              <a:cs typeface="Times New Roman"/>
            </a:endParaRPr>
          </a:p>
          <a:p>
            <a:pPr marL="0" indent="0">
              <a:lnSpc>
                <a:spcPct val="100000"/>
              </a:lnSpc>
              <a:spcBef>
                <a:spcPts val="300"/>
              </a:spcBef>
              <a:buNone/>
              <a:defRPr/>
            </a:pPr>
            <a:r>
              <a:rPr lang="en-US" sz="1600" i="1" dirty="0">
                <a:solidFill>
                  <a:srgbClr val="616165"/>
                </a:solidFill>
                <a:latin typeface="+mn-lt"/>
                <a:cs typeface="+mn-cs"/>
              </a:rPr>
              <a:t>Twitter/Instagram</a:t>
            </a:r>
            <a:endParaRPr lang="en-US" sz="1600" b="0" i="1" u="none" strike="noStrike" kern="1200" cap="none" spc="0" normalizeH="0" baseline="0" noProof="0" dirty="0">
              <a:ln>
                <a:noFill/>
              </a:ln>
              <a:solidFill>
                <a:srgbClr val="616165"/>
              </a:solidFill>
              <a:effectLst/>
              <a:uLnTx/>
              <a:uFillTx/>
              <a:latin typeface="+mn-lt"/>
              <a:cs typeface="Arial"/>
            </a:endParaRPr>
          </a:p>
          <a:p>
            <a:pPr marL="0" marR="0" indent="0">
              <a:lnSpc>
                <a:spcPct val="107000"/>
              </a:lnSpc>
              <a:spcBef>
                <a:spcPts val="0"/>
              </a:spcBef>
              <a:spcAft>
                <a:spcPts val="800"/>
              </a:spcAft>
              <a:buNone/>
            </a:pPr>
            <a:r>
              <a:rPr lang="es-ES" sz="1600" dirty="0"/>
              <a:t>No es posible decir que una vacuna protege mejor que otra. La eficacia, o qué tan bien protegió cada vacuna a las personas en un ensayo, se midió de manera diferente en cada uno de ellos. </a:t>
            </a:r>
            <a:r>
              <a:rPr lang="es-ES" sz="1600" u="sng" dirty="0">
                <a:hlinkClick r:id="rId3"/>
              </a:rPr>
              <a:t>https://go.usa.gov/xA6h2</a:t>
            </a:r>
            <a:r>
              <a:rPr lang="es-ES" sz="1600" dirty="0"/>
              <a:t> #NIHCEAL</a:t>
            </a:r>
            <a:endParaRPr lang="es-ES" sz="1600" dirty="0">
              <a:effectLst/>
              <a:latin typeface="Arial"/>
              <a:ea typeface="Calibri" panose="020F0502020204030204" pitchFamily="34" charset="0"/>
              <a:cs typeface="Times New Roman"/>
            </a:endParaRPr>
          </a:p>
        </p:txBody>
      </p:sp>
      <p:sp>
        <p:nvSpPr>
          <p:cNvPr id="3" name="TextBox 2">
            <a:extLst>
              <a:ext uri="{FF2B5EF4-FFF2-40B4-BE49-F238E27FC236}">
                <a16:creationId xmlns:a16="http://schemas.microsoft.com/office/drawing/2014/main" id="{C28B94AD-3D42-AB49-B1E4-155FF41F26E5}"/>
              </a:ext>
            </a:extLst>
          </p:cNvPr>
          <p:cNvSpPr txBox="1"/>
          <p:nvPr/>
        </p:nvSpPr>
        <p:spPr>
          <a:xfrm>
            <a:off x="6830146" y="1178637"/>
            <a:ext cx="2939143" cy="338554"/>
          </a:xfrm>
          <a:prstGeom prst="rect">
            <a:avLst/>
          </a:prstGeom>
          <a:noFill/>
        </p:spPr>
        <p:txBody>
          <a:bodyPr wrap="square" rtlCol="0">
            <a:spAutoFit/>
          </a:bodyPr>
          <a:lstStyle/>
          <a:p>
            <a:r>
              <a:rPr lang="en-US" sz="1600" b="1"/>
              <a:t>IMAGES</a:t>
            </a:r>
          </a:p>
        </p:txBody>
      </p:sp>
      <p:pic>
        <p:nvPicPr>
          <p:cNvPr id="11" name="Picture 10" descr="Spanish language social media card. Pregunta: ¿Qué vacuna contra el COVID-19 brinda la mejor protección? Vea má respuestas a preguntas comunes sobre vacunas en covid19community.nih.gov/español&#10;Logo: National Institutes of Health Community Engagement Alliance.">
            <a:extLst>
              <a:ext uri="{FF2B5EF4-FFF2-40B4-BE49-F238E27FC236}">
                <a16:creationId xmlns:a16="http://schemas.microsoft.com/office/drawing/2014/main" id="{2C2CFD5F-331F-48E9-B7EE-B414CB049F8E}"/>
              </a:ext>
            </a:extLst>
          </p:cNvPr>
          <p:cNvPicPr>
            <a:picLocks noChangeAspect="1"/>
          </p:cNvPicPr>
          <p:nvPr/>
        </p:nvPicPr>
        <p:blipFill>
          <a:blip r:embed="rId4"/>
          <a:stretch>
            <a:fillRect/>
          </a:stretch>
        </p:blipFill>
        <p:spPr>
          <a:xfrm>
            <a:off x="6968968" y="1643991"/>
            <a:ext cx="3737382" cy="1965960"/>
          </a:xfrm>
          <a:prstGeom prst="rect">
            <a:avLst/>
          </a:prstGeom>
        </p:spPr>
      </p:pic>
      <p:pic>
        <p:nvPicPr>
          <p:cNvPr id="7" name="Picture 6" descr="Spanish language social media card. Respuesta: Cualquiera de ellas. No es posible decir que una es mejor que otra; ningún estudio clínico las comparó. Vea má respuestas a preguntas comunes sobre vacunas en covid19community.nih.gov/español&#10;Logo: National Institutes of Health Community Engagement Alliance.">
            <a:extLst>
              <a:ext uri="{FF2B5EF4-FFF2-40B4-BE49-F238E27FC236}">
                <a16:creationId xmlns:a16="http://schemas.microsoft.com/office/drawing/2014/main" id="{853CCD3B-9054-419C-A11A-26D24DF3DFAD}"/>
              </a:ext>
            </a:extLst>
          </p:cNvPr>
          <p:cNvPicPr>
            <a:picLocks noChangeAspect="1"/>
          </p:cNvPicPr>
          <p:nvPr/>
        </p:nvPicPr>
        <p:blipFill>
          <a:blip r:embed="rId5"/>
          <a:stretch>
            <a:fillRect/>
          </a:stretch>
        </p:blipFill>
        <p:spPr>
          <a:xfrm>
            <a:off x="6968968" y="3713403"/>
            <a:ext cx="3737382" cy="1965960"/>
          </a:xfrm>
          <a:prstGeom prst="rect">
            <a:avLst/>
          </a:prstGeom>
        </p:spPr>
      </p:pic>
      <p:sp>
        <p:nvSpPr>
          <p:cNvPr id="4" name="TextBox 3">
            <a:extLst>
              <a:ext uri="{FF2B5EF4-FFF2-40B4-BE49-F238E27FC236}">
                <a16:creationId xmlns:a16="http://schemas.microsoft.com/office/drawing/2014/main" id="{E8CBA1C0-81C9-4D57-B372-85E2B33198C1}"/>
              </a:ext>
            </a:extLst>
          </p:cNvPr>
          <p:cNvSpPr txBox="1"/>
          <p:nvPr/>
        </p:nvSpPr>
        <p:spPr>
          <a:xfrm>
            <a:off x="6968968" y="5795896"/>
            <a:ext cx="2928258" cy="692497"/>
          </a:xfrm>
          <a:prstGeom prst="rect">
            <a:avLst/>
          </a:prstGeom>
          <a:noFill/>
        </p:spPr>
        <p:txBody>
          <a:bodyPr wrap="square" lIns="91440" tIns="45720" rIns="91440" bIns="45720" rtlCol="0" anchor="t">
            <a:spAutoFit/>
          </a:bodyPr>
          <a:lstStyle/>
          <a:p>
            <a:r>
              <a:rPr lang="en-US" sz="1400" b="1">
                <a:solidFill>
                  <a:schemeClr val="accent1"/>
                </a:solidFill>
              </a:rPr>
              <a:t>Download Images</a:t>
            </a:r>
            <a:br>
              <a:rPr lang="en-US" sz="1400">
                <a:solidFill>
                  <a:schemeClr val="accent1"/>
                </a:solidFill>
              </a:rPr>
            </a:br>
            <a:r>
              <a:rPr lang="en-US" sz="1100">
                <a:ea typeface="+mn-lt"/>
                <a:cs typeface="+mn-lt"/>
                <a:hlinkClick r:id="rId6"/>
              </a:rPr>
              <a:t>https://covid19community.nih.gov/resources/vaccine-effectiveness-social-cards</a:t>
            </a:r>
            <a:r>
              <a:rPr lang="en-US" sz="1100">
                <a:ea typeface="+mn-lt"/>
                <a:cs typeface="+mn-lt"/>
              </a:rPr>
              <a:t>  </a:t>
            </a:r>
            <a:r>
              <a:rPr lang="en-US" sz="1400">
                <a:ea typeface="+mn-lt"/>
                <a:cs typeface="+mn-lt"/>
              </a:rPr>
              <a:t>  </a:t>
            </a:r>
            <a:endParaRPr lang="en-US" sz="1100">
              <a:solidFill>
                <a:srgbClr val="206FB3"/>
              </a:solidFill>
              <a:ea typeface="+mn-lt"/>
              <a:cs typeface="+mn-lt"/>
            </a:endParaRPr>
          </a:p>
        </p:txBody>
      </p:sp>
      <p:sp>
        <p:nvSpPr>
          <p:cNvPr id="8" name="TextBox 7">
            <a:extLst>
              <a:ext uri="{FF2B5EF4-FFF2-40B4-BE49-F238E27FC236}">
                <a16:creationId xmlns:a16="http://schemas.microsoft.com/office/drawing/2014/main" id="{EAB476EF-1399-43D7-8830-DCB8CD183C63}"/>
              </a:ext>
            </a:extLst>
          </p:cNvPr>
          <p:cNvSpPr txBox="1"/>
          <p:nvPr/>
        </p:nvSpPr>
        <p:spPr>
          <a:xfrm>
            <a:off x="11624149" y="84841"/>
            <a:ext cx="461014" cy="369332"/>
          </a:xfrm>
          <a:prstGeom prst="rect">
            <a:avLst/>
          </a:prstGeom>
          <a:noFill/>
        </p:spPr>
        <p:txBody>
          <a:bodyPr wrap="square" rtlCol="0">
            <a:spAutoFit/>
          </a:bodyPr>
          <a:lstStyle/>
          <a:p>
            <a:r>
              <a:rPr lang="en-US" dirty="0"/>
              <a:t>17</a:t>
            </a:r>
          </a:p>
        </p:txBody>
      </p:sp>
    </p:spTree>
    <p:extLst>
      <p:ext uri="{BB962C8B-B14F-4D97-AF65-F5344CB8AC3E}">
        <p14:creationId xmlns:p14="http://schemas.microsoft.com/office/powerpoint/2010/main" val="14760348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a:xfrm>
            <a:off x="567851" y="262942"/>
            <a:ext cx="11141877" cy="1319747"/>
          </a:xfrm>
        </p:spPr>
        <p:txBody>
          <a:bodyPr>
            <a:normAutofit/>
          </a:bodyPr>
          <a:lstStyle/>
          <a:p>
            <a:r>
              <a:rPr lang="es-ES" sz="2800"/>
              <a:t>¿Cuál de las vacunas contra el COVID-19 requiere UNA SOLA dosis?</a:t>
            </a:r>
            <a:r>
              <a:rPr lang="en-US" sz="2800" b="1">
                <a:effectLst/>
                <a:latin typeface="+mn-lt"/>
                <a:ea typeface="Calibri" panose="020F0502020204030204" pitchFamily="34" charset="0"/>
                <a:cs typeface="Times New Roman" panose="02020603050405020304" pitchFamily="18" charset="0"/>
              </a:rPr>
              <a:t> </a:t>
            </a:r>
            <a:endParaRPr lang="en-US" sz="2800">
              <a:latin typeface="+mn-lt"/>
            </a:endParaRPr>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567850" y="1576671"/>
            <a:ext cx="6025989" cy="4754595"/>
          </a:xfr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616165"/>
                </a:solidFill>
                <a:effectLst/>
                <a:uLnTx/>
                <a:uFillTx/>
                <a:latin typeface="Arial" panose="020B0604020202020204"/>
                <a:ea typeface="+mn-ea"/>
                <a:cs typeface="+mn-cs"/>
              </a:rPr>
              <a:t>POST COPY</a:t>
            </a:r>
            <a:endPar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2400"/>
              </a:spcBef>
              <a:spcAft>
                <a:spcPts val="0"/>
              </a:spcAft>
              <a:buClrTx/>
              <a:buSzTx/>
              <a:buFont typeface="Arial" panose="020B0604020202020204" pitchFamily="34" charset="0"/>
              <a:buNone/>
              <a:tabLst/>
              <a:defRPr/>
            </a:pPr>
            <a:r>
              <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rPr>
              <a:t>Facebook/LinkedIn</a:t>
            </a:r>
            <a:endParaRPr lang="en-US" sz="1600" b="0" i="1" u="none" strike="noStrike" kern="1200" cap="none" spc="0" normalizeH="0" baseline="0" noProof="0" dirty="0">
              <a:ln>
                <a:noFill/>
              </a:ln>
              <a:solidFill>
                <a:srgbClr val="616165"/>
              </a:solidFill>
              <a:effectLst/>
              <a:uLnTx/>
              <a:uFillTx/>
              <a:latin typeface="Arial" panose="020B0604020202020204"/>
              <a:cs typeface="Arial"/>
            </a:endParaRPr>
          </a:p>
          <a:p>
            <a:pPr marL="0" marR="0" indent="0">
              <a:lnSpc>
                <a:spcPct val="107000"/>
              </a:lnSpc>
              <a:spcBef>
                <a:spcPts val="0"/>
              </a:spcBef>
              <a:spcAft>
                <a:spcPts val="800"/>
              </a:spcAft>
              <a:buNone/>
            </a:pPr>
            <a:r>
              <a:rPr lang="es-ES" sz="1600" dirty="0"/>
              <a:t>¿Cuál de las vacunas disponibles contra el COVID-19 requiere una dosis?</a:t>
            </a:r>
            <a:r>
              <a:rPr lang="es-ES" sz="1600" b="1" dirty="0"/>
              <a:t> </a:t>
            </a:r>
            <a:r>
              <a:rPr lang="es-ES" sz="1600" dirty="0"/>
              <a:t>Solo una, la vacuna de Johnson &amp; Johnson. Obtenga respuestas a más preguntas comunes sobre las vacunas: </a:t>
            </a:r>
            <a:r>
              <a:rPr lang="es-ES" sz="1600" u="sng" dirty="0">
                <a:hlinkClick r:id="rId3"/>
              </a:rPr>
              <a:t>https://go.usa.gov/xA6h2</a:t>
            </a:r>
            <a:endParaRPr lang="es-ES" sz="1600" dirty="0">
              <a:effectLst/>
              <a:latin typeface="+mn-lt"/>
              <a:ea typeface="Calibri" panose="020F0502020204030204" pitchFamily="34" charset="0"/>
              <a:cs typeface="Times New Roman"/>
            </a:endParaRPr>
          </a:p>
          <a:p>
            <a:pPr marL="0" indent="0">
              <a:lnSpc>
                <a:spcPct val="100000"/>
              </a:lnSpc>
              <a:spcBef>
                <a:spcPts val="300"/>
              </a:spcBef>
              <a:buNone/>
              <a:defRPr/>
            </a:pPr>
            <a:r>
              <a:rPr lang="en-US" sz="1600" i="1" dirty="0">
                <a:solidFill>
                  <a:srgbClr val="616165"/>
                </a:solidFill>
                <a:latin typeface="+mn-lt"/>
                <a:cs typeface="+mn-cs"/>
              </a:rPr>
              <a:t>Twitter/Instagram Copy </a:t>
            </a:r>
            <a:endParaRPr lang="en-US" sz="1600" b="0" i="1" u="none" strike="noStrike" kern="1200" cap="none" spc="0" normalizeH="0" baseline="0" noProof="0" dirty="0">
              <a:ln>
                <a:noFill/>
              </a:ln>
              <a:solidFill>
                <a:srgbClr val="616165"/>
              </a:solidFill>
              <a:effectLst/>
              <a:uLnTx/>
              <a:uFillTx/>
              <a:latin typeface="+mn-lt"/>
              <a:cs typeface="Arial"/>
            </a:endParaRPr>
          </a:p>
          <a:p>
            <a:pPr marL="0" marR="0" indent="0">
              <a:lnSpc>
                <a:spcPct val="107000"/>
              </a:lnSpc>
              <a:spcBef>
                <a:spcPts val="0"/>
              </a:spcBef>
              <a:spcAft>
                <a:spcPts val="800"/>
              </a:spcAft>
              <a:buNone/>
            </a:pPr>
            <a:r>
              <a:rPr lang="es-ES" sz="1600" dirty="0"/>
              <a:t>¿Cuál de las vacunas disponibles contra el #COVID19 requiere solo una dosis? Solo una, la vacuna de Johnson &amp; Johnson. Obtenga respuestas a más preguntas sobre las vacunas: </a:t>
            </a:r>
            <a:r>
              <a:rPr lang="es-ES" sz="1600" u="sng" dirty="0">
                <a:hlinkClick r:id="rId3"/>
              </a:rPr>
              <a:t>https://go.usa.gov/xA6h2</a:t>
            </a:r>
            <a:r>
              <a:rPr lang="es-ES" sz="1600" dirty="0"/>
              <a:t> #NIHCEAL</a:t>
            </a:r>
            <a:endParaRPr lang="es-ES" sz="1600" dirty="0">
              <a:effectLst/>
              <a:latin typeface="+mn-lt"/>
              <a:ea typeface="Calibri" panose="020F0502020204030204" pitchFamily="34" charset="0"/>
              <a:cs typeface="Times New Roman"/>
            </a:endParaRPr>
          </a:p>
        </p:txBody>
      </p:sp>
      <p:sp>
        <p:nvSpPr>
          <p:cNvPr id="3" name="TextBox 2">
            <a:extLst>
              <a:ext uri="{FF2B5EF4-FFF2-40B4-BE49-F238E27FC236}">
                <a16:creationId xmlns:a16="http://schemas.microsoft.com/office/drawing/2014/main" id="{C28B94AD-3D42-AB49-B1E4-155FF41F26E5}"/>
              </a:ext>
            </a:extLst>
          </p:cNvPr>
          <p:cNvSpPr txBox="1"/>
          <p:nvPr/>
        </p:nvSpPr>
        <p:spPr>
          <a:xfrm>
            <a:off x="6799726" y="1576671"/>
            <a:ext cx="2939143" cy="338554"/>
          </a:xfrm>
          <a:prstGeom prst="rect">
            <a:avLst/>
          </a:prstGeom>
          <a:noFill/>
        </p:spPr>
        <p:txBody>
          <a:bodyPr wrap="square" rtlCol="0">
            <a:spAutoFit/>
          </a:bodyPr>
          <a:lstStyle/>
          <a:p>
            <a:r>
              <a:rPr lang="en-US" sz="1600" b="1"/>
              <a:t>IMAGES</a:t>
            </a:r>
          </a:p>
        </p:txBody>
      </p:sp>
      <p:pic>
        <p:nvPicPr>
          <p:cNvPr id="9" name="Picture 8" descr="Spanish language social media card. Pregunta: ¿Cuál de las vacunas contra el COVID-19 requiere UNA SOLA dosis? Vea má respuestas a preguntas comunes sobre vacunas en covid19community.nih.gov/español&#10;Logo: National Institutes of Health Community Engagement Alliance.">
            <a:extLst>
              <a:ext uri="{FF2B5EF4-FFF2-40B4-BE49-F238E27FC236}">
                <a16:creationId xmlns:a16="http://schemas.microsoft.com/office/drawing/2014/main" id="{87EF958D-B72F-41DF-8C8C-698F033BCA1C}"/>
              </a:ext>
            </a:extLst>
          </p:cNvPr>
          <p:cNvPicPr>
            <a:picLocks noChangeAspect="1"/>
          </p:cNvPicPr>
          <p:nvPr/>
        </p:nvPicPr>
        <p:blipFill>
          <a:blip r:embed="rId4"/>
          <a:stretch>
            <a:fillRect/>
          </a:stretch>
        </p:blipFill>
        <p:spPr>
          <a:xfrm>
            <a:off x="6904229" y="1926203"/>
            <a:ext cx="3737382" cy="1965960"/>
          </a:xfrm>
          <a:prstGeom prst="rect">
            <a:avLst/>
          </a:prstGeom>
        </p:spPr>
      </p:pic>
      <p:pic>
        <p:nvPicPr>
          <p:cNvPr id="7" name="Picture 6" descr="Spanish language social media card. Respuesta: Solo una, la vacuna contra el COVID-19 de Johnson &amp; Johnson. Vea má respuestas a preguntas comunes sobre vacunas en covid19community.nih.gov/español&#10;Logo: National Institutes of Health Community Engagement Alliance.&#10;">
            <a:extLst>
              <a:ext uri="{FF2B5EF4-FFF2-40B4-BE49-F238E27FC236}">
                <a16:creationId xmlns:a16="http://schemas.microsoft.com/office/drawing/2014/main" id="{078EDFDD-84EC-4ABC-AB8B-33816BDEE773}"/>
              </a:ext>
            </a:extLst>
          </p:cNvPr>
          <p:cNvPicPr>
            <a:picLocks noChangeAspect="1"/>
          </p:cNvPicPr>
          <p:nvPr/>
        </p:nvPicPr>
        <p:blipFill>
          <a:blip r:embed="rId5"/>
          <a:stretch>
            <a:fillRect/>
          </a:stretch>
        </p:blipFill>
        <p:spPr>
          <a:xfrm>
            <a:off x="6904229" y="3953968"/>
            <a:ext cx="3737382" cy="1965960"/>
          </a:xfrm>
          <a:prstGeom prst="rect">
            <a:avLst/>
          </a:prstGeom>
        </p:spPr>
      </p:pic>
      <p:sp>
        <p:nvSpPr>
          <p:cNvPr id="4" name="TextBox 3">
            <a:extLst>
              <a:ext uri="{FF2B5EF4-FFF2-40B4-BE49-F238E27FC236}">
                <a16:creationId xmlns:a16="http://schemas.microsoft.com/office/drawing/2014/main" id="{986D4337-6E39-425B-8C5B-299078655A36}"/>
              </a:ext>
            </a:extLst>
          </p:cNvPr>
          <p:cNvSpPr txBox="1"/>
          <p:nvPr/>
        </p:nvSpPr>
        <p:spPr>
          <a:xfrm>
            <a:off x="6799726" y="5985017"/>
            <a:ext cx="2928258" cy="692497"/>
          </a:xfrm>
          <a:prstGeom prst="rect">
            <a:avLst/>
          </a:prstGeom>
          <a:noFill/>
        </p:spPr>
        <p:txBody>
          <a:bodyPr wrap="square" lIns="91440" tIns="45720" rIns="91440" bIns="45720" rtlCol="0" anchor="t">
            <a:spAutoFit/>
          </a:bodyPr>
          <a:lstStyle/>
          <a:p>
            <a:r>
              <a:rPr lang="en-US" sz="1400" b="1">
                <a:solidFill>
                  <a:schemeClr val="accent1"/>
                </a:solidFill>
              </a:rPr>
              <a:t>Download Images</a:t>
            </a:r>
            <a:br>
              <a:rPr lang="en-US" sz="1400">
                <a:solidFill>
                  <a:schemeClr val="accent1"/>
                </a:solidFill>
              </a:rPr>
            </a:br>
            <a:r>
              <a:rPr lang="en-US" sz="1100">
                <a:ea typeface="+mn-lt"/>
                <a:cs typeface="+mn-lt"/>
                <a:hlinkClick r:id="rId6"/>
              </a:rPr>
              <a:t>https://covid19community.nih.gov/resources/vaccine-effectiveness-social-cards</a:t>
            </a:r>
            <a:r>
              <a:rPr lang="en-US" sz="1100">
                <a:ea typeface="+mn-lt"/>
                <a:cs typeface="+mn-lt"/>
              </a:rPr>
              <a:t>  </a:t>
            </a:r>
            <a:r>
              <a:rPr lang="en-US" sz="1400">
                <a:ea typeface="+mn-lt"/>
                <a:cs typeface="+mn-lt"/>
              </a:rPr>
              <a:t>  </a:t>
            </a:r>
            <a:endParaRPr lang="en-US" sz="1100">
              <a:solidFill>
                <a:srgbClr val="206FB3"/>
              </a:solidFill>
              <a:ea typeface="+mn-lt"/>
              <a:cs typeface="+mn-lt"/>
            </a:endParaRPr>
          </a:p>
        </p:txBody>
      </p:sp>
      <p:sp>
        <p:nvSpPr>
          <p:cNvPr id="8" name="TextBox 7">
            <a:extLst>
              <a:ext uri="{FF2B5EF4-FFF2-40B4-BE49-F238E27FC236}">
                <a16:creationId xmlns:a16="http://schemas.microsoft.com/office/drawing/2014/main" id="{25DC7475-DEC3-4C53-9724-775BEB2C0FE8}"/>
              </a:ext>
            </a:extLst>
          </p:cNvPr>
          <p:cNvSpPr txBox="1"/>
          <p:nvPr/>
        </p:nvSpPr>
        <p:spPr>
          <a:xfrm>
            <a:off x="11624149" y="84841"/>
            <a:ext cx="461014" cy="369332"/>
          </a:xfrm>
          <a:prstGeom prst="rect">
            <a:avLst/>
          </a:prstGeom>
          <a:noFill/>
        </p:spPr>
        <p:txBody>
          <a:bodyPr wrap="square" rtlCol="0">
            <a:spAutoFit/>
          </a:bodyPr>
          <a:lstStyle/>
          <a:p>
            <a:r>
              <a:rPr lang="en-US" dirty="0"/>
              <a:t>18</a:t>
            </a:r>
          </a:p>
        </p:txBody>
      </p:sp>
    </p:spTree>
    <p:extLst>
      <p:ext uri="{BB962C8B-B14F-4D97-AF65-F5344CB8AC3E}">
        <p14:creationId xmlns:p14="http://schemas.microsoft.com/office/powerpoint/2010/main" val="9171940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a:xfrm>
            <a:off x="567851" y="262942"/>
            <a:ext cx="11199428" cy="1325563"/>
          </a:xfrm>
        </p:spPr>
        <p:txBody>
          <a:bodyPr>
            <a:normAutofit/>
          </a:bodyPr>
          <a:lstStyle/>
          <a:p>
            <a:r>
              <a:rPr lang="es-ES" sz="2800"/>
              <a:t>¿Cuáles de las vacunas disponibles contra el COVID-19 requieren dos dosis?</a:t>
            </a:r>
            <a:r>
              <a:rPr lang="en-US" sz="2800" b="1">
                <a:effectLst/>
                <a:latin typeface="+mn-lt"/>
                <a:ea typeface="Calibri" panose="020F0502020204030204" pitchFamily="34" charset="0"/>
                <a:cs typeface="Times New Roman" panose="02020603050405020304" pitchFamily="18" charset="0"/>
              </a:rPr>
              <a:t> </a:t>
            </a:r>
            <a:endParaRPr lang="en-US" sz="2800">
              <a:latin typeface="+mn-lt"/>
            </a:endParaRPr>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567850" y="1619255"/>
            <a:ext cx="6132753" cy="4754595"/>
          </a:xfr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616165"/>
                </a:solidFill>
                <a:effectLst/>
                <a:uLnTx/>
                <a:uFillTx/>
                <a:latin typeface="Arial" panose="020B0604020202020204"/>
                <a:ea typeface="+mn-ea"/>
                <a:cs typeface="+mn-cs"/>
              </a:rPr>
              <a:t>POST COPY</a:t>
            </a:r>
            <a:endPar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2400"/>
              </a:spcBef>
              <a:spcAft>
                <a:spcPts val="0"/>
              </a:spcAft>
              <a:buClrTx/>
              <a:buSzTx/>
              <a:buFont typeface="Arial" panose="020B0604020202020204" pitchFamily="34" charset="0"/>
              <a:buNone/>
              <a:tabLst/>
              <a:defRPr/>
            </a:pPr>
            <a:r>
              <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rPr>
              <a:t>Facebook/LinkedIn</a:t>
            </a:r>
            <a:endParaRPr lang="en-US" sz="1600" b="0" i="1" u="none" strike="noStrike" kern="1200" cap="none" spc="0" normalizeH="0" baseline="0" noProof="0" dirty="0">
              <a:ln>
                <a:noFill/>
              </a:ln>
              <a:solidFill>
                <a:srgbClr val="616165"/>
              </a:solidFill>
              <a:effectLst/>
              <a:uLnTx/>
              <a:uFillTx/>
              <a:latin typeface="Arial" panose="020B0604020202020204"/>
              <a:cs typeface="Arial"/>
            </a:endParaRPr>
          </a:p>
          <a:p>
            <a:pPr marL="0" marR="0" indent="0">
              <a:lnSpc>
                <a:spcPct val="107000"/>
              </a:lnSpc>
              <a:spcBef>
                <a:spcPts val="0"/>
              </a:spcBef>
              <a:spcAft>
                <a:spcPts val="800"/>
              </a:spcAft>
              <a:buNone/>
            </a:pPr>
            <a:r>
              <a:rPr lang="es-ES" sz="1600" dirty="0">
                <a:latin typeface="Arial"/>
                <a:cs typeface="Arial"/>
              </a:rPr>
              <a:t>¿Cuáles de las vacunas disponibles contra el COVID-19 requieren dos dosis?</a:t>
            </a:r>
            <a:r>
              <a:rPr lang="es-ES" sz="1600" b="1" dirty="0">
                <a:latin typeface="Arial"/>
                <a:cs typeface="Arial"/>
              </a:rPr>
              <a:t> </a:t>
            </a:r>
            <a:r>
              <a:rPr lang="es-ES" sz="1600" dirty="0">
                <a:latin typeface="Arial"/>
                <a:cs typeface="Arial"/>
              </a:rPr>
              <a:t>Hay dos, la</a:t>
            </a:r>
            <a:r>
              <a:rPr lang="es-ES" sz="1600" b="1" dirty="0">
                <a:latin typeface="Arial"/>
                <a:cs typeface="Arial"/>
              </a:rPr>
              <a:t> </a:t>
            </a:r>
            <a:r>
              <a:rPr lang="es-ES" sz="1600" dirty="0">
                <a:latin typeface="Arial"/>
                <a:cs typeface="Arial"/>
              </a:rPr>
              <a:t>vacuna contra el COVID-19 de Moderna y la de Pfizer-</a:t>
            </a:r>
            <a:r>
              <a:rPr lang="es-ES" sz="1600" dirty="0" err="1">
                <a:latin typeface="Arial"/>
                <a:cs typeface="Arial"/>
              </a:rPr>
              <a:t>BioNTech</a:t>
            </a:r>
            <a:r>
              <a:rPr lang="es-ES" sz="1600" dirty="0">
                <a:latin typeface="Arial"/>
                <a:cs typeface="Arial"/>
              </a:rPr>
              <a:t>. Obtenga respuestas a más preguntas sobre las vacunas: </a:t>
            </a:r>
            <a:r>
              <a:rPr lang="es-ES" sz="1600" u="sng" dirty="0">
                <a:hlinkClick r:id="rId3"/>
              </a:rPr>
              <a:t>https://go.usa.gov/xA6h2</a:t>
            </a:r>
            <a:endParaRPr lang="es-ES" sz="1600" dirty="0">
              <a:effectLst/>
              <a:latin typeface="Arial"/>
              <a:ea typeface="Calibri" panose="020F0502020204030204" pitchFamily="34" charset="0"/>
              <a:cs typeface="Arial"/>
            </a:endParaRPr>
          </a:p>
          <a:p>
            <a:pPr marL="0" indent="0">
              <a:lnSpc>
                <a:spcPct val="100000"/>
              </a:lnSpc>
              <a:spcBef>
                <a:spcPts val="300"/>
              </a:spcBef>
              <a:buNone/>
              <a:defRPr/>
            </a:pPr>
            <a:r>
              <a:rPr lang="en-US" sz="1600" i="1" dirty="0">
                <a:solidFill>
                  <a:srgbClr val="616165"/>
                </a:solidFill>
                <a:latin typeface="+mn-lt"/>
                <a:cs typeface="+mn-cs"/>
              </a:rPr>
              <a:t>Twitter/Instagram Copy </a:t>
            </a:r>
            <a:endParaRPr lang="en-US" sz="1600" b="0" i="1" u="none" strike="noStrike" kern="1200" cap="none" spc="0" normalizeH="0" baseline="0" noProof="0" dirty="0">
              <a:ln>
                <a:noFill/>
              </a:ln>
              <a:solidFill>
                <a:srgbClr val="616165"/>
              </a:solidFill>
              <a:effectLst/>
              <a:uLnTx/>
              <a:uFillTx/>
              <a:latin typeface="+mn-lt"/>
              <a:cs typeface="Arial"/>
            </a:endParaRPr>
          </a:p>
          <a:p>
            <a:pPr marL="0" indent="0">
              <a:lnSpc>
                <a:spcPct val="107000"/>
              </a:lnSpc>
              <a:spcBef>
                <a:spcPts val="0"/>
              </a:spcBef>
              <a:spcAft>
                <a:spcPts val="800"/>
              </a:spcAft>
              <a:buNone/>
            </a:pPr>
            <a:r>
              <a:rPr lang="es-ES" sz="1600" dirty="0">
                <a:latin typeface="Arial"/>
                <a:cs typeface="Arial"/>
              </a:rPr>
              <a:t>¿Cuáles de las vacunas disponibles contra el #COVID19 requieren dos dosis?</a:t>
            </a:r>
            <a:r>
              <a:rPr lang="es-ES" sz="1600" b="1" dirty="0">
                <a:latin typeface="Arial"/>
                <a:cs typeface="Arial"/>
              </a:rPr>
              <a:t> </a:t>
            </a:r>
            <a:r>
              <a:rPr lang="es-ES" sz="1600" dirty="0">
                <a:latin typeface="Arial"/>
                <a:cs typeface="Arial"/>
              </a:rPr>
              <a:t>Hay dos, la</a:t>
            </a:r>
            <a:r>
              <a:rPr lang="es-ES" sz="1600" b="1" dirty="0">
                <a:latin typeface="Arial"/>
                <a:cs typeface="Arial"/>
              </a:rPr>
              <a:t> </a:t>
            </a:r>
            <a:r>
              <a:rPr lang="es-ES" sz="1600" dirty="0">
                <a:latin typeface="Arial"/>
                <a:cs typeface="Arial"/>
              </a:rPr>
              <a:t>vacuna contra el COVID-19 de Moderna y la de Pfizer-</a:t>
            </a:r>
            <a:r>
              <a:rPr lang="es-ES" sz="1600" dirty="0" err="1">
                <a:latin typeface="Arial"/>
                <a:cs typeface="Arial"/>
              </a:rPr>
              <a:t>BioNTech</a:t>
            </a:r>
            <a:r>
              <a:rPr lang="es-ES" sz="1600" dirty="0">
                <a:latin typeface="Arial"/>
                <a:cs typeface="Arial"/>
              </a:rPr>
              <a:t>. Obtenga respuestas a más preguntas sobre las vacunas: </a:t>
            </a:r>
            <a:r>
              <a:rPr lang="es-ES" sz="1600" u="sng" dirty="0">
                <a:hlinkClick r:id="rId3"/>
              </a:rPr>
              <a:t>https://go.usa.gov/xA6h2</a:t>
            </a:r>
            <a:r>
              <a:rPr lang="es-ES" sz="1600" dirty="0">
                <a:latin typeface="Arial"/>
                <a:cs typeface="Arial"/>
              </a:rPr>
              <a:t> #NIHCEAL</a:t>
            </a:r>
            <a:r>
              <a:rPr lang="es-ES" sz="1600" b="1" dirty="0">
                <a:latin typeface="Arial"/>
                <a:cs typeface="Arial"/>
              </a:rPr>
              <a:t> </a:t>
            </a:r>
            <a:endParaRPr lang="es-ES" sz="1600" dirty="0">
              <a:effectLst/>
              <a:latin typeface="+mn-lt"/>
              <a:ea typeface="Calibri" panose="020F0502020204030204" pitchFamily="34" charset="0"/>
              <a:cs typeface="Times New Roman"/>
            </a:endParaRPr>
          </a:p>
        </p:txBody>
      </p:sp>
      <p:sp>
        <p:nvSpPr>
          <p:cNvPr id="3" name="TextBox 2">
            <a:extLst>
              <a:ext uri="{FF2B5EF4-FFF2-40B4-BE49-F238E27FC236}">
                <a16:creationId xmlns:a16="http://schemas.microsoft.com/office/drawing/2014/main" id="{C28B94AD-3D42-AB49-B1E4-155FF41F26E5}"/>
              </a:ext>
            </a:extLst>
          </p:cNvPr>
          <p:cNvSpPr txBox="1"/>
          <p:nvPr/>
        </p:nvSpPr>
        <p:spPr>
          <a:xfrm>
            <a:off x="6700603" y="1588505"/>
            <a:ext cx="2939143" cy="338554"/>
          </a:xfrm>
          <a:prstGeom prst="rect">
            <a:avLst/>
          </a:prstGeom>
          <a:noFill/>
        </p:spPr>
        <p:txBody>
          <a:bodyPr wrap="square" rtlCol="0">
            <a:spAutoFit/>
          </a:bodyPr>
          <a:lstStyle/>
          <a:p>
            <a:r>
              <a:rPr lang="en-US" sz="1600" b="1"/>
              <a:t>IMAGES</a:t>
            </a:r>
          </a:p>
        </p:txBody>
      </p:sp>
      <p:pic>
        <p:nvPicPr>
          <p:cNvPr id="11" name="Picture 10" descr="Spanish language social media card. Pregunta: ¿Cuáles de las vacunas disponibles contra el COVID-19 requieren dos dosis? Vea má respuestas a preguntas comunes sobre vacunas en covid19community.nih.gov/español&#10;Logo: National Institutes of Health Community Engagement Alliance.">
            <a:extLst>
              <a:ext uri="{FF2B5EF4-FFF2-40B4-BE49-F238E27FC236}">
                <a16:creationId xmlns:a16="http://schemas.microsoft.com/office/drawing/2014/main" id="{7EE0B955-1ED6-4907-AE07-10BA7130A7AC}"/>
              </a:ext>
            </a:extLst>
          </p:cNvPr>
          <p:cNvPicPr>
            <a:picLocks noChangeAspect="1"/>
          </p:cNvPicPr>
          <p:nvPr/>
        </p:nvPicPr>
        <p:blipFill>
          <a:blip r:embed="rId4"/>
          <a:stretch>
            <a:fillRect/>
          </a:stretch>
        </p:blipFill>
        <p:spPr>
          <a:xfrm>
            <a:off x="6821154" y="1983067"/>
            <a:ext cx="3737382" cy="1965960"/>
          </a:xfrm>
          <a:prstGeom prst="rect">
            <a:avLst/>
          </a:prstGeom>
        </p:spPr>
      </p:pic>
      <p:pic>
        <p:nvPicPr>
          <p:cNvPr id="7" name="Picture 6" descr="Spanish language social media card. Respuesta: Dos de ellas: la vunca contra el COVID-19 de Moderna y las de Pfizer-BioNTech. Vea má respuestas a preguntas comunes sobre vacunas en covid19community.nih.gov/español&#10;Logo: National Institutes of Health Community Engagement Alliance.">
            <a:extLst>
              <a:ext uri="{FF2B5EF4-FFF2-40B4-BE49-F238E27FC236}">
                <a16:creationId xmlns:a16="http://schemas.microsoft.com/office/drawing/2014/main" id="{3CB1A195-DF7B-4A13-A33F-61AEED3A9059}"/>
              </a:ext>
            </a:extLst>
          </p:cNvPr>
          <p:cNvPicPr>
            <a:picLocks noChangeAspect="1"/>
          </p:cNvPicPr>
          <p:nvPr/>
        </p:nvPicPr>
        <p:blipFill>
          <a:blip r:embed="rId5"/>
          <a:stretch>
            <a:fillRect/>
          </a:stretch>
        </p:blipFill>
        <p:spPr>
          <a:xfrm>
            <a:off x="6821154" y="4066535"/>
            <a:ext cx="3737383" cy="1965960"/>
          </a:xfrm>
          <a:prstGeom prst="rect">
            <a:avLst/>
          </a:prstGeom>
        </p:spPr>
      </p:pic>
      <p:sp>
        <p:nvSpPr>
          <p:cNvPr id="4" name="TextBox 3">
            <a:extLst>
              <a:ext uri="{FF2B5EF4-FFF2-40B4-BE49-F238E27FC236}">
                <a16:creationId xmlns:a16="http://schemas.microsoft.com/office/drawing/2014/main" id="{BB25A092-6C2A-44AA-A7E4-E9C1BCB0407B}"/>
              </a:ext>
            </a:extLst>
          </p:cNvPr>
          <p:cNvSpPr txBox="1"/>
          <p:nvPr/>
        </p:nvSpPr>
        <p:spPr>
          <a:xfrm>
            <a:off x="6821154" y="6150003"/>
            <a:ext cx="2928258" cy="692497"/>
          </a:xfrm>
          <a:prstGeom prst="rect">
            <a:avLst/>
          </a:prstGeom>
          <a:noFill/>
        </p:spPr>
        <p:txBody>
          <a:bodyPr wrap="square" lIns="91440" tIns="45720" rIns="91440" bIns="45720" rtlCol="0" anchor="t">
            <a:spAutoFit/>
          </a:bodyPr>
          <a:lstStyle/>
          <a:p>
            <a:r>
              <a:rPr lang="en-US" sz="1400" b="1">
                <a:solidFill>
                  <a:schemeClr val="accent1"/>
                </a:solidFill>
              </a:rPr>
              <a:t>Download Images</a:t>
            </a:r>
            <a:br>
              <a:rPr lang="en-US" sz="1400">
                <a:solidFill>
                  <a:schemeClr val="accent1"/>
                </a:solidFill>
              </a:rPr>
            </a:br>
            <a:r>
              <a:rPr lang="en-US" sz="1100">
                <a:ea typeface="+mn-lt"/>
                <a:cs typeface="+mn-lt"/>
                <a:hlinkClick r:id="rId6"/>
              </a:rPr>
              <a:t>https://covid19community.nih.gov/resources/vaccine-effectiveness-social-cards</a:t>
            </a:r>
            <a:r>
              <a:rPr lang="en-US" sz="1100">
                <a:ea typeface="+mn-lt"/>
                <a:cs typeface="+mn-lt"/>
              </a:rPr>
              <a:t>  </a:t>
            </a:r>
            <a:r>
              <a:rPr lang="en-US" sz="1400">
                <a:ea typeface="+mn-lt"/>
                <a:cs typeface="+mn-lt"/>
              </a:rPr>
              <a:t>  </a:t>
            </a:r>
            <a:endParaRPr lang="en-US" sz="1100">
              <a:solidFill>
                <a:srgbClr val="206FB3"/>
              </a:solidFill>
              <a:ea typeface="+mn-lt"/>
              <a:cs typeface="+mn-lt"/>
            </a:endParaRPr>
          </a:p>
        </p:txBody>
      </p:sp>
      <p:sp>
        <p:nvSpPr>
          <p:cNvPr id="8" name="TextBox 7">
            <a:extLst>
              <a:ext uri="{FF2B5EF4-FFF2-40B4-BE49-F238E27FC236}">
                <a16:creationId xmlns:a16="http://schemas.microsoft.com/office/drawing/2014/main" id="{FCF8E516-1A55-4494-9ADE-14DF1E0161A1}"/>
              </a:ext>
            </a:extLst>
          </p:cNvPr>
          <p:cNvSpPr txBox="1"/>
          <p:nvPr/>
        </p:nvSpPr>
        <p:spPr>
          <a:xfrm>
            <a:off x="11624149" y="84841"/>
            <a:ext cx="461014" cy="369332"/>
          </a:xfrm>
          <a:prstGeom prst="rect">
            <a:avLst/>
          </a:prstGeom>
          <a:noFill/>
        </p:spPr>
        <p:txBody>
          <a:bodyPr wrap="square" rtlCol="0">
            <a:spAutoFit/>
          </a:bodyPr>
          <a:lstStyle/>
          <a:p>
            <a:r>
              <a:rPr lang="en-US" dirty="0"/>
              <a:t>19</a:t>
            </a:r>
          </a:p>
        </p:txBody>
      </p:sp>
    </p:spTree>
    <p:extLst>
      <p:ext uri="{BB962C8B-B14F-4D97-AF65-F5344CB8AC3E}">
        <p14:creationId xmlns:p14="http://schemas.microsoft.com/office/powerpoint/2010/main" val="4063036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1A39E-941F-5A4C-BB63-8F5BCF826EDF}"/>
              </a:ext>
            </a:extLst>
          </p:cNvPr>
          <p:cNvSpPr>
            <a:spLocks noGrp="1"/>
          </p:cNvSpPr>
          <p:nvPr>
            <p:ph type="title"/>
          </p:nvPr>
        </p:nvSpPr>
        <p:spPr>
          <a:xfrm>
            <a:off x="838200" y="387985"/>
            <a:ext cx="10515600" cy="1325563"/>
          </a:xfrm>
        </p:spPr>
        <p:txBody>
          <a:bodyPr/>
          <a:lstStyle/>
          <a:p>
            <a:r>
              <a:rPr lang="en-US">
                <a:latin typeface="Arial"/>
                <a:cs typeface="Arial"/>
              </a:rPr>
              <a:t>About This Content </a:t>
            </a:r>
            <a:endParaRPr lang="en-US"/>
          </a:p>
        </p:txBody>
      </p:sp>
      <p:sp>
        <p:nvSpPr>
          <p:cNvPr id="3" name="Content Placeholder 2">
            <a:extLst>
              <a:ext uri="{FF2B5EF4-FFF2-40B4-BE49-F238E27FC236}">
                <a16:creationId xmlns:a16="http://schemas.microsoft.com/office/drawing/2014/main" id="{E8E541BB-6CC4-3749-A6B4-FF158135C832}"/>
              </a:ext>
            </a:extLst>
          </p:cNvPr>
          <p:cNvSpPr>
            <a:spLocks noGrp="1"/>
          </p:cNvSpPr>
          <p:nvPr>
            <p:ph idx="1"/>
          </p:nvPr>
        </p:nvSpPr>
        <p:spPr>
          <a:xfrm>
            <a:off x="838200" y="1539434"/>
            <a:ext cx="7732594" cy="4351338"/>
          </a:xfrm>
        </p:spPr>
        <p:txBody>
          <a:bodyPr vert="horz" lIns="91440" tIns="45720" rIns="91440" bIns="45720" rtlCol="0" anchor="t">
            <a:normAutofit fontScale="92500"/>
          </a:bodyPr>
          <a:lstStyle/>
          <a:p>
            <a:pPr marL="0" indent="0">
              <a:lnSpc>
                <a:spcPct val="150000"/>
              </a:lnSpc>
              <a:spcBef>
                <a:spcPts val="800"/>
              </a:spcBef>
              <a:spcAft>
                <a:spcPts val="800"/>
              </a:spcAft>
              <a:buNone/>
            </a:pPr>
            <a:r>
              <a:rPr lang="en-US" sz="1800" dirty="0">
                <a:latin typeface="Arial"/>
                <a:cs typeface="Arial"/>
              </a:rPr>
              <a:t>The </a:t>
            </a:r>
            <a:r>
              <a:rPr lang="en-US" sz="1800" b="1" dirty="0">
                <a:latin typeface="Arial"/>
                <a:cs typeface="Arial"/>
              </a:rPr>
              <a:t>NIH Community Engagement Alliance (CEAL) Against COVID-19 Disparities</a:t>
            </a:r>
            <a:r>
              <a:rPr lang="en-US" sz="1800" dirty="0">
                <a:latin typeface="Arial"/>
                <a:cs typeface="Arial"/>
              </a:rPr>
              <a:t> focuses on addressing misinformation around COVID-19, engaging trusted partners and messengers in the delivery of accurate information, and educating communities on the importance of inclusion in clinical </a:t>
            </a:r>
            <a:r>
              <a:rPr lang="en-US" sz="1800" dirty="0">
                <a:solidFill>
                  <a:schemeClr val="tx1"/>
                </a:solidFill>
                <a:latin typeface="Arial"/>
                <a:cs typeface="Arial"/>
              </a:rPr>
              <a:t>research and its discoveries </a:t>
            </a:r>
            <a:r>
              <a:rPr lang="en-US" sz="1800" dirty="0">
                <a:latin typeface="Arial"/>
                <a:cs typeface="Arial"/>
              </a:rPr>
              <a:t>to overcome COVID-19.</a:t>
            </a:r>
          </a:p>
          <a:p>
            <a:pPr marL="0" indent="0">
              <a:lnSpc>
                <a:spcPct val="150000"/>
              </a:lnSpc>
              <a:spcBef>
                <a:spcPts val="800"/>
              </a:spcBef>
              <a:spcAft>
                <a:spcPts val="800"/>
              </a:spcAft>
              <a:buNone/>
            </a:pPr>
            <a:r>
              <a:rPr lang="en-US" sz="1800" dirty="0">
                <a:latin typeface="Arial"/>
                <a:cs typeface="Arial"/>
              </a:rPr>
              <a:t>This content showcases CEAL’s new social media tools including individual cards that address many of the questions about comparing vaccines’ effectiveness. </a:t>
            </a:r>
          </a:p>
          <a:p>
            <a:pPr marL="0" indent="0">
              <a:lnSpc>
                <a:spcPct val="150000"/>
              </a:lnSpc>
              <a:spcBef>
                <a:spcPts val="800"/>
              </a:spcBef>
              <a:spcAft>
                <a:spcPts val="800"/>
              </a:spcAft>
              <a:buNone/>
            </a:pPr>
            <a:r>
              <a:rPr lang="en-US" sz="1800" dirty="0">
                <a:latin typeface="Arial"/>
                <a:cs typeface="Arial"/>
              </a:rPr>
              <a:t>Find additional resources including COVID-19-related fact sheets, infographics, and videos on the CEAL website at </a:t>
            </a:r>
            <a:r>
              <a:rPr lang="en-US" sz="1800" dirty="0">
                <a:solidFill>
                  <a:srgbClr val="206FB3"/>
                </a:solidFill>
                <a:latin typeface="Arial"/>
                <a:cs typeface="Arial"/>
                <a:hlinkClick r:id="rId3">
                  <a:extLst>
                    <a:ext uri="{A12FA001-AC4F-418D-AE19-62706E023703}">
                      <ahyp:hlinkClr xmlns:ahyp="http://schemas.microsoft.com/office/drawing/2018/hyperlinkcolor" val="tx"/>
                    </a:ext>
                  </a:extLst>
                </a:hlinkClick>
              </a:rPr>
              <a:t>covid19community.nih.gov</a:t>
            </a:r>
            <a:r>
              <a:rPr lang="en-US" sz="1800" dirty="0">
                <a:solidFill>
                  <a:srgbClr val="206FB3"/>
                </a:solidFill>
                <a:latin typeface="Arial"/>
                <a:cs typeface="Arial"/>
              </a:rPr>
              <a:t> </a:t>
            </a:r>
            <a:endParaRPr lang="en-US" sz="1800" dirty="0">
              <a:solidFill>
                <a:srgbClr val="206FB3"/>
              </a:solidFill>
            </a:endParaRPr>
          </a:p>
        </p:txBody>
      </p:sp>
      <p:sp>
        <p:nvSpPr>
          <p:cNvPr id="5" name="Content Placeholder 4">
            <a:extLst>
              <a:ext uri="{FF2B5EF4-FFF2-40B4-BE49-F238E27FC236}">
                <a16:creationId xmlns:a16="http://schemas.microsoft.com/office/drawing/2014/main" id="{27A5BBED-4BB1-41DB-A8E0-6DE52BBC57BD}"/>
              </a:ext>
            </a:extLst>
          </p:cNvPr>
          <p:cNvSpPr>
            <a:spLocks noGrp="1"/>
          </p:cNvSpPr>
          <p:nvPr>
            <p:ph sz="quarter" idx="10"/>
          </p:nvPr>
        </p:nvSpPr>
        <p:spPr/>
        <p:txBody>
          <a:bodyPr/>
          <a:lstStyle/>
          <a:p>
            <a:pPr marL="0" indent="0">
              <a:buNone/>
            </a:pPr>
            <a:r>
              <a:rPr lang="en-US" sz="1800" b="1" dirty="0">
                <a:solidFill>
                  <a:schemeClr val="bg1"/>
                </a:solidFill>
                <a:latin typeface="Arial"/>
                <a:cs typeface="Arial"/>
              </a:rPr>
              <a:t>Content Guide</a:t>
            </a:r>
          </a:p>
          <a:p>
            <a:pPr marL="285750" indent="-285750">
              <a:buFont typeface="Arial" panose="020B0604020202020204" pitchFamily="34" charset="0"/>
              <a:buChar char="•"/>
            </a:pPr>
            <a:r>
              <a:rPr lang="en-US" dirty="0">
                <a:latin typeface="Arial"/>
                <a:cs typeface="Arial"/>
              </a:rPr>
              <a:t>Vaccine Questions English</a:t>
            </a:r>
            <a:br>
              <a:rPr lang="en-US" dirty="0">
                <a:latin typeface="Arial"/>
                <a:cs typeface="Arial"/>
              </a:rPr>
            </a:br>
            <a:r>
              <a:rPr lang="en-US" dirty="0">
                <a:latin typeface="Arial"/>
                <a:cs typeface="Arial"/>
              </a:rPr>
              <a:t>Slides 5-12</a:t>
            </a:r>
          </a:p>
          <a:p>
            <a:pPr marL="285750" indent="-285750">
              <a:buFont typeface="Arial" panose="020B0604020202020204" pitchFamily="34" charset="0"/>
              <a:buChar char="•"/>
            </a:pPr>
            <a:r>
              <a:rPr lang="en-US" sz="1800" dirty="0">
                <a:solidFill>
                  <a:schemeClr val="bg1"/>
                </a:solidFill>
                <a:latin typeface="Arial"/>
                <a:cs typeface="Arial"/>
              </a:rPr>
              <a:t>Vac</a:t>
            </a:r>
            <a:r>
              <a:rPr lang="en-US" dirty="0">
                <a:latin typeface="Arial"/>
                <a:cs typeface="Arial"/>
              </a:rPr>
              <a:t>cine Questions Spanish</a:t>
            </a:r>
            <a:br>
              <a:rPr lang="en-US" dirty="0">
                <a:latin typeface="Arial"/>
                <a:cs typeface="Arial"/>
              </a:rPr>
            </a:br>
            <a:r>
              <a:rPr lang="en-US" dirty="0">
                <a:latin typeface="Arial"/>
                <a:cs typeface="Arial"/>
              </a:rPr>
              <a:t>Slides 14-21</a:t>
            </a:r>
          </a:p>
        </p:txBody>
      </p:sp>
      <p:sp>
        <p:nvSpPr>
          <p:cNvPr id="4" name="TextBox 3">
            <a:extLst>
              <a:ext uri="{FF2B5EF4-FFF2-40B4-BE49-F238E27FC236}">
                <a16:creationId xmlns:a16="http://schemas.microsoft.com/office/drawing/2014/main" id="{2485CEDE-6C82-44D2-AECE-1056459DFB26}"/>
              </a:ext>
            </a:extLst>
          </p:cNvPr>
          <p:cNvSpPr txBox="1"/>
          <p:nvPr/>
        </p:nvSpPr>
        <p:spPr>
          <a:xfrm>
            <a:off x="11755225" y="84841"/>
            <a:ext cx="208175" cy="369332"/>
          </a:xfrm>
          <a:prstGeom prst="rect">
            <a:avLst/>
          </a:prstGeom>
          <a:noFill/>
        </p:spPr>
        <p:txBody>
          <a:bodyPr wrap="square" rtlCol="0">
            <a:spAutoFit/>
          </a:bodyPr>
          <a:lstStyle/>
          <a:p>
            <a:r>
              <a:rPr lang="en-US" dirty="0"/>
              <a:t>2</a:t>
            </a:r>
          </a:p>
        </p:txBody>
      </p:sp>
    </p:spTree>
    <p:extLst>
      <p:ext uri="{BB962C8B-B14F-4D97-AF65-F5344CB8AC3E}">
        <p14:creationId xmlns:p14="http://schemas.microsoft.com/office/powerpoint/2010/main" val="2785602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a:xfrm>
            <a:off x="567851" y="262942"/>
            <a:ext cx="11454260" cy="1325563"/>
          </a:xfrm>
        </p:spPr>
        <p:txBody>
          <a:bodyPr>
            <a:normAutofit/>
          </a:bodyPr>
          <a:lstStyle/>
          <a:p>
            <a:r>
              <a:rPr lang="es-ES" sz="2800"/>
              <a:t>¿Cuál es la mejor vacuna que puedo recibir?</a:t>
            </a:r>
            <a:r>
              <a:rPr lang="en-US" sz="2800" b="1">
                <a:effectLst/>
                <a:latin typeface="+mn-lt"/>
                <a:ea typeface="Calibri" panose="020F0502020204030204" pitchFamily="34" charset="0"/>
                <a:cs typeface="Times New Roman" panose="02020603050405020304" pitchFamily="18" charset="0"/>
              </a:rPr>
              <a:t> </a:t>
            </a:r>
            <a:endParaRPr lang="en-US" sz="2800">
              <a:latin typeface="+mn-lt"/>
            </a:endParaRPr>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586627" y="1459415"/>
            <a:ext cx="5615018" cy="4754595"/>
          </a:xfr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616165"/>
                </a:solidFill>
                <a:effectLst/>
                <a:uLnTx/>
                <a:uFillTx/>
                <a:latin typeface="Arial" panose="020B0604020202020204"/>
                <a:ea typeface="+mn-ea"/>
                <a:cs typeface="+mn-cs"/>
              </a:rPr>
              <a:t>POST COPY</a:t>
            </a:r>
            <a:endPar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rPr>
              <a:t>Facebook/LinkedIn</a:t>
            </a:r>
            <a:endParaRPr lang="en-US" sz="1600" b="0" i="1" u="none" strike="noStrike" kern="1200" cap="none" spc="0" normalizeH="0" baseline="0" noProof="0" dirty="0">
              <a:ln>
                <a:noFill/>
              </a:ln>
              <a:solidFill>
                <a:srgbClr val="616165"/>
              </a:solidFill>
              <a:effectLst/>
              <a:uLnTx/>
              <a:uFillTx/>
              <a:latin typeface="Arial" panose="020B0604020202020204"/>
              <a:cs typeface="Arial"/>
            </a:endParaRPr>
          </a:p>
          <a:p>
            <a:pPr marL="0" marR="0" indent="0">
              <a:lnSpc>
                <a:spcPct val="107000"/>
              </a:lnSpc>
              <a:spcBef>
                <a:spcPts val="0"/>
              </a:spcBef>
              <a:spcAft>
                <a:spcPts val="800"/>
              </a:spcAft>
              <a:buNone/>
            </a:pPr>
            <a:r>
              <a:rPr lang="es-ES" sz="1600" dirty="0"/>
              <a:t>¿Qué vacuna contra el COVID-19 es mejor recibir?</a:t>
            </a:r>
            <a:r>
              <a:rPr lang="es-ES" sz="1600" b="1" dirty="0"/>
              <a:t> </a:t>
            </a:r>
            <a:r>
              <a:rPr lang="es-ES" sz="1600" dirty="0"/>
              <a:t>Planifique recibir la vacuna que más rápido esté disponible para usted. Una de las mejores formas de protegerse a sí mismo, a su familia y a su comunidad es vacunarse lo antes posible. Obtenga más respuestas a sus preguntas: </a:t>
            </a:r>
            <a:r>
              <a:rPr lang="es-ES" sz="1600" u="sng" dirty="0">
                <a:hlinkClick r:id="rId3"/>
              </a:rPr>
              <a:t>https://go.usa.gov/xA6h2</a:t>
            </a:r>
            <a:endParaRPr lang="es-ES" sz="1600" dirty="0">
              <a:effectLst/>
              <a:ea typeface="Calibri" panose="020F0502020204030204" pitchFamily="34" charset="0"/>
            </a:endParaRPr>
          </a:p>
          <a:p>
            <a:pPr marL="0" indent="0">
              <a:lnSpc>
                <a:spcPct val="100000"/>
              </a:lnSpc>
              <a:spcBef>
                <a:spcPts val="300"/>
              </a:spcBef>
              <a:buNone/>
              <a:defRPr/>
            </a:pPr>
            <a:r>
              <a:rPr lang="en-US" sz="1600" i="1" dirty="0">
                <a:solidFill>
                  <a:srgbClr val="616165"/>
                </a:solidFill>
                <a:latin typeface="+mn-lt"/>
                <a:cs typeface="+mn-cs"/>
              </a:rPr>
              <a:t>Twitter/Instagram </a:t>
            </a:r>
            <a:endParaRPr lang="en-US" sz="1600" b="0" i="1" u="none" strike="noStrike" kern="1200" cap="none" spc="0" normalizeH="0" baseline="0" noProof="0" dirty="0">
              <a:ln>
                <a:noFill/>
              </a:ln>
              <a:solidFill>
                <a:srgbClr val="616165"/>
              </a:solidFill>
              <a:effectLst/>
              <a:uLnTx/>
              <a:uFillTx/>
              <a:latin typeface="+mn-lt"/>
              <a:cs typeface="Arial"/>
            </a:endParaRPr>
          </a:p>
          <a:p>
            <a:pPr marL="0" marR="0" indent="0">
              <a:lnSpc>
                <a:spcPct val="107000"/>
              </a:lnSpc>
              <a:spcBef>
                <a:spcPts val="0"/>
              </a:spcBef>
              <a:spcAft>
                <a:spcPts val="800"/>
              </a:spcAft>
              <a:buNone/>
            </a:pPr>
            <a:r>
              <a:rPr lang="es-ES" sz="1600" dirty="0"/>
              <a:t>Reciba la vacuna contra el #COVID19 que esté disponible para usted. Vacunarse lo antes posible es una de las mejores formas de protegerse a usted mismo, a su familia y a su comunidad. </a:t>
            </a:r>
            <a:r>
              <a:rPr lang="es-ES" sz="1600" u="sng" dirty="0">
                <a:hlinkClick r:id="rId3"/>
              </a:rPr>
              <a:t>https://go.usa.gov/xA6h2</a:t>
            </a:r>
            <a:r>
              <a:rPr lang="es-ES" sz="1600" u="sng" dirty="0"/>
              <a:t> </a:t>
            </a:r>
            <a:r>
              <a:rPr lang="es-ES" sz="1600" dirty="0"/>
              <a:t>#NIHCEAL</a:t>
            </a:r>
            <a:endParaRPr lang="es-ES" sz="1600" dirty="0">
              <a:effectLst/>
              <a:latin typeface="Arial"/>
              <a:ea typeface="Calibri" panose="020F0502020204030204" pitchFamily="34" charset="0"/>
              <a:cs typeface="Times New Roman"/>
            </a:endParaRPr>
          </a:p>
        </p:txBody>
      </p:sp>
      <p:sp>
        <p:nvSpPr>
          <p:cNvPr id="3" name="TextBox 2">
            <a:extLst>
              <a:ext uri="{FF2B5EF4-FFF2-40B4-BE49-F238E27FC236}">
                <a16:creationId xmlns:a16="http://schemas.microsoft.com/office/drawing/2014/main" id="{C28B94AD-3D42-AB49-B1E4-155FF41F26E5}"/>
              </a:ext>
            </a:extLst>
          </p:cNvPr>
          <p:cNvSpPr txBox="1"/>
          <p:nvPr/>
        </p:nvSpPr>
        <p:spPr>
          <a:xfrm>
            <a:off x="6925262" y="1477964"/>
            <a:ext cx="2939143" cy="338554"/>
          </a:xfrm>
          <a:prstGeom prst="rect">
            <a:avLst/>
          </a:prstGeom>
          <a:noFill/>
        </p:spPr>
        <p:txBody>
          <a:bodyPr wrap="square" rtlCol="0">
            <a:spAutoFit/>
          </a:bodyPr>
          <a:lstStyle/>
          <a:p>
            <a:r>
              <a:rPr lang="en-US" sz="1600" b="1"/>
              <a:t>IMAGES</a:t>
            </a:r>
          </a:p>
        </p:txBody>
      </p:sp>
      <p:pic>
        <p:nvPicPr>
          <p:cNvPr id="9" name="Picture 8" descr="Spanish language social media card. Pregunta: ¿Cuál es las mejor vacuna que puedo recibir? Vea má respuestas a preguntas comunes sobre vacunas en covid19community.nih.gov/español&#10;Logo: National Institutes of Health Community Engagement Alliance.">
            <a:extLst>
              <a:ext uri="{FF2B5EF4-FFF2-40B4-BE49-F238E27FC236}">
                <a16:creationId xmlns:a16="http://schemas.microsoft.com/office/drawing/2014/main" id="{3E00BD17-3863-4E16-BD4D-E2E6721BFED6}"/>
              </a:ext>
            </a:extLst>
          </p:cNvPr>
          <p:cNvPicPr>
            <a:picLocks noChangeAspect="1"/>
          </p:cNvPicPr>
          <p:nvPr/>
        </p:nvPicPr>
        <p:blipFill>
          <a:blip r:embed="rId4"/>
          <a:stretch>
            <a:fillRect/>
          </a:stretch>
        </p:blipFill>
        <p:spPr>
          <a:xfrm>
            <a:off x="7007805" y="1851043"/>
            <a:ext cx="3737382" cy="1965960"/>
          </a:xfrm>
          <a:prstGeom prst="rect">
            <a:avLst/>
          </a:prstGeom>
        </p:spPr>
      </p:pic>
      <p:pic>
        <p:nvPicPr>
          <p:cNvPr id="7" name="Picture 6" descr="Spanish language social media card. Respuesta: Cualquiera de ellas. Póngase la vacuna que primero esté disponible para usted. Vea má respuestas a preguntas comunes sobre vacunas en covid19community.nih.gov/español&#10;Logo: National Institutes of Health Community Engagement Alliance.">
            <a:extLst>
              <a:ext uri="{FF2B5EF4-FFF2-40B4-BE49-F238E27FC236}">
                <a16:creationId xmlns:a16="http://schemas.microsoft.com/office/drawing/2014/main" id="{B10AE63D-3B03-49B7-93F6-9569DC32DA29}"/>
              </a:ext>
            </a:extLst>
          </p:cNvPr>
          <p:cNvPicPr>
            <a:picLocks noChangeAspect="1"/>
          </p:cNvPicPr>
          <p:nvPr/>
        </p:nvPicPr>
        <p:blipFill>
          <a:blip r:embed="rId5"/>
          <a:stretch>
            <a:fillRect/>
          </a:stretch>
        </p:blipFill>
        <p:spPr>
          <a:xfrm>
            <a:off x="7019093" y="3953717"/>
            <a:ext cx="3737382" cy="1965960"/>
          </a:xfrm>
          <a:prstGeom prst="rect">
            <a:avLst/>
          </a:prstGeom>
        </p:spPr>
      </p:pic>
      <p:sp>
        <p:nvSpPr>
          <p:cNvPr id="4" name="TextBox 3">
            <a:extLst>
              <a:ext uri="{FF2B5EF4-FFF2-40B4-BE49-F238E27FC236}">
                <a16:creationId xmlns:a16="http://schemas.microsoft.com/office/drawing/2014/main" id="{C69551F5-7B8D-45B7-AA41-565F352CD328}"/>
              </a:ext>
            </a:extLst>
          </p:cNvPr>
          <p:cNvSpPr txBox="1"/>
          <p:nvPr/>
        </p:nvSpPr>
        <p:spPr>
          <a:xfrm>
            <a:off x="6936147" y="5919677"/>
            <a:ext cx="2928258" cy="692497"/>
          </a:xfrm>
          <a:prstGeom prst="rect">
            <a:avLst/>
          </a:prstGeom>
          <a:noFill/>
        </p:spPr>
        <p:txBody>
          <a:bodyPr wrap="square" lIns="91440" tIns="45720" rIns="91440" bIns="45720" rtlCol="0" anchor="t">
            <a:spAutoFit/>
          </a:bodyPr>
          <a:lstStyle/>
          <a:p>
            <a:r>
              <a:rPr lang="en-US" sz="1400" b="1" dirty="0">
                <a:solidFill>
                  <a:schemeClr val="accent1"/>
                </a:solidFill>
              </a:rPr>
              <a:t>Download Images</a:t>
            </a:r>
            <a:br>
              <a:rPr lang="en-US" sz="1400" dirty="0">
                <a:solidFill>
                  <a:schemeClr val="accent1"/>
                </a:solidFill>
              </a:rPr>
            </a:br>
            <a:r>
              <a:rPr lang="en-US" sz="1100" dirty="0">
                <a:ea typeface="+mn-lt"/>
                <a:cs typeface="+mn-lt"/>
                <a:hlinkClick r:id="rId6"/>
              </a:rPr>
              <a:t>https://covid19community.nih.gov/resources/vaccine-effectiveness-social-cards</a:t>
            </a:r>
            <a:r>
              <a:rPr lang="en-US" sz="1100" dirty="0">
                <a:ea typeface="+mn-lt"/>
                <a:cs typeface="+mn-lt"/>
              </a:rPr>
              <a:t>  </a:t>
            </a:r>
            <a:r>
              <a:rPr lang="en-US" sz="1400" dirty="0">
                <a:ea typeface="+mn-lt"/>
                <a:cs typeface="+mn-lt"/>
              </a:rPr>
              <a:t>  </a:t>
            </a:r>
            <a:endParaRPr lang="en-US" sz="1100" dirty="0">
              <a:solidFill>
                <a:srgbClr val="206FB3"/>
              </a:solidFill>
              <a:ea typeface="+mn-lt"/>
              <a:cs typeface="+mn-lt"/>
            </a:endParaRPr>
          </a:p>
        </p:txBody>
      </p:sp>
      <p:sp>
        <p:nvSpPr>
          <p:cNvPr id="8" name="TextBox 7">
            <a:extLst>
              <a:ext uri="{FF2B5EF4-FFF2-40B4-BE49-F238E27FC236}">
                <a16:creationId xmlns:a16="http://schemas.microsoft.com/office/drawing/2014/main" id="{EE1F007B-88A2-42A4-BACC-868D63CD8845}"/>
              </a:ext>
            </a:extLst>
          </p:cNvPr>
          <p:cNvSpPr txBox="1"/>
          <p:nvPr/>
        </p:nvSpPr>
        <p:spPr>
          <a:xfrm>
            <a:off x="11624149" y="84841"/>
            <a:ext cx="461014" cy="369332"/>
          </a:xfrm>
          <a:prstGeom prst="rect">
            <a:avLst/>
          </a:prstGeom>
          <a:noFill/>
        </p:spPr>
        <p:txBody>
          <a:bodyPr wrap="square" rtlCol="0">
            <a:spAutoFit/>
          </a:bodyPr>
          <a:lstStyle/>
          <a:p>
            <a:r>
              <a:rPr lang="en-US" dirty="0"/>
              <a:t>20</a:t>
            </a:r>
          </a:p>
        </p:txBody>
      </p:sp>
    </p:spTree>
    <p:extLst>
      <p:ext uri="{BB962C8B-B14F-4D97-AF65-F5344CB8AC3E}">
        <p14:creationId xmlns:p14="http://schemas.microsoft.com/office/powerpoint/2010/main" val="2386943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a:xfrm>
            <a:off x="510830" y="148264"/>
            <a:ext cx="11368732" cy="1325563"/>
          </a:xfrm>
        </p:spPr>
        <p:txBody>
          <a:bodyPr>
            <a:normAutofit/>
          </a:bodyPr>
          <a:lstStyle/>
          <a:p>
            <a:r>
              <a:rPr lang="es-ES" sz="2800"/>
              <a:t>¿Cuál es la mejor manera de evitar enfermarse con COVID-19?</a:t>
            </a:r>
            <a:r>
              <a:rPr lang="en-US" sz="2800"/>
              <a:t> </a:t>
            </a:r>
            <a:r>
              <a:rPr lang="en-US" sz="2800" b="1">
                <a:effectLst/>
                <a:latin typeface="+mn-lt"/>
                <a:ea typeface="Calibri" panose="020F0502020204030204" pitchFamily="34" charset="0"/>
                <a:cs typeface="Times New Roman" panose="02020603050405020304" pitchFamily="18" charset="0"/>
              </a:rPr>
              <a:t> </a:t>
            </a:r>
            <a:endParaRPr lang="en-US" sz="2800">
              <a:latin typeface="+mn-lt"/>
            </a:endParaRPr>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484668" y="1426750"/>
            <a:ext cx="5871162" cy="4754595"/>
          </a:xfr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616165"/>
                </a:solidFill>
                <a:effectLst/>
                <a:uLnTx/>
                <a:uFillTx/>
                <a:latin typeface="Arial" panose="020B0604020202020204"/>
                <a:ea typeface="+mn-ea"/>
                <a:cs typeface="+mn-cs"/>
              </a:rPr>
              <a:t>POST COPY</a:t>
            </a:r>
            <a:endPar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2400"/>
              </a:spcBef>
              <a:spcAft>
                <a:spcPts val="0"/>
              </a:spcAft>
              <a:buClrTx/>
              <a:buSzTx/>
              <a:buFont typeface="Arial" panose="020B0604020202020204" pitchFamily="34" charset="0"/>
              <a:buNone/>
              <a:tabLst/>
              <a:defRPr/>
            </a:pPr>
            <a:r>
              <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rPr>
              <a:t>Facebook/LinkedIn</a:t>
            </a:r>
            <a:endParaRPr lang="en-US" sz="1600" b="0" i="1" u="none" strike="noStrike" kern="1200" cap="none" spc="0" normalizeH="0" baseline="0" noProof="0" dirty="0">
              <a:ln>
                <a:noFill/>
              </a:ln>
              <a:solidFill>
                <a:srgbClr val="616165"/>
              </a:solidFill>
              <a:effectLst/>
              <a:uLnTx/>
              <a:uFillTx/>
              <a:latin typeface="Arial" panose="020B0604020202020204"/>
              <a:cs typeface="Arial"/>
            </a:endParaRPr>
          </a:p>
          <a:p>
            <a:pPr marL="0" indent="0">
              <a:lnSpc>
                <a:spcPct val="107000"/>
              </a:lnSpc>
              <a:spcBef>
                <a:spcPts val="0"/>
              </a:spcBef>
              <a:spcAft>
                <a:spcPts val="800"/>
              </a:spcAft>
              <a:buNone/>
            </a:pPr>
            <a:r>
              <a:rPr lang="es-ES" sz="1600" dirty="0"/>
              <a:t>Vacúnese tan pronto como tenga una vacuna contra el COVID-19 disponible. Cuando esté completamente vacunado, siga las recomendaciones de los CDC sobre las mejores formas de protegerse y proteger a los demás. </a:t>
            </a:r>
            <a:r>
              <a:rPr lang="es-ES" sz="1600" u="sng" dirty="0">
                <a:hlinkClick r:id="rId3"/>
              </a:rPr>
              <a:t>https://go.usa.gov/xA6h2</a:t>
            </a:r>
            <a:r>
              <a:rPr lang="es-ES" sz="1600" dirty="0"/>
              <a:t> </a:t>
            </a:r>
            <a:endParaRPr lang="es-ES" sz="1600" dirty="0">
              <a:effectLst/>
              <a:ea typeface="Calibri" panose="020F0502020204030204" pitchFamily="34" charset="0"/>
            </a:endParaRPr>
          </a:p>
          <a:p>
            <a:pPr marL="0" indent="0">
              <a:lnSpc>
                <a:spcPct val="100000"/>
              </a:lnSpc>
              <a:spcBef>
                <a:spcPts val="300"/>
              </a:spcBef>
              <a:buNone/>
              <a:defRPr/>
            </a:pPr>
            <a:r>
              <a:rPr lang="en-US" sz="1600" i="1" dirty="0">
                <a:solidFill>
                  <a:srgbClr val="616165"/>
                </a:solidFill>
                <a:latin typeface="+mn-lt"/>
                <a:cs typeface="+mn-cs"/>
              </a:rPr>
              <a:t>Twitter/Instagram </a:t>
            </a:r>
            <a:endParaRPr lang="en-US" sz="1600" b="0" i="1" u="none" strike="noStrike" kern="1200" cap="none" spc="0" normalizeH="0" baseline="0" noProof="0" dirty="0">
              <a:ln>
                <a:noFill/>
              </a:ln>
              <a:solidFill>
                <a:srgbClr val="616165"/>
              </a:solidFill>
              <a:effectLst/>
              <a:uLnTx/>
              <a:uFillTx/>
              <a:latin typeface="+mn-lt"/>
              <a:cs typeface="Arial"/>
            </a:endParaRPr>
          </a:p>
          <a:p>
            <a:pPr marL="0" marR="0" indent="0">
              <a:lnSpc>
                <a:spcPct val="107000"/>
              </a:lnSpc>
              <a:spcBef>
                <a:spcPts val="0"/>
              </a:spcBef>
              <a:spcAft>
                <a:spcPts val="800"/>
              </a:spcAft>
              <a:buNone/>
            </a:pPr>
            <a:r>
              <a:rPr lang="es-ES" sz="1600" dirty="0"/>
              <a:t>Vacúnese lo antes posible. Cuando esté completamente vacunado, siga las recomendaciones de los CDC sobre las mejores formas de protegerse a usted mismo y proteger a los demás. </a:t>
            </a:r>
            <a:r>
              <a:rPr lang="es-ES" sz="1600" u="sng" dirty="0">
                <a:hlinkClick r:id="rId3"/>
              </a:rPr>
              <a:t>https://go.usa.gov/xA6h2</a:t>
            </a:r>
            <a:r>
              <a:rPr lang="es-ES" sz="1600" dirty="0"/>
              <a:t> #NIHCEAL</a:t>
            </a:r>
            <a:endParaRPr lang="es-ES" sz="1600" dirty="0">
              <a:effectLst/>
              <a:latin typeface="Arial"/>
              <a:ea typeface="Calibri" panose="020F0502020204030204" pitchFamily="34" charset="0"/>
              <a:cs typeface="Times New Roman"/>
            </a:endParaRPr>
          </a:p>
        </p:txBody>
      </p:sp>
      <p:sp>
        <p:nvSpPr>
          <p:cNvPr id="3" name="TextBox 2">
            <a:extLst>
              <a:ext uri="{FF2B5EF4-FFF2-40B4-BE49-F238E27FC236}">
                <a16:creationId xmlns:a16="http://schemas.microsoft.com/office/drawing/2014/main" id="{C28B94AD-3D42-AB49-B1E4-155FF41F26E5}"/>
              </a:ext>
            </a:extLst>
          </p:cNvPr>
          <p:cNvSpPr txBox="1"/>
          <p:nvPr/>
        </p:nvSpPr>
        <p:spPr>
          <a:xfrm>
            <a:off x="6814051" y="1414199"/>
            <a:ext cx="2939143" cy="338554"/>
          </a:xfrm>
          <a:prstGeom prst="rect">
            <a:avLst/>
          </a:prstGeom>
          <a:noFill/>
        </p:spPr>
        <p:txBody>
          <a:bodyPr wrap="square" rtlCol="0">
            <a:spAutoFit/>
          </a:bodyPr>
          <a:lstStyle/>
          <a:p>
            <a:r>
              <a:rPr lang="en-US" sz="1600" b="1"/>
              <a:t>IMAGES</a:t>
            </a:r>
          </a:p>
        </p:txBody>
      </p:sp>
      <p:pic>
        <p:nvPicPr>
          <p:cNvPr id="7" name="Picture 6" descr="Spanish language social media card. Pregunta: ¿Cuál es la mejor manera de evita enfermarse con COVID-19? Vea má respuestas a preguntas comunes sobre vacunas en covid19community.nih.gov/español&#10;Logo: National Institutes of Health Community Engagement Alliance.">
            <a:extLst>
              <a:ext uri="{FF2B5EF4-FFF2-40B4-BE49-F238E27FC236}">
                <a16:creationId xmlns:a16="http://schemas.microsoft.com/office/drawing/2014/main" id="{2568CBA6-10F6-47FE-A840-160F27425027}"/>
              </a:ext>
            </a:extLst>
          </p:cNvPr>
          <p:cNvPicPr>
            <a:picLocks noChangeAspect="1"/>
          </p:cNvPicPr>
          <p:nvPr/>
        </p:nvPicPr>
        <p:blipFill>
          <a:blip r:embed="rId4"/>
          <a:stretch>
            <a:fillRect/>
          </a:stretch>
        </p:blipFill>
        <p:spPr>
          <a:xfrm>
            <a:off x="6951533" y="1821036"/>
            <a:ext cx="3739896" cy="1967283"/>
          </a:xfrm>
          <a:prstGeom prst="rect">
            <a:avLst/>
          </a:prstGeom>
        </p:spPr>
      </p:pic>
      <p:pic>
        <p:nvPicPr>
          <p:cNvPr id="11" name="Picture 10" descr="Spanish language social media card. Respuesta: Vacunarse. Vea má respuestas a preguntas comunes sobre vacunas en covid19community.nih.gov/español&#10;Logo: National Institutes of Health Community Engagement Alliance.">
            <a:extLst>
              <a:ext uri="{FF2B5EF4-FFF2-40B4-BE49-F238E27FC236}">
                <a16:creationId xmlns:a16="http://schemas.microsoft.com/office/drawing/2014/main" id="{7D0046B5-AFE9-42EA-AD69-3014C32876A1}"/>
              </a:ext>
            </a:extLst>
          </p:cNvPr>
          <p:cNvPicPr>
            <a:picLocks noChangeAspect="1"/>
          </p:cNvPicPr>
          <p:nvPr/>
        </p:nvPicPr>
        <p:blipFill>
          <a:blip r:embed="rId5"/>
          <a:stretch>
            <a:fillRect/>
          </a:stretch>
        </p:blipFill>
        <p:spPr>
          <a:xfrm>
            <a:off x="6951533" y="3941630"/>
            <a:ext cx="3737382" cy="1965960"/>
          </a:xfrm>
          <a:prstGeom prst="rect">
            <a:avLst/>
          </a:prstGeom>
        </p:spPr>
      </p:pic>
      <p:sp>
        <p:nvSpPr>
          <p:cNvPr id="4" name="TextBox 3">
            <a:extLst>
              <a:ext uri="{FF2B5EF4-FFF2-40B4-BE49-F238E27FC236}">
                <a16:creationId xmlns:a16="http://schemas.microsoft.com/office/drawing/2014/main" id="{1A168CCF-437F-4671-8FFC-7AD8CB4D39BB}"/>
              </a:ext>
            </a:extLst>
          </p:cNvPr>
          <p:cNvSpPr txBox="1"/>
          <p:nvPr/>
        </p:nvSpPr>
        <p:spPr>
          <a:xfrm>
            <a:off x="6951533" y="6017239"/>
            <a:ext cx="2928258" cy="692497"/>
          </a:xfrm>
          <a:prstGeom prst="rect">
            <a:avLst/>
          </a:prstGeom>
          <a:noFill/>
        </p:spPr>
        <p:txBody>
          <a:bodyPr wrap="square" lIns="91440" tIns="45720" rIns="91440" bIns="45720" rtlCol="0" anchor="t">
            <a:spAutoFit/>
          </a:bodyPr>
          <a:lstStyle/>
          <a:p>
            <a:r>
              <a:rPr lang="en-US" sz="1400" b="1">
                <a:solidFill>
                  <a:schemeClr val="accent1"/>
                </a:solidFill>
              </a:rPr>
              <a:t>Download Images</a:t>
            </a:r>
            <a:br>
              <a:rPr lang="en-US" sz="1400">
                <a:solidFill>
                  <a:schemeClr val="accent1"/>
                </a:solidFill>
              </a:rPr>
            </a:br>
            <a:r>
              <a:rPr lang="en-US" sz="1100">
                <a:ea typeface="+mn-lt"/>
                <a:cs typeface="+mn-lt"/>
                <a:hlinkClick r:id="rId6"/>
              </a:rPr>
              <a:t>https://covid19community.nih.gov/resources/vaccine-effectiveness-social-cards</a:t>
            </a:r>
            <a:r>
              <a:rPr lang="en-US" sz="1100">
                <a:ea typeface="+mn-lt"/>
                <a:cs typeface="+mn-lt"/>
              </a:rPr>
              <a:t>  </a:t>
            </a:r>
            <a:r>
              <a:rPr lang="en-US" sz="1400">
                <a:ea typeface="+mn-lt"/>
                <a:cs typeface="+mn-lt"/>
              </a:rPr>
              <a:t>  </a:t>
            </a:r>
            <a:endParaRPr lang="en-US" sz="1100">
              <a:solidFill>
                <a:srgbClr val="206FB3"/>
              </a:solidFill>
              <a:ea typeface="+mn-lt"/>
              <a:cs typeface="+mn-lt"/>
            </a:endParaRPr>
          </a:p>
        </p:txBody>
      </p:sp>
      <p:sp>
        <p:nvSpPr>
          <p:cNvPr id="8" name="TextBox 7">
            <a:extLst>
              <a:ext uri="{FF2B5EF4-FFF2-40B4-BE49-F238E27FC236}">
                <a16:creationId xmlns:a16="http://schemas.microsoft.com/office/drawing/2014/main" id="{32633C60-776E-4809-B84F-5474166C3335}"/>
              </a:ext>
            </a:extLst>
          </p:cNvPr>
          <p:cNvSpPr txBox="1"/>
          <p:nvPr/>
        </p:nvSpPr>
        <p:spPr>
          <a:xfrm>
            <a:off x="11624149" y="84841"/>
            <a:ext cx="461014" cy="369332"/>
          </a:xfrm>
          <a:prstGeom prst="rect">
            <a:avLst/>
          </a:prstGeom>
          <a:noFill/>
        </p:spPr>
        <p:txBody>
          <a:bodyPr wrap="square" rtlCol="0">
            <a:spAutoFit/>
          </a:bodyPr>
          <a:lstStyle/>
          <a:p>
            <a:r>
              <a:rPr lang="en-US" dirty="0"/>
              <a:t>21</a:t>
            </a:r>
          </a:p>
        </p:txBody>
      </p:sp>
    </p:spTree>
    <p:extLst>
      <p:ext uri="{BB962C8B-B14F-4D97-AF65-F5344CB8AC3E}">
        <p14:creationId xmlns:p14="http://schemas.microsoft.com/office/powerpoint/2010/main" val="1082888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3FBCFD08-EA54-4C82-A403-7662AD7620AE}"/>
              </a:ext>
            </a:extLst>
          </p:cNvPr>
          <p:cNvSpPr>
            <a:spLocks noGrp="1"/>
          </p:cNvSpPr>
          <p:nvPr>
            <p:ph type="title"/>
          </p:nvPr>
        </p:nvSpPr>
        <p:spPr>
          <a:xfrm>
            <a:off x="990600" y="-151382"/>
            <a:ext cx="10515600" cy="1325563"/>
          </a:xfrm>
        </p:spPr>
        <p:txBody>
          <a:bodyPr/>
          <a:lstStyle/>
          <a:p>
            <a:r>
              <a:rPr lang="en-US"/>
              <a:t>Key Digital Resources</a:t>
            </a:r>
          </a:p>
        </p:txBody>
      </p:sp>
      <p:sp>
        <p:nvSpPr>
          <p:cNvPr id="5" name="Content Placeholder 4">
            <a:extLst>
              <a:ext uri="{FF2B5EF4-FFF2-40B4-BE49-F238E27FC236}">
                <a16:creationId xmlns:a16="http://schemas.microsoft.com/office/drawing/2014/main" id="{2F64B0B6-7254-4028-8636-601620B69F70}"/>
              </a:ext>
            </a:extLst>
          </p:cNvPr>
          <p:cNvSpPr>
            <a:spLocks noGrp="1"/>
          </p:cNvSpPr>
          <p:nvPr>
            <p:ph idx="1"/>
          </p:nvPr>
        </p:nvSpPr>
        <p:spPr>
          <a:xfrm>
            <a:off x="3407047" y="969264"/>
            <a:ext cx="5112657" cy="617115"/>
          </a:xfrm>
        </p:spPr>
        <p:txBody>
          <a:bodyPr>
            <a:noAutofit/>
          </a:bodyPr>
          <a:lstStyle/>
          <a:p>
            <a:pPr marL="0" indent="0" algn="ctr">
              <a:buNone/>
            </a:pPr>
            <a:r>
              <a:rPr lang="en-US" sz="1800" b="1">
                <a:solidFill>
                  <a:srgbClr val="616165"/>
                </a:solidFill>
              </a:rPr>
              <a:t>NIH CEAL Websites  </a:t>
            </a:r>
            <a:br>
              <a:rPr lang="en-US" sz="1800">
                <a:solidFill>
                  <a:srgbClr val="616165"/>
                </a:solidFill>
              </a:rPr>
            </a:br>
            <a:r>
              <a:rPr lang="en-US" sz="1800">
                <a:solidFill>
                  <a:srgbClr val="616165"/>
                </a:solidFill>
              </a:rPr>
              <a:t>#NIHCEAL</a:t>
            </a:r>
          </a:p>
        </p:txBody>
      </p:sp>
      <p:graphicFrame>
        <p:nvGraphicFramePr>
          <p:cNvPr id="17" name="Table 17" descr="English and Spanish CEAL website links. ">
            <a:extLst>
              <a:ext uri="{FF2B5EF4-FFF2-40B4-BE49-F238E27FC236}">
                <a16:creationId xmlns:a16="http://schemas.microsoft.com/office/drawing/2014/main" id="{2C357CED-9E35-4BB1-851E-3BAB2DC7B477}"/>
              </a:ext>
            </a:extLst>
          </p:cNvPr>
          <p:cNvGraphicFramePr>
            <a:graphicFrameLocks noGrp="1"/>
          </p:cNvGraphicFramePr>
          <p:nvPr>
            <p:extLst>
              <p:ext uri="{D42A27DB-BD31-4B8C-83A1-F6EECF244321}">
                <p14:modId xmlns:p14="http://schemas.microsoft.com/office/powerpoint/2010/main" val="455257249"/>
              </p:ext>
            </p:extLst>
          </p:nvPr>
        </p:nvGraphicFramePr>
        <p:xfrm>
          <a:off x="1655064" y="1602486"/>
          <a:ext cx="8616622" cy="853440"/>
        </p:xfrm>
        <a:graphic>
          <a:graphicData uri="http://schemas.openxmlformats.org/drawingml/2006/table">
            <a:tbl>
              <a:tblPr firstRow="1" bandRow="1">
                <a:tableStyleId>{5C22544A-7EE6-4342-B048-85BDC9FD1C3A}</a:tableStyleId>
              </a:tblPr>
              <a:tblGrid>
                <a:gridCol w="4479036">
                  <a:extLst>
                    <a:ext uri="{9D8B030D-6E8A-4147-A177-3AD203B41FA5}">
                      <a16:colId xmlns:a16="http://schemas.microsoft.com/office/drawing/2014/main" val="2431497842"/>
                    </a:ext>
                  </a:extLst>
                </a:gridCol>
                <a:gridCol w="4137586">
                  <a:extLst>
                    <a:ext uri="{9D8B030D-6E8A-4147-A177-3AD203B41FA5}">
                      <a16:colId xmlns:a16="http://schemas.microsoft.com/office/drawing/2014/main" val="2167043253"/>
                    </a:ext>
                  </a:extLst>
                </a:gridCol>
              </a:tblGrid>
              <a:tr h="370840">
                <a:tc>
                  <a:txBody>
                    <a:bodyPr/>
                    <a:lstStyle/>
                    <a:p>
                      <a:pPr marL="91440">
                        <a:lnSpc>
                          <a:spcPct val="100000"/>
                        </a:lnSpc>
                        <a:spcBef>
                          <a:spcPts val="359"/>
                        </a:spcBef>
                      </a:pPr>
                      <a:r>
                        <a:rPr sz="1800" b="1" spc="-5" dirty="0">
                          <a:solidFill>
                            <a:srgbClr val="FFFFFF"/>
                          </a:solidFill>
                          <a:latin typeface="Arial" panose="020B0604020202020204" pitchFamily="34" charset="0"/>
                          <a:cs typeface="Arial" panose="020B0604020202020204" pitchFamily="34" charset="0"/>
                        </a:rPr>
                        <a:t>English</a:t>
                      </a:r>
                      <a:endParaRPr sz="1800" b="1" dirty="0">
                        <a:latin typeface="Arial" panose="020B0604020202020204" pitchFamily="34" charset="0"/>
                        <a:cs typeface="Arial" panose="020B0604020202020204" pitchFamily="34" charset="0"/>
                      </a:endParaRPr>
                    </a:p>
                  </a:txBody>
                  <a:tcPr marT="91440" marB="91440" anchor="ctr">
                    <a:lnL w="12700" cap="flat" cmpd="sng" algn="ctr">
                      <a:solidFill>
                        <a:schemeClr val="tx1"/>
                      </a:solidFill>
                      <a:prstDash val="solid"/>
                      <a:round/>
                      <a:headEnd type="none" w="med" len="med"/>
                      <a:tailEnd type="none" w="med" len="med"/>
                    </a:lnL>
                    <a:lnR w="12700" cap="flat" cmpd="sng" algn="ctr">
                      <a:solidFill>
                        <a:srgbClr val="3B548F"/>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3B548F"/>
                    </a:solidFill>
                  </a:tcPr>
                </a:tc>
                <a:tc>
                  <a:txBody>
                    <a:bodyPr/>
                    <a:lstStyle/>
                    <a:p>
                      <a:pPr marL="91440">
                        <a:lnSpc>
                          <a:spcPct val="100000"/>
                        </a:lnSpc>
                        <a:spcBef>
                          <a:spcPts val="359"/>
                        </a:spcBef>
                      </a:pPr>
                      <a:r>
                        <a:rPr sz="1800" b="1">
                          <a:solidFill>
                            <a:srgbClr val="FFFFFF"/>
                          </a:solidFill>
                          <a:latin typeface="Arial" panose="020B0604020202020204" pitchFamily="34" charset="0"/>
                          <a:cs typeface="Arial" panose="020B0604020202020204" pitchFamily="34" charset="0"/>
                        </a:rPr>
                        <a:t>Spanish</a:t>
                      </a:r>
                      <a:endParaRPr sz="1800" b="1">
                        <a:latin typeface="Arial" panose="020B0604020202020204" pitchFamily="34" charset="0"/>
                        <a:cs typeface="Arial" panose="020B0604020202020204" pitchFamily="34" charset="0"/>
                      </a:endParaRPr>
                    </a:p>
                  </a:txBody>
                  <a:tcPr marT="91440" marB="91440" anchor="ctr">
                    <a:lnL w="12700" cap="flat" cmpd="sng" algn="ctr">
                      <a:solidFill>
                        <a:srgbClr val="3B548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3B548F"/>
                    </a:solidFill>
                  </a:tcPr>
                </a:tc>
                <a:extLst>
                  <a:ext uri="{0D108BD9-81ED-4DB2-BD59-A6C34878D82A}">
                    <a16:rowId xmlns:a16="http://schemas.microsoft.com/office/drawing/2014/main" val="1727302406"/>
                  </a:ext>
                </a:extLst>
              </a:tr>
              <a:tr h="370840">
                <a:tc>
                  <a:txBody>
                    <a:bodyPr/>
                    <a:lstStyle/>
                    <a:p>
                      <a:pPr marL="0" algn="l" defTabSz="914400" rtl="0" eaLnBrk="1" latinLnBrk="0" hangingPunct="1">
                        <a:lnSpc>
                          <a:spcPct val="100000"/>
                        </a:lnSpc>
                        <a:spcBef>
                          <a:spcPts val="380"/>
                        </a:spcBef>
                      </a:pPr>
                      <a:r>
                        <a:rPr lang="en-US" sz="1400" kern="1200">
                          <a:solidFill>
                            <a:srgbClr val="206FB3"/>
                          </a:solidFill>
                          <a:latin typeface="+mn-lt"/>
                          <a:ea typeface="+mn-ea"/>
                          <a:cs typeface="+mn-cs"/>
                          <a:hlinkClick r:id="rId3">
                            <a:extLst>
                              <a:ext uri="{A12FA001-AC4F-418D-AE19-62706E023703}">
                                <ahyp:hlinkClr xmlns:ahyp="http://schemas.microsoft.com/office/drawing/2018/hyperlinkcolor" val="tx"/>
                              </a:ext>
                            </a:extLst>
                          </a:hlinkClick>
                        </a:rPr>
                        <a:t>covid19community</a:t>
                      </a:r>
                      <a:r>
                        <a:rPr sz="1400" kern="1200">
                          <a:solidFill>
                            <a:srgbClr val="206FB3"/>
                          </a:solidFill>
                          <a:latin typeface="+mn-lt"/>
                          <a:ea typeface="+mn-ea"/>
                          <a:cs typeface="+mn-cs"/>
                          <a:hlinkClick r:id="rId3">
                            <a:extLst>
                              <a:ext uri="{A12FA001-AC4F-418D-AE19-62706E023703}">
                                <ahyp:hlinkClr xmlns:ahyp="http://schemas.microsoft.com/office/drawing/2018/hyperlinkcolor" val="tx"/>
                              </a:ext>
                            </a:extLst>
                          </a:hlinkClick>
                        </a:rPr>
                        <a:t>.nih.gov/</a:t>
                      </a:r>
                      <a:endParaRPr sz="1400" kern="1200">
                        <a:solidFill>
                          <a:srgbClr val="206FB3"/>
                        </a:solidFill>
                        <a:latin typeface="+mn-lt"/>
                        <a:ea typeface="+mn-ea"/>
                        <a:cs typeface="+mn-cs"/>
                      </a:endParaRPr>
                    </a:p>
                  </a:txBody>
                  <a:tcPr marT="91440" marB="9144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91440" indent="0" algn="l" defTabSz="914400" rtl="0" eaLnBrk="1" latinLnBrk="0" hangingPunct="1">
                        <a:lnSpc>
                          <a:spcPct val="100000"/>
                        </a:lnSpc>
                        <a:spcBef>
                          <a:spcPts val="380"/>
                        </a:spcBef>
                      </a:pPr>
                      <a:r>
                        <a:rPr lang="es-ES" sz="1400" kern="1200" noProof="0" dirty="0">
                          <a:solidFill>
                            <a:srgbClr val="206FB3"/>
                          </a:solidFill>
                          <a:latin typeface="+mn-lt"/>
                          <a:ea typeface="+mn-ea"/>
                          <a:cs typeface="+mn-cs"/>
                          <a:hlinkClick r:id="rId4">
                            <a:extLst>
                              <a:ext uri="{A12FA001-AC4F-418D-AE19-62706E023703}">
                                <ahyp:hlinkClr xmlns:ahyp="http://schemas.microsoft.com/office/drawing/2018/hyperlinkcolor" val="tx"/>
                              </a:ext>
                            </a:extLst>
                          </a:hlinkClick>
                        </a:rPr>
                        <a:t>covid19community.nih.gov/</a:t>
                      </a:r>
                      <a:r>
                        <a:rPr lang="es-ES" sz="1400" kern="1200" noProof="0" dirty="0" err="1">
                          <a:solidFill>
                            <a:srgbClr val="206FB3"/>
                          </a:solidFill>
                          <a:latin typeface="+mn-lt"/>
                          <a:ea typeface="+mn-ea"/>
                          <a:cs typeface="+mn-cs"/>
                          <a:hlinkClick r:id="rId4">
                            <a:extLst>
                              <a:ext uri="{A12FA001-AC4F-418D-AE19-62706E023703}">
                                <ahyp:hlinkClr xmlns:ahyp="http://schemas.microsoft.com/office/drawing/2018/hyperlinkcolor" val="tx"/>
                              </a:ext>
                            </a:extLst>
                          </a:hlinkClick>
                        </a:rPr>
                        <a:t>espanol</a:t>
                      </a:r>
                      <a:endParaRPr lang="es-ES" sz="1400" kern="1200" noProof="0" dirty="0">
                        <a:solidFill>
                          <a:srgbClr val="206FB3"/>
                        </a:solidFill>
                        <a:latin typeface="+mn-lt"/>
                        <a:ea typeface="+mn-ea"/>
                        <a:cs typeface="+mn-cs"/>
                      </a:endParaRPr>
                    </a:p>
                  </a:txBody>
                  <a:tcPr marT="91440" marB="9144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83577692"/>
                  </a:ext>
                </a:extLst>
              </a:tr>
            </a:tbl>
          </a:graphicData>
        </a:graphic>
      </p:graphicFrame>
      <p:sp>
        <p:nvSpPr>
          <p:cNvPr id="23" name="Content Placeholder 22" descr="COVID-19 Related Websites  &#10;">
            <a:extLst>
              <a:ext uri="{FF2B5EF4-FFF2-40B4-BE49-F238E27FC236}">
                <a16:creationId xmlns:a16="http://schemas.microsoft.com/office/drawing/2014/main" id="{C3CBAC76-16E9-4448-98D6-920F0096C72D}"/>
              </a:ext>
            </a:extLst>
          </p:cNvPr>
          <p:cNvSpPr>
            <a:spLocks noGrp="1"/>
          </p:cNvSpPr>
          <p:nvPr>
            <p:ph idx="4294967295"/>
          </p:nvPr>
        </p:nvSpPr>
        <p:spPr>
          <a:xfrm>
            <a:off x="3283675" y="2770632"/>
            <a:ext cx="5359400" cy="617115"/>
          </a:xfrm>
        </p:spPr>
        <p:txBody>
          <a:bodyPr>
            <a:normAutofit fontScale="92500" lnSpcReduction="10000"/>
          </a:bodyPr>
          <a:lstStyle/>
          <a:p>
            <a:pPr marL="12700" marR="5080" indent="0" algn="ctr">
              <a:lnSpc>
                <a:spcPct val="101699"/>
              </a:lnSpc>
              <a:spcBef>
                <a:spcPts val="80"/>
              </a:spcBef>
              <a:buNone/>
            </a:pPr>
            <a:r>
              <a:rPr lang="en-US" sz="1800" b="1" spc="-5">
                <a:solidFill>
                  <a:srgbClr val="616165"/>
                </a:solidFill>
                <a:cs typeface="Calibri"/>
              </a:rPr>
              <a:t>COVID-19 Related Websites  </a:t>
            </a:r>
          </a:p>
          <a:p>
            <a:pPr marL="12700" marR="5080" indent="0" algn="ctr">
              <a:lnSpc>
                <a:spcPct val="101699"/>
              </a:lnSpc>
              <a:spcBef>
                <a:spcPts val="80"/>
              </a:spcBef>
              <a:buNone/>
            </a:pPr>
            <a:r>
              <a:rPr lang="en-US" sz="1800" spc="-5">
                <a:solidFill>
                  <a:srgbClr val="616165"/>
                </a:solidFill>
                <a:cs typeface="Calibri"/>
              </a:rPr>
              <a:t>#ConquerCOVID19 </a:t>
            </a:r>
            <a:r>
              <a:rPr lang="en-US" sz="1800">
                <a:solidFill>
                  <a:srgbClr val="616165"/>
                </a:solidFill>
                <a:cs typeface="Calibri"/>
              </a:rPr>
              <a:t>•</a:t>
            </a:r>
            <a:r>
              <a:rPr lang="en-US" sz="1800" spc="175">
                <a:solidFill>
                  <a:srgbClr val="616165"/>
                </a:solidFill>
                <a:cs typeface="Calibri"/>
              </a:rPr>
              <a:t> </a:t>
            </a:r>
            <a:r>
              <a:rPr lang="en-US" sz="1800" spc="-5">
                <a:solidFill>
                  <a:srgbClr val="616165"/>
                </a:solidFill>
                <a:cs typeface="Calibri"/>
              </a:rPr>
              <a:t>#COVID19 </a:t>
            </a:r>
            <a:r>
              <a:rPr lang="en-US" sz="1800">
                <a:solidFill>
                  <a:srgbClr val="616165"/>
                </a:solidFill>
                <a:cs typeface="Calibri"/>
              </a:rPr>
              <a:t>• #VaccineReady</a:t>
            </a:r>
            <a:endParaRPr lang="en-US" sz="1800" spc="-5">
              <a:solidFill>
                <a:srgbClr val="616165"/>
              </a:solidFill>
              <a:cs typeface="Calibri"/>
            </a:endParaRPr>
          </a:p>
          <a:p>
            <a:pPr marL="12700" marR="5080" indent="0" algn="ctr">
              <a:lnSpc>
                <a:spcPct val="101699"/>
              </a:lnSpc>
              <a:spcBef>
                <a:spcPts val="80"/>
              </a:spcBef>
              <a:buNone/>
            </a:pPr>
            <a:endParaRPr lang="en-US" sz="1800">
              <a:solidFill>
                <a:srgbClr val="616165"/>
              </a:solidFill>
              <a:cs typeface="Calibri"/>
            </a:endParaRPr>
          </a:p>
        </p:txBody>
      </p:sp>
      <p:graphicFrame>
        <p:nvGraphicFramePr>
          <p:cNvPr id="24" name="Table 24" descr="English and Spanish website links for COVID-19. ">
            <a:extLst>
              <a:ext uri="{FF2B5EF4-FFF2-40B4-BE49-F238E27FC236}">
                <a16:creationId xmlns:a16="http://schemas.microsoft.com/office/drawing/2014/main" id="{8D34A11F-2632-413A-B8B9-1EF1E7E53C57}"/>
              </a:ext>
            </a:extLst>
          </p:cNvPr>
          <p:cNvGraphicFramePr>
            <a:graphicFrameLocks noGrp="1"/>
          </p:cNvGraphicFramePr>
          <p:nvPr>
            <p:extLst>
              <p:ext uri="{D42A27DB-BD31-4B8C-83A1-F6EECF244321}">
                <p14:modId xmlns:p14="http://schemas.microsoft.com/office/powerpoint/2010/main" val="3199920505"/>
              </p:ext>
            </p:extLst>
          </p:nvPr>
        </p:nvGraphicFramePr>
        <p:xfrm>
          <a:off x="1669578" y="3377917"/>
          <a:ext cx="8616622" cy="2600960"/>
        </p:xfrm>
        <a:graphic>
          <a:graphicData uri="http://schemas.openxmlformats.org/drawingml/2006/table">
            <a:tbl>
              <a:tblPr firstRow="1" bandRow="1">
                <a:tableStyleId>{5C22544A-7EE6-4342-B048-85BDC9FD1C3A}</a:tableStyleId>
              </a:tblPr>
              <a:tblGrid>
                <a:gridCol w="4466336">
                  <a:extLst>
                    <a:ext uri="{9D8B030D-6E8A-4147-A177-3AD203B41FA5}">
                      <a16:colId xmlns:a16="http://schemas.microsoft.com/office/drawing/2014/main" val="965321609"/>
                    </a:ext>
                  </a:extLst>
                </a:gridCol>
                <a:gridCol w="4150286">
                  <a:extLst>
                    <a:ext uri="{9D8B030D-6E8A-4147-A177-3AD203B41FA5}">
                      <a16:colId xmlns:a16="http://schemas.microsoft.com/office/drawing/2014/main" val="784883667"/>
                    </a:ext>
                  </a:extLst>
                </a:gridCol>
              </a:tblGrid>
              <a:tr h="459944">
                <a:tc>
                  <a:txBody>
                    <a:bodyPr/>
                    <a:lstStyle/>
                    <a:p>
                      <a:pPr marL="91440">
                        <a:lnSpc>
                          <a:spcPct val="100000"/>
                        </a:lnSpc>
                        <a:spcBef>
                          <a:spcPts val="359"/>
                        </a:spcBef>
                      </a:pPr>
                      <a:r>
                        <a:rPr sz="1800" b="1" spc="-5" dirty="0">
                          <a:solidFill>
                            <a:srgbClr val="FFFFFF"/>
                          </a:solidFill>
                          <a:latin typeface="Arial" panose="020B0604020202020204" pitchFamily="34" charset="0"/>
                          <a:cs typeface="Arial" panose="020B0604020202020204" pitchFamily="34" charset="0"/>
                        </a:rPr>
                        <a:t>English</a:t>
                      </a:r>
                      <a:endParaRPr sz="1800" b="1" dirty="0">
                        <a:latin typeface="Arial" panose="020B0604020202020204" pitchFamily="34" charset="0"/>
                        <a:cs typeface="Arial" panose="020B0604020202020204" pitchFamily="34" charset="0"/>
                      </a:endParaRPr>
                    </a:p>
                  </a:txBody>
                  <a:tcPr marT="91440" marB="91440" anchor="ctr">
                    <a:lnL w="12700" cap="flat" cmpd="sng" algn="ctr">
                      <a:solidFill>
                        <a:schemeClr val="tx1"/>
                      </a:solidFill>
                      <a:prstDash val="solid"/>
                      <a:round/>
                      <a:headEnd type="none" w="med" len="med"/>
                      <a:tailEnd type="none" w="med" len="med"/>
                    </a:lnL>
                    <a:lnR w="12700" cap="flat" cmpd="sng" algn="ctr">
                      <a:solidFill>
                        <a:srgbClr val="3B548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3B548F"/>
                    </a:solidFill>
                  </a:tcPr>
                </a:tc>
                <a:tc>
                  <a:txBody>
                    <a:bodyPr/>
                    <a:lstStyle/>
                    <a:p>
                      <a:pPr marL="91440" algn="l" defTabSz="914400" rtl="0" eaLnBrk="1" latinLnBrk="0" hangingPunct="1">
                        <a:lnSpc>
                          <a:spcPct val="100000"/>
                        </a:lnSpc>
                        <a:spcBef>
                          <a:spcPts val="359"/>
                        </a:spcBef>
                      </a:pPr>
                      <a:r>
                        <a:rPr sz="1800" b="1" kern="1200">
                          <a:solidFill>
                            <a:srgbClr val="FFFFFF"/>
                          </a:solidFill>
                          <a:latin typeface="Arial" panose="020B0604020202020204" pitchFamily="34" charset="0"/>
                          <a:ea typeface="+mn-ea"/>
                          <a:cs typeface="Arial" panose="020B0604020202020204" pitchFamily="34" charset="0"/>
                        </a:rPr>
                        <a:t>Spanish</a:t>
                      </a:r>
                    </a:p>
                  </a:txBody>
                  <a:tcPr marT="91440" marB="91440" anchor="ctr">
                    <a:lnL w="12700" cap="flat" cmpd="sng" algn="ctr">
                      <a:solidFill>
                        <a:srgbClr val="3B548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3B548F"/>
                    </a:solidFill>
                  </a:tcPr>
                </a:tc>
                <a:extLst>
                  <a:ext uri="{0D108BD9-81ED-4DB2-BD59-A6C34878D82A}">
                    <a16:rowId xmlns:a16="http://schemas.microsoft.com/office/drawing/2014/main" val="3751934758"/>
                  </a:ext>
                </a:extLst>
              </a:tr>
              <a:tr h="535254">
                <a:tc>
                  <a:txBody>
                    <a:bodyPr/>
                    <a:lstStyle/>
                    <a:p>
                      <a:pPr marL="90805">
                        <a:lnSpc>
                          <a:spcPct val="100000"/>
                        </a:lnSpc>
                        <a:spcBef>
                          <a:spcPts val="65"/>
                        </a:spcBef>
                      </a:pPr>
                      <a:r>
                        <a:rPr lang="en-US" sz="1400" spc="-5" noProof="0" dirty="0">
                          <a:latin typeface="Arial" panose="020B0604020202020204" pitchFamily="34" charset="0"/>
                          <a:cs typeface="Arial" panose="020B0604020202020204" pitchFamily="34" charset="0"/>
                        </a:rPr>
                        <a:t>NIH COVID-19</a:t>
                      </a:r>
                      <a:endParaRPr lang="en-US" sz="1400" noProof="0" dirty="0">
                        <a:latin typeface="Arial" panose="020B0604020202020204" pitchFamily="34" charset="0"/>
                        <a:cs typeface="Arial" panose="020B0604020202020204" pitchFamily="34" charset="0"/>
                      </a:endParaRPr>
                    </a:p>
                    <a:p>
                      <a:pPr marL="91440" algn="l" defTabSz="914400" rtl="0" eaLnBrk="1" latinLnBrk="0" hangingPunct="1">
                        <a:lnSpc>
                          <a:spcPct val="100000"/>
                        </a:lnSpc>
                        <a:spcBef>
                          <a:spcPts val="65"/>
                        </a:spcBef>
                      </a:pPr>
                      <a:r>
                        <a:rPr lang="en-US" sz="1400" kern="1200" noProof="0" dirty="0">
                          <a:solidFill>
                            <a:srgbClr val="206FB3"/>
                          </a:solidFill>
                          <a:latin typeface="+mn-lt"/>
                          <a:ea typeface="+mn-ea"/>
                          <a:cs typeface="+mn-cs"/>
                          <a:hlinkClick r:id="rId5">
                            <a:extLst>
                              <a:ext uri="{A12FA001-AC4F-418D-AE19-62706E023703}">
                                <ahyp:hlinkClr xmlns:ahyp="http://schemas.microsoft.com/office/drawing/2018/hyperlinkcolor" val="tx"/>
                              </a:ext>
                            </a:extLst>
                          </a:hlinkClick>
                        </a:rPr>
                        <a:t>covid19.nih.gov/</a:t>
                      </a:r>
                      <a:endParaRPr lang="en-US" sz="1400" kern="1200" noProof="0" dirty="0">
                        <a:solidFill>
                          <a:srgbClr val="206FB3"/>
                        </a:solidFill>
                        <a:latin typeface="+mn-lt"/>
                        <a:ea typeface="+mn-ea"/>
                        <a:cs typeface="+mn-cs"/>
                      </a:endParaRPr>
                    </a:p>
                  </a:txBody>
                  <a:tcPr marL="45720" marR="4572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4625" indent="0">
                        <a:lnSpc>
                          <a:spcPct val="100000"/>
                        </a:lnSpc>
                        <a:spcBef>
                          <a:spcPts val="65"/>
                        </a:spcBef>
                      </a:pPr>
                      <a:r>
                        <a:rPr lang="es-US" sz="1400" spc="-5" noProof="0" dirty="0">
                          <a:latin typeface="Arial" panose="020B0604020202020204" pitchFamily="34" charset="0"/>
                          <a:cs typeface="Arial" panose="020B0604020202020204" pitchFamily="34" charset="0"/>
                        </a:rPr>
                        <a:t>NIH COVID-19</a:t>
                      </a:r>
                      <a:endParaRPr lang="es-US" sz="1400" noProof="0" dirty="0">
                        <a:latin typeface="Arial" panose="020B0604020202020204" pitchFamily="34" charset="0"/>
                        <a:cs typeface="Arial" panose="020B0604020202020204" pitchFamily="34" charset="0"/>
                      </a:endParaRPr>
                    </a:p>
                    <a:p>
                      <a:pPr marL="174625" marR="590550" lvl="0" indent="0" algn="l" defTabSz="914400" rtl="0" eaLnBrk="1" latinLnBrk="0" hangingPunct="1">
                        <a:lnSpc>
                          <a:spcPct val="100000"/>
                        </a:lnSpc>
                        <a:spcBef>
                          <a:spcPts val="65"/>
                        </a:spcBef>
                        <a:buNone/>
                      </a:pPr>
                      <a:r>
                        <a:rPr lang="es-US" sz="1400" kern="1200" noProof="0" dirty="0">
                          <a:solidFill>
                            <a:srgbClr val="206FB3"/>
                          </a:solidFill>
                          <a:latin typeface="+mn-lt"/>
                          <a:ea typeface="+mn-ea"/>
                          <a:cs typeface="+mn-cs"/>
                          <a:hlinkClick r:id="rId6">
                            <a:extLst>
                              <a:ext uri="{A12FA001-AC4F-418D-AE19-62706E023703}">
                                <ahyp:hlinkClr xmlns:ahyp="http://schemas.microsoft.com/office/drawing/2018/hyperlinkcolor" val="tx"/>
                              </a:ext>
                            </a:extLst>
                          </a:hlinkClick>
                        </a:rPr>
                        <a:t>salud.nih.gov/</a:t>
                      </a:r>
                      <a:endParaRPr lang="es-US" sz="1400" kern="1200" noProof="0" dirty="0">
                        <a:solidFill>
                          <a:srgbClr val="206FB3"/>
                        </a:solidFill>
                        <a:latin typeface="+mn-lt"/>
                        <a:ea typeface="+mn-ea"/>
                        <a:cs typeface="+mn-cs"/>
                      </a:endParaRPr>
                    </a:p>
                  </a:txBody>
                  <a:tcPr marL="45720" marR="45720"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4500707"/>
                  </a:ext>
                </a:extLst>
              </a:tr>
              <a:tr h="535254">
                <a:tc>
                  <a:txBody>
                    <a:bodyPr/>
                    <a:lstStyle/>
                    <a:p>
                      <a:pPr marL="90805" marR="590550">
                        <a:lnSpc>
                          <a:spcPct val="100000"/>
                        </a:lnSpc>
                        <a:spcBef>
                          <a:spcPts val="65"/>
                        </a:spcBef>
                      </a:pPr>
                      <a:r>
                        <a:rPr lang="en-US" sz="1400" noProof="0" dirty="0">
                          <a:latin typeface="Arial"/>
                          <a:cs typeface="Arial"/>
                        </a:rPr>
                        <a:t>HHS </a:t>
                      </a:r>
                      <a:r>
                        <a:rPr lang="en-US" sz="1400" spc="-5" noProof="0" dirty="0">
                          <a:latin typeface="Arial"/>
                          <a:cs typeface="Arial"/>
                        </a:rPr>
                        <a:t>Combat </a:t>
                      </a:r>
                      <a:r>
                        <a:rPr lang="en-US" sz="1400" noProof="0" dirty="0">
                          <a:latin typeface="Arial"/>
                          <a:cs typeface="Arial"/>
                        </a:rPr>
                        <a:t>COVID  </a:t>
                      </a:r>
                      <a:endParaRPr lang="en-US" sz="1400" noProof="0" dirty="0">
                        <a:latin typeface="Arial" panose="020B0604020202020204" pitchFamily="34" charset="0"/>
                        <a:cs typeface="Arial" panose="020B0604020202020204" pitchFamily="34" charset="0"/>
                      </a:endParaRPr>
                    </a:p>
                    <a:p>
                      <a:pPr marL="91440" marR="590550" lvl="0" algn="l" defTabSz="914400" rtl="0" eaLnBrk="1" latinLnBrk="0" hangingPunct="1">
                        <a:lnSpc>
                          <a:spcPct val="100000"/>
                        </a:lnSpc>
                        <a:spcBef>
                          <a:spcPts val="65"/>
                        </a:spcBef>
                        <a:buNone/>
                      </a:pPr>
                      <a:r>
                        <a:rPr lang="en-US" sz="1400" kern="1200" noProof="0" dirty="0">
                          <a:solidFill>
                            <a:srgbClr val="206FB3"/>
                          </a:solidFill>
                          <a:latin typeface="+mn-lt"/>
                          <a:ea typeface="+mn-ea"/>
                          <a:cs typeface="+mn-cs"/>
                          <a:hlinkClick r:id="rId7">
                            <a:extLst>
                              <a:ext uri="{A12FA001-AC4F-418D-AE19-62706E023703}">
                                <ahyp:hlinkClr xmlns:ahyp="http://schemas.microsoft.com/office/drawing/2018/hyperlinkcolor" val="tx"/>
                              </a:ext>
                            </a:extLst>
                          </a:hlinkClick>
                        </a:rPr>
                        <a:t>combatcovid.hhs.gov/ </a:t>
                      </a:r>
                      <a:endParaRPr lang="en-US" sz="1400" kern="1200" noProof="0" dirty="0">
                        <a:solidFill>
                          <a:srgbClr val="206FB3"/>
                        </a:solidFill>
                        <a:latin typeface="+mn-lt"/>
                        <a:ea typeface="+mn-ea"/>
                        <a:cs typeface="+mn-cs"/>
                      </a:endParaRPr>
                    </a:p>
                  </a:txBody>
                  <a:tcPr marL="45720" marR="45720" anchor="ct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174625" marR="812165" indent="0">
                        <a:lnSpc>
                          <a:spcPct val="100000"/>
                        </a:lnSpc>
                        <a:spcBef>
                          <a:spcPts val="65"/>
                        </a:spcBef>
                      </a:pPr>
                      <a:r>
                        <a:rPr lang="es-US" sz="1400" noProof="0">
                          <a:latin typeface="Arial"/>
                          <a:cs typeface="Arial"/>
                        </a:rPr>
                        <a:t>HHS </a:t>
                      </a:r>
                      <a:r>
                        <a:rPr lang="es-US" sz="1400" spc="-5" noProof="0">
                          <a:latin typeface="Arial"/>
                          <a:cs typeface="Arial"/>
                        </a:rPr>
                        <a:t>Combate </a:t>
                      </a:r>
                      <a:r>
                        <a:rPr lang="es-US" sz="1400" noProof="0">
                          <a:latin typeface="Arial"/>
                          <a:cs typeface="Arial"/>
                        </a:rPr>
                        <a:t>COVID </a:t>
                      </a:r>
                      <a:r>
                        <a:rPr lang="es-US" sz="1400" spc="-5" noProof="0">
                          <a:latin typeface="Arial"/>
                          <a:cs typeface="Arial"/>
                        </a:rPr>
                        <a:t>(en</a:t>
                      </a:r>
                      <a:r>
                        <a:rPr lang="es-US" sz="1400" spc="-70" noProof="0">
                          <a:latin typeface="Arial"/>
                          <a:cs typeface="Arial"/>
                        </a:rPr>
                        <a:t> </a:t>
                      </a:r>
                      <a:r>
                        <a:rPr lang="es-US" sz="1400" spc="-5" noProof="0">
                          <a:latin typeface="Arial"/>
                          <a:cs typeface="Arial"/>
                        </a:rPr>
                        <a:t>español) </a:t>
                      </a:r>
                      <a:endParaRPr lang="es-US" sz="1400" noProof="0">
                        <a:latin typeface="Arial"/>
                        <a:cs typeface="Arial"/>
                      </a:endParaRPr>
                    </a:p>
                    <a:p>
                      <a:pPr marL="174625" marR="590550" lvl="0" indent="0" algn="l" defTabSz="914400" rtl="0" eaLnBrk="1" latinLnBrk="0" hangingPunct="1">
                        <a:lnSpc>
                          <a:spcPct val="100000"/>
                        </a:lnSpc>
                        <a:spcBef>
                          <a:spcPts val="65"/>
                        </a:spcBef>
                        <a:buNone/>
                      </a:pPr>
                      <a:r>
                        <a:rPr lang="es-US" sz="1400" kern="1200" noProof="0" dirty="0">
                          <a:solidFill>
                            <a:srgbClr val="206FB3"/>
                          </a:solidFill>
                          <a:latin typeface="+mn-lt"/>
                          <a:ea typeface="+mn-ea"/>
                          <a:cs typeface="+mn-cs"/>
                          <a:hlinkClick r:id="rId8">
                            <a:extLst>
                              <a:ext uri="{A12FA001-AC4F-418D-AE19-62706E023703}">
                                <ahyp:hlinkClr xmlns:ahyp="http://schemas.microsoft.com/office/drawing/2018/hyperlinkcolor" val="tx"/>
                              </a:ext>
                            </a:extLst>
                          </a:hlinkClick>
                        </a:rPr>
                        <a:t>combatecovid.hhs.gov/</a:t>
                      </a:r>
                      <a:endParaRPr lang="es-US" sz="1400" kern="1200" noProof="0" dirty="0">
                        <a:solidFill>
                          <a:srgbClr val="206FB3"/>
                        </a:solidFill>
                        <a:latin typeface="+mn-lt"/>
                        <a:ea typeface="+mn-ea"/>
                        <a:cs typeface="+mn-cs"/>
                      </a:endParaRPr>
                    </a:p>
                  </a:txBody>
                  <a:tcPr marL="45720" marR="45720"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735511733"/>
                  </a:ext>
                </a:extLst>
              </a:tr>
              <a:tr h="535254">
                <a:tc>
                  <a:txBody>
                    <a:bodyPr/>
                    <a:lstStyle/>
                    <a:p>
                      <a:pPr marL="90805" marR="590550" lvl="0" indent="0" algn="l" rtl="0" eaLnBrk="1" fontAlgn="auto" latinLnBrk="0" hangingPunct="1">
                        <a:lnSpc>
                          <a:spcPct val="100000"/>
                        </a:lnSpc>
                        <a:spcBef>
                          <a:spcPts val="65"/>
                        </a:spcBef>
                        <a:spcAft>
                          <a:spcPts val="0"/>
                        </a:spcAft>
                        <a:buClrTx/>
                        <a:buSzTx/>
                        <a:buFontTx/>
                        <a:buNone/>
                      </a:pPr>
                      <a:r>
                        <a:rPr lang="en-US" sz="1400" spc="-5" noProof="0" dirty="0">
                          <a:latin typeface="Arial"/>
                          <a:cs typeface="Arial"/>
                        </a:rPr>
                        <a:t>NIH CEAL Event Calendar</a:t>
                      </a:r>
                      <a:endParaRPr lang="en-US" sz="1400" noProof="0" dirty="0">
                        <a:latin typeface="Arial"/>
                        <a:cs typeface="Arial"/>
                      </a:endParaRPr>
                    </a:p>
                    <a:p>
                      <a:pPr marL="91440" marR="590550" lvl="0" indent="0" algn="l" defTabSz="914400" rtl="0" eaLnBrk="1" latinLnBrk="0" hangingPunct="1">
                        <a:lnSpc>
                          <a:spcPct val="100000"/>
                        </a:lnSpc>
                        <a:spcBef>
                          <a:spcPts val="65"/>
                        </a:spcBef>
                        <a:spcAft>
                          <a:spcPts val="0"/>
                        </a:spcAft>
                        <a:buClrTx/>
                        <a:buSzTx/>
                        <a:buFontTx/>
                        <a:buNone/>
                      </a:pPr>
                      <a:r>
                        <a:rPr lang="en-US" sz="1400" kern="1200" noProof="0" dirty="0">
                          <a:solidFill>
                            <a:srgbClr val="206FB3"/>
                          </a:solidFill>
                          <a:latin typeface="+mn-lt"/>
                          <a:ea typeface="+mn-ea"/>
                          <a:cs typeface="+mn-cs"/>
                          <a:hlinkClick r:id="rId9">
                            <a:extLst>
                              <a:ext uri="{A12FA001-AC4F-418D-AE19-62706E023703}">
                                <ahyp:hlinkClr xmlns:ahyp="http://schemas.microsoft.com/office/drawing/2018/hyperlinkcolor" val="tx"/>
                              </a:ext>
                            </a:extLst>
                          </a:hlinkClick>
                        </a:rPr>
                        <a:t>covid19community.nih.gov/events</a:t>
                      </a:r>
                      <a:endParaRPr lang="en-US" sz="1400" kern="1200" noProof="0" dirty="0">
                        <a:solidFill>
                          <a:srgbClr val="206FB3"/>
                        </a:solidFill>
                        <a:latin typeface="+mn-lt"/>
                        <a:ea typeface="+mn-ea"/>
                        <a:cs typeface="+mn-cs"/>
                      </a:endParaRPr>
                    </a:p>
                  </a:txBody>
                  <a:tcPr marL="45720" marR="45720" anchor="ct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noFill/>
                  </a:tcPr>
                </a:tc>
                <a:tc>
                  <a:txBody>
                    <a:bodyPr/>
                    <a:lstStyle/>
                    <a:p>
                      <a:pPr marL="394335" marR="812165">
                        <a:lnSpc>
                          <a:spcPct val="100000"/>
                        </a:lnSpc>
                        <a:spcBef>
                          <a:spcPts val="320"/>
                        </a:spcBef>
                      </a:pPr>
                      <a:endParaRPr lang="en-US" sz="1400" noProof="0" dirty="0">
                        <a:solidFill>
                          <a:schemeClr val="tx1"/>
                        </a:solidFill>
                        <a:latin typeface="Arial" panose="020B0604020202020204" pitchFamily="34" charset="0"/>
                        <a:cs typeface="Arial" panose="020B0604020202020204" pitchFamily="34" charset="0"/>
                      </a:endParaRPr>
                    </a:p>
                  </a:txBody>
                  <a:tcPr marL="45720" marR="45720"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noFill/>
                  </a:tcPr>
                </a:tc>
                <a:extLst>
                  <a:ext uri="{0D108BD9-81ED-4DB2-BD59-A6C34878D82A}">
                    <a16:rowId xmlns:a16="http://schemas.microsoft.com/office/drawing/2014/main" val="3352743113"/>
                  </a:ext>
                </a:extLst>
              </a:tr>
              <a:tr h="535254">
                <a:tc>
                  <a:txBody>
                    <a:bodyPr/>
                    <a:lstStyle/>
                    <a:p>
                      <a:pPr marL="90805" marR="590550" lvl="0" indent="0" algn="l" rtl="0" eaLnBrk="1" fontAlgn="auto" latinLnBrk="0" hangingPunct="1">
                        <a:lnSpc>
                          <a:spcPct val="100000"/>
                        </a:lnSpc>
                        <a:spcBef>
                          <a:spcPts val="65"/>
                        </a:spcBef>
                        <a:spcAft>
                          <a:spcPts val="0"/>
                        </a:spcAft>
                        <a:buClrTx/>
                        <a:buSzTx/>
                        <a:buFontTx/>
                        <a:buNone/>
                      </a:pPr>
                      <a:r>
                        <a:rPr lang="en-US" sz="1400" spc="-5" noProof="0" dirty="0">
                          <a:latin typeface="Arial"/>
                          <a:cs typeface="Arial"/>
                        </a:rPr>
                        <a:t>NIH CEAL </a:t>
                      </a:r>
                      <a:r>
                        <a:rPr lang="en-US" sz="1400" spc="-5" noProof="0" dirty="0" err="1">
                          <a:latin typeface="Arial"/>
                          <a:cs typeface="Arial"/>
                        </a:rPr>
                        <a:t>eNewsletter</a:t>
                      </a:r>
                      <a:r>
                        <a:rPr lang="en-US" sz="1400" spc="-5" noProof="0" dirty="0">
                          <a:latin typeface="Arial"/>
                          <a:cs typeface="Arial"/>
                        </a:rPr>
                        <a:t> Subscription</a:t>
                      </a:r>
                      <a:endParaRPr lang="en-US" sz="1400" noProof="0" dirty="0">
                        <a:latin typeface="Arial"/>
                        <a:cs typeface="Arial"/>
                      </a:endParaRPr>
                    </a:p>
                    <a:p>
                      <a:pPr marL="91440" marR="590550" lvl="0" indent="0" algn="l" defTabSz="914400" rtl="0" eaLnBrk="1" latinLnBrk="0" hangingPunct="1">
                        <a:lnSpc>
                          <a:spcPct val="100000"/>
                        </a:lnSpc>
                        <a:spcBef>
                          <a:spcPts val="65"/>
                        </a:spcBef>
                        <a:spcAft>
                          <a:spcPts val="0"/>
                        </a:spcAft>
                        <a:buClrTx/>
                        <a:buSzTx/>
                        <a:buFontTx/>
                        <a:buNone/>
                      </a:pPr>
                      <a:r>
                        <a:rPr lang="en-US" sz="1400" kern="1200" noProof="0" dirty="0">
                          <a:solidFill>
                            <a:srgbClr val="206FB3"/>
                          </a:solidFill>
                          <a:latin typeface="+mn-lt"/>
                          <a:ea typeface="+mn-ea"/>
                          <a:cs typeface="+mn-cs"/>
                          <a:hlinkClick r:id="rId10">
                            <a:extLst>
                              <a:ext uri="{A12FA001-AC4F-418D-AE19-62706E023703}">
                                <ahyp:hlinkClr xmlns:ahyp="http://schemas.microsoft.com/office/drawing/2018/hyperlinkcolor" val="tx"/>
                              </a:ext>
                            </a:extLst>
                          </a:hlinkClick>
                        </a:rPr>
                        <a:t>go.usa.gov/</a:t>
                      </a:r>
                      <a:r>
                        <a:rPr lang="en-US" sz="1400" kern="1200" noProof="0" dirty="0" err="1">
                          <a:solidFill>
                            <a:srgbClr val="206FB3"/>
                          </a:solidFill>
                          <a:latin typeface="+mn-lt"/>
                          <a:ea typeface="+mn-ea"/>
                          <a:cs typeface="+mn-cs"/>
                          <a:hlinkClick r:id="rId10">
                            <a:extLst>
                              <a:ext uri="{A12FA001-AC4F-418D-AE19-62706E023703}">
                                <ahyp:hlinkClr xmlns:ahyp="http://schemas.microsoft.com/office/drawing/2018/hyperlinkcolor" val="tx"/>
                              </a:ext>
                            </a:extLst>
                          </a:hlinkClick>
                        </a:rPr>
                        <a:t>xAsax</a:t>
                      </a:r>
                      <a:endParaRPr lang="en-US" sz="1400" kern="1200" noProof="0" dirty="0">
                        <a:solidFill>
                          <a:srgbClr val="206FB3"/>
                        </a:solidFill>
                        <a:latin typeface="+mn-lt"/>
                        <a:ea typeface="+mn-ea"/>
                        <a:cs typeface="+mn-cs"/>
                      </a:endParaRPr>
                    </a:p>
                  </a:txBody>
                  <a:tcPr marL="45720" marR="4572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394335" marR="812165">
                        <a:lnSpc>
                          <a:spcPct val="100000"/>
                        </a:lnSpc>
                        <a:spcBef>
                          <a:spcPts val="320"/>
                        </a:spcBef>
                      </a:pPr>
                      <a:endParaRPr lang="en-US" sz="1400" noProof="0" dirty="0">
                        <a:solidFill>
                          <a:schemeClr val="tx1"/>
                        </a:solidFill>
                        <a:latin typeface="Arial" panose="020B0604020202020204" pitchFamily="34" charset="0"/>
                        <a:cs typeface="Arial" panose="020B0604020202020204" pitchFamily="34" charset="0"/>
                      </a:endParaRPr>
                    </a:p>
                  </a:txBody>
                  <a:tcPr marL="45720" marR="4572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44114834"/>
                  </a:ext>
                </a:extLst>
              </a:tr>
            </a:tbl>
          </a:graphicData>
        </a:graphic>
      </p:graphicFrame>
      <p:sp>
        <p:nvSpPr>
          <p:cNvPr id="7" name="TextBox 6">
            <a:extLst>
              <a:ext uri="{FF2B5EF4-FFF2-40B4-BE49-F238E27FC236}">
                <a16:creationId xmlns:a16="http://schemas.microsoft.com/office/drawing/2014/main" id="{28446D55-075D-4DD8-97D9-BCC7C3567234}"/>
              </a:ext>
            </a:extLst>
          </p:cNvPr>
          <p:cNvSpPr txBox="1"/>
          <p:nvPr/>
        </p:nvSpPr>
        <p:spPr>
          <a:xfrm>
            <a:off x="11755225" y="84841"/>
            <a:ext cx="208175" cy="369332"/>
          </a:xfrm>
          <a:prstGeom prst="rect">
            <a:avLst/>
          </a:prstGeom>
          <a:noFill/>
        </p:spPr>
        <p:txBody>
          <a:bodyPr wrap="square" rtlCol="0">
            <a:spAutoFit/>
          </a:bodyPr>
          <a:lstStyle/>
          <a:p>
            <a:r>
              <a:rPr lang="en-US" dirty="0"/>
              <a:t>3</a:t>
            </a:r>
          </a:p>
        </p:txBody>
      </p:sp>
    </p:spTree>
    <p:extLst>
      <p:ext uri="{BB962C8B-B14F-4D97-AF65-F5344CB8AC3E}">
        <p14:creationId xmlns:p14="http://schemas.microsoft.com/office/powerpoint/2010/main" val="2569181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5349B-C693-364A-A474-5771226D7D4A}"/>
              </a:ext>
            </a:extLst>
          </p:cNvPr>
          <p:cNvSpPr>
            <a:spLocks noGrp="1"/>
          </p:cNvSpPr>
          <p:nvPr>
            <p:ph type="title"/>
          </p:nvPr>
        </p:nvSpPr>
        <p:spPr/>
        <p:txBody>
          <a:bodyPr>
            <a:normAutofit/>
          </a:bodyPr>
          <a:lstStyle/>
          <a:p>
            <a:r>
              <a:rPr lang="en-US" dirty="0">
                <a:latin typeface="Arial"/>
                <a:cs typeface="Arial"/>
              </a:rPr>
              <a:t>Vaccine Effectiveness Questions</a:t>
            </a:r>
            <a:br>
              <a:rPr lang="en-US" dirty="0">
                <a:latin typeface="Arial"/>
                <a:cs typeface="Arial"/>
              </a:rPr>
            </a:br>
            <a:r>
              <a:rPr lang="en-US" sz="1800" dirty="0">
                <a:latin typeface="Arial"/>
                <a:cs typeface="Arial"/>
              </a:rPr>
              <a:t>English Assets</a:t>
            </a:r>
            <a:endParaRPr lang="en-US" dirty="0">
              <a:latin typeface="Arial"/>
              <a:cs typeface="Arial"/>
            </a:endParaRPr>
          </a:p>
        </p:txBody>
      </p:sp>
      <p:sp>
        <p:nvSpPr>
          <p:cNvPr id="3" name="Text Placeholder 2">
            <a:extLst>
              <a:ext uri="{FF2B5EF4-FFF2-40B4-BE49-F238E27FC236}">
                <a16:creationId xmlns:a16="http://schemas.microsoft.com/office/drawing/2014/main" id="{E5684788-C413-9E46-8A7B-FFF202F8A536}"/>
              </a:ext>
            </a:extLst>
          </p:cNvPr>
          <p:cNvSpPr>
            <a:spLocks noGrp="1"/>
          </p:cNvSpPr>
          <p:nvPr>
            <p:ph type="body" sz="half" idx="2"/>
          </p:nvPr>
        </p:nvSpPr>
        <p:spPr/>
        <p:txBody>
          <a:bodyPr vert="horz" lIns="91440" tIns="45720" rIns="91440" bIns="45720" rtlCol="0" anchor="t">
            <a:normAutofit/>
          </a:bodyPr>
          <a:lstStyle/>
          <a:p>
            <a:r>
              <a:rPr lang="en-US" dirty="0">
                <a:latin typeface="Arial"/>
                <a:cs typeface="Arial"/>
              </a:rPr>
              <a:t>Share these resources on your social media channels. They answer the following questions:  </a:t>
            </a:r>
          </a:p>
          <a:p>
            <a:pPr marL="342900" indent="-342900">
              <a:buFont typeface="Arial" panose="020B0604020202020204" pitchFamily="34" charset="0"/>
              <a:buChar char="•"/>
            </a:pPr>
            <a:r>
              <a:rPr lang="en-US" dirty="0">
                <a:latin typeface="Arial"/>
                <a:cs typeface="Arial"/>
              </a:rPr>
              <a:t>Which COVID-19 vaccines help keep you from needing to go to the hospital or dying from COVID-19?</a:t>
            </a:r>
          </a:p>
          <a:p>
            <a:pPr marL="342900" indent="-342900">
              <a:buFont typeface="Arial" panose="020B0604020202020204" pitchFamily="34" charset="0"/>
              <a:buChar char="•"/>
            </a:pPr>
            <a:r>
              <a:rPr lang="en-US" dirty="0">
                <a:latin typeface="Arial"/>
                <a:cs typeface="Arial"/>
              </a:rPr>
              <a:t>Are any of the current COVID-19 vaccines safer than others? </a:t>
            </a:r>
          </a:p>
          <a:p>
            <a:pPr marL="342900" indent="-342900">
              <a:buFont typeface="Arial" panose="020B0604020202020204" pitchFamily="34" charset="0"/>
              <a:buChar char="•"/>
            </a:pPr>
            <a:r>
              <a:rPr lang="en-US" dirty="0">
                <a:latin typeface="Arial"/>
                <a:cs typeface="Arial"/>
              </a:rPr>
              <a:t>Is it better to get a COVID-19 mRNA or viral vector vaccine? </a:t>
            </a:r>
          </a:p>
          <a:p>
            <a:pPr marL="342900" indent="-342900">
              <a:buFont typeface="Arial" panose="020B0604020202020204" pitchFamily="34" charset="0"/>
              <a:buChar char="•"/>
            </a:pPr>
            <a:r>
              <a:rPr lang="en-US" dirty="0">
                <a:latin typeface="Arial"/>
                <a:cs typeface="Arial"/>
              </a:rPr>
              <a:t>Which COVID-19 vaccine gives the best protection?</a:t>
            </a:r>
          </a:p>
          <a:p>
            <a:pPr marL="342900" indent="-342900">
              <a:buFont typeface="Arial" panose="020B0604020202020204" pitchFamily="34" charset="0"/>
              <a:buChar char="•"/>
            </a:pPr>
            <a:r>
              <a:rPr lang="en-US" dirty="0">
                <a:latin typeface="Arial"/>
                <a:cs typeface="Arial"/>
              </a:rPr>
              <a:t>Which of the current COVID-19 vaccines requires ONE dose?</a:t>
            </a:r>
          </a:p>
          <a:p>
            <a:pPr marL="342900" indent="-342900">
              <a:buFont typeface="Arial" panose="020B0604020202020204" pitchFamily="34" charset="0"/>
              <a:buChar char="•"/>
            </a:pPr>
            <a:r>
              <a:rPr lang="en-US" dirty="0">
                <a:latin typeface="Arial"/>
                <a:cs typeface="Arial"/>
              </a:rPr>
              <a:t>Which of the current COVID-19 vaccines require TWO doses? </a:t>
            </a:r>
          </a:p>
          <a:p>
            <a:pPr marL="342900" indent="-342900">
              <a:buFont typeface="Arial" panose="020B0604020202020204" pitchFamily="34" charset="0"/>
              <a:buChar char="•"/>
            </a:pPr>
            <a:r>
              <a:rPr lang="en-US" dirty="0">
                <a:latin typeface="Arial"/>
                <a:cs typeface="Arial"/>
              </a:rPr>
              <a:t>Which vaccine is best to get? </a:t>
            </a:r>
          </a:p>
          <a:p>
            <a:pPr marL="342900" indent="-342900">
              <a:buFont typeface="Arial" panose="020B0604020202020204" pitchFamily="34" charset="0"/>
              <a:buChar char="•"/>
            </a:pPr>
            <a:r>
              <a:rPr lang="en-US" dirty="0">
                <a:latin typeface="Arial"/>
                <a:cs typeface="Arial"/>
              </a:rPr>
              <a:t>What’s the best way to keep from getting sick with COVID-19? </a:t>
            </a:r>
          </a:p>
          <a:p>
            <a:endParaRPr lang="en-US" dirty="0">
              <a:latin typeface="Arial"/>
              <a:cs typeface="Arial"/>
            </a:endParaRPr>
          </a:p>
          <a:p>
            <a:endParaRPr lang="en-US" dirty="0">
              <a:latin typeface="Arial"/>
              <a:cs typeface="Arial"/>
            </a:endParaRPr>
          </a:p>
          <a:p>
            <a:endParaRPr lang="en-US" dirty="0">
              <a:latin typeface="Arial"/>
              <a:cs typeface="Arial"/>
            </a:endParaRPr>
          </a:p>
          <a:p>
            <a:endParaRPr lang="en-US" dirty="0">
              <a:latin typeface="Arial"/>
              <a:cs typeface="Arial"/>
            </a:endParaRPr>
          </a:p>
          <a:p>
            <a:endParaRPr lang="en-US" dirty="0">
              <a:latin typeface="Arial"/>
              <a:cs typeface="Arial"/>
            </a:endParaRPr>
          </a:p>
          <a:p>
            <a:endParaRPr lang="en-US" dirty="0"/>
          </a:p>
        </p:txBody>
      </p:sp>
      <p:sp>
        <p:nvSpPr>
          <p:cNvPr id="4" name="TextBox 3">
            <a:extLst>
              <a:ext uri="{FF2B5EF4-FFF2-40B4-BE49-F238E27FC236}">
                <a16:creationId xmlns:a16="http://schemas.microsoft.com/office/drawing/2014/main" id="{DC84C00C-E739-46CD-B048-A128D3BD5D60}"/>
              </a:ext>
            </a:extLst>
          </p:cNvPr>
          <p:cNvSpPr txBox="1"/>
          <p:nvPr/>
        </p:nvSpPr>
        <p:spPr>
          <a:xfrm>
            <a:off x="11755225" y="84841"/>
            <a:ext cx="208175" cy="369332"/>
          </a:xfrm>
          <a:prstGeom prst="rect">
            <a:avLst/>
          </a:prstGeom>
          <a:noFill/>
        </p:spPr>
        <p:txBody>
          <a:bodyPr wrap="square" rtlCol="0">
            <a:spAutoFit/>
          </a:bodyPr>
          <a:lstStyle/>
          <a:p>
            <a:r>
              <a:rPr lang="en-US" dirty="0">
                <a:solidFill>
                  <a:schemeClr val="bg1"/>
                </a:solidFill>
              </a:rPr>
              <a:t>4</a:t>
            </a:r>
          </a:p>
        </p:txBody>
      </p:sp>
    </p:spTree>
    <p:extLst>
      <p:ext uri="{BB962C8B-B14F-4D97-AF65-F5344CB8AC3E}">
        <p14:creationId xmlns:p14="http://schemas.microsoft.com/office/powerpoint/2010/main" val="3299500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a:xfrm>
            <a:off x="838199" y="365125"/>
            <a:ext cx="11085095" cy="1325563"/>
          </a:xfrm>
        </p:spPr>
        <p:txBody>
          <a:bodyPr>
            <a:normAutofit/>
          </a:bodyPr>
          <a:lstStyle/>
          <a:p>
            <a:r>
              <a:rPr lang="en-US" sz="2800"/>
              <a:t>Which COVID-19 vaccines help keep you from needing to go to the hospital or dying from COVID-19? </a:t>
            </a:r>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843009" y="1589034"/>
            <a:ext cx="4556760" cy="4754595"/>
          </a:xfrm>
        </p:spPr>
        <p:txBody>
          <a:bodyPr vert="horz" lIns="91440" tIns="45720" rIns="91440" bIns="45720" rtlCol="0" anchor="t">
            <a:noAutofit/>
          </a:bodyPr>
          <a:lstStyle/>
          <a:p>
            <a:pPr marL="0" indent="0">
              <a:lnSpc>
                <a:spcPct val="100000"/>
              </a:lnSpc>
              <a:spcBef>
                <a:spcPts val="0"/>
              </a:spcBef>
              <a:buNone/>
              <a:defRPr/>
            </a:pPr>
            <a:r>
              <a:rPr kumimoji="0" lang="en-US" sz="1600" b="1" i="0" u="none" strike="noStrike" kern="1200" cap="none" spc="0" normalizeH="0" baseline="0" noProof="0">
                <a:ln>
                  <a:noFill/>
                </a:ln>
                <a:solidFill>
                  <a:srgbClr val="616165"/>
                </a:solidFill>
                <a:effectLst/>
                <a:uLnTx/>
                <a:uFillTx/>
                <a:latin typeface="Arial" panose="020B0604020202020204"/>
                <a:ea typeface="+mn-ea"/>
                <a:cs typeface="+mn-cs"/>
              </a:rPr>
              <a:t>POST COPY</a:t>
            </a:r>
            <a:r>
              <a:rPr lang="en-US" sz="1600" b="1">
                <a:solidFill>
                  <a:srgbClr val="616165"/>
                </a:solidFill>
                <a:latin typeface="Arial" panose="020B0604020202020204"/>
                <a:cs typeface="+mn-cs"/>
              </a:rPr>
              <a:t> </a:t>
            </a: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a:ln>
                  <a:noFill/>
                </a:ln>
                <a:solidFill>
                  <a:srgbClr val="616165"/>
                </a:solidFill>
                <a:effectLst/>
                <a:uLnTx/>
                <a:uFillTx/>
                <a:latin typeface="Arial" panose="020B0604020202020204"/>
                <a:ea typeface="+mn-ea"/>
                <a:cs typeface="+mn-cs"/>
              </a:rPr>
              <a:t>Facebook/LinkedIn</a:t>
            </a:r>
            <a:endParaRPr lang="en-US" sz="1600" b="0" i="1" u="none" strike="noStrike" kern="1200" cap="none" spc="0" normalizeH="0" baseline="0" noProof="0">
              <a:ln>
                <a:noFill/>
              </a:ln>
              <a:solidFill>
                <a:srgbClr val="616165"/>
              </a:solidFill>
              <a:effectLst/>
              <a:uLnTx/>
              <a:uFillTx/>
              <a:latin typeface="Arial" panose="020B0604020202020204"/>
              <a:cs typeface="Arial"/>
            </a:endParaRPr>
          </a:p>
          <a:p>
            <a:pPr marL="0" indent="0">
              <a:lnSpc>
                <a:spcPct val="107000"/>
              </a:lnSpc>
              <a:spcBef>
                <a:spcPts val="0"/>
              </a:spcBef>
              <a:spcAft>
                <a:spcPts val="800"/>
              </a:spcAft>
              <a:buNone/>
            </a:pPr>
            <a:r>
              <a:rPr lang="en-US" sz="1600">
                <a:effectLst/>
                <a:latin typeface="+mn-lt"/>
                <a:ea typeface="Calibri" panose="020F0502020204030204" pitchFamily="34" charset="0"/>
                <a:cs typeface="Times New Roman"/>
              </a:rPr>
              <a:t>All COVID-19 vaccines were nearly 100% effective at preventing hospitalization and death from COVID-19, which is one of the most important things to consider. Get more questions answered: </a:t>
            </a:r>
            <a:r>
              <a:rPr lang="en-US" sz="1600" u="sng">
                <a:solidFill>
                  <a:srgbClr val="0563C1"/>
                </a:solidFill>
                <a:effectLst/>
                <a:latin typeface="+mn-lt"/>
                <a:ea typeface="Calibri" panose="020F0502020204030204" pitchFamily="34" charset="0"/>
                <a:cs typeface="Times New Roman"/>
                <a:hlinkClick r:id="rId3"/>
              </a:rPr>
              <a:t>https://go.usa.gov/xHbAG</a:t>
            </a:r>
            <a:endParaRPr lang="en-US" sz="1600" i="1">
              <a:solidFill>
                <a:srgbClr val="616165"/>
              </a:solidFill>
              <a:latin typeface="+mn-lt"/>
              <a:cs typeface="Times New Roman"/>
            </a:endParaRPr>
          </a:p>
          <a:p>
            <a:pPr marL="0" indent="0">
              <a:lnSpc>
                <a:spcPct val="100000"/>
              </a:lnSpc>
              <a:spcBef>
                <a:spcPts val="300"/>
              </a:spcBef>
              <a:buNone/>
              <a:defRPr/>
            </a:pPr>
            <a:r>
              <a:rPr lang="en-US" sz="1600" i="1">
                <a:solidFill>
                  <a:srgbClr val="616165"/>
                </a:solidFill>
                <a:latin typeface="+mn-lt"/>
                <a:cs typeface="+mn-cs"/>
              </a:rPr>
              <a:t>Twitter/Instagram </a:t>
            </a:r>
            <a:endParaRPr lang="en-US" sz="1600" b="0" i="1" u="none" strike="noStrike" kern="1200" cap="none" spc="0" normalizeH="0" baseline="0" noProof="0">
              <a:ln>
                <a:noFill/>
              </a:ln>
              <a:solidFill>
                <a:srgbClr val="616165"/>
              </a:solidFill>
              <a:effectLst/>
              <a:uLnTx/>
              <a:uFillTx/>
              <a:latin typeface="+mn-lt"/>
              <a:cs typeface="Arial"/>
            </a:endParaRPr>
          </a:p>
          <a:p>
            <a:pPr marL="0" indent="0">
              <a:lnSpc>
                <a:spcPct val="100000"/>
              </a:lnSpc>
              <a:spcBef>
                <a:spcPts val="300"/>
              </a:spcBef>
              <a:buNone/>
              <a:defRPr/>
            </a:pPr>
            <a:r>
              <a:rPr lang="en-US" sz="1600">
                <a:effectLst/>
                <a:latin typeface="+mn-lt"/>
                <a:ea typeface="Calibri" panose="020F0502020204030204" pitchFamily="34" charset="0"/>
                <a:cs typeface="Times New Roman"/>
              </a:rPr>
              <a:t>All #COVID19 vaccines were nearly 100% effective at preventing both hospitalization and death. More questions answered: </a:t>
            </a:r>
            <a:r>
              <a:rPr lang="en-US" sz="1600" u="sng">
                <a:solidFill>
                  <a:srgbClr val="0563C1"/>
                </a:solidFill>
                <a:effectLst/>
                <a:latin typeface="+mn-lt"/>
                <a:ea typeface="Calibri" panose="020F0502020204030204" pitchFamily="34" charset="0"/>
                <a:cs typeface="Times New Roman"/>
                <a:hlinkClick r:id="rId3"/>
              </a:rPr>
              <a:t>https://go.usa.gov/xHbAG</a:t>
            </a:r>
            <a:r>
              <a:rPr lang="en-US" sz="1600" u="sng">
                <a:solidFill>
                  <a:srgbClr val="0563C1"/>
                </a:solidFill>
                <a:effectLst/>
                <a:latin typeface="+mn-lt"/>
                <a:ea typeface="Calibri" panose="020F0502020204030204" pitchFamily="34" charset="0"/>
                <a:cs typeface="Times New Roman"/>
              </a:rPr>
              <a:t> </a:t>
            </a:r>
            <a:r>
              <a:rPr lang="en-US" sz="1600">
                <a:effectLst/>
                <a:latin typeface="+mn-lt"/>
                <a:ea typeface="Calibri" panose="020F0502020204030204" pitchFamily="34" charset="0"/>
                <a:cs typeface="Times New Roman"/>
              </a:rPr>
              <a:t>#NIHCEAL</a:t>
            </a:r>
            <a:endParaRPr kumimoji="0" lang="en-US" sz="1600" b="0" i="1" u="none" strike="noStrike" kern="1200" cap="none" spc="0" normalizeH="0" baseline="0" noProof="0">
              <a:ln>
                <a:noFill/>
              </a:ln>
              <a:solidFill>
                <a:srgbClr val="616165"/>
              </a:solidFill>
              <a:effectLst/>
              <a:uLnTx/>
              <a:uFillTx/>
              <a:latin typeface="+mn-lt"/>
              <a:cs typeface="Times New Roman"/>
            </a:endParaRPr>
          </a:p>
        </p:txBody>
      </p:sp>
      <p:sp>
        <p:nvSpPr>
          <p:cNvPr id="3" name="TextBox 2">
            <a:extLst>
              <a:ext uri="{FF2B5EF4-FFF2-40B4-BE49-F238E27FC236}">
                <a16:creationId xmlns:a16="http://schemas.microsoft.com/office/drawing/2014/main" id="{C28B94AD-3D42-AB49-B1E4-155FF41F26E5}"/>
              </a:ext>
            </a:extLst>
          </p:cNvPr>
          <p:cNvSpPr txBox="1"/>
          <p:nvPr/>
        </p:nvSpPr>
        <p:spPr>
          <a:xfrm>
            <a:off x="5874470" y="1589034"/>
            <a:ext cx="2939143" cy="338554"/>
          </a:xfrm>
          <a:prstGeom prst="rect">
            <a:avLst/>
          </a:prstGeom>
          <a:noFill/>
        </p:spPr>
        <p:txBody>
          <a:bodyPr wrap="square" rtlCol="0">
            <a:spAutoFit/>
          </a:bodyPr>
          <a:lstStyle/>
          <a:p>
            <a:r>
              <a:rPr lang="en-US" sz="1600" b="1"/>
              <a:t>IMAGES</a:t>
            </a:r>
          </a:p>
        </p:txBody>
      </p:sp>
      <p:pic>
        <p:nvPicPr>
          <p:cNvPr id="8" name="Picture 7" descr="Social media card. Question: Which COVID-19 vaccines help keep you from needing to go to the hospital or dying from COVID-19? Logo: National Institutes of Health Community Engagement Alliance.">
            <a:extLst>
              <a:ext uri="{FF2B5EF4-FFF2-40B4-BE49-F238E27FC236}">
                <a16:creationId xmlns:a16="http://schemas.microsoft.com/office/drawing/2014/main" id="{15668DD0-4C6E-48E4-BCC9-2BA1AD1291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1467" y="2077740"/>
            <a:ext cx="3738942" cy="1965960"/>
          </a:xfrm>
          <a:prstGeom prst="rect">
            <a:avLst/>
          </a:prstGeom>
        </p:spPr>
      </p:pic>
      <p:pic>
        <p:nvPicPr>
          <p:cNvPr id="9" name="Picture 8" descr="Social media card. Answer: All of them. All three were nearly 100% effective at preventing hospitalization and death from COVID-19 in clinical trials. More vaccine questions answered at covid19community.nih.gov&#10;Logo: National Institutes of Health Community Engagement Alliance.">
            <a:extLst>
              <a:ext uri="{FF2B5EF4-FFF2-40B4-BE49-F238E27FC236}">
                <a16:creationId xmlns:a16="http://schemas.microsoft.com/office/drawing/2014/main" id="{31ADB09A-A4F3-4943-9E20-52310A6E93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1467" y="4156201"/>
            <a:ext cx="3738942" cy="1965960"/>
          </a:xfrm>
          <a:prstGeom prst="rect">
            <a:avLst/>
          </a:prstGeom>
        </p:spPr>
      </p:pic>
      <p:sp>
        <p:nvSpPr>
          <p:cNvPr id="4" name="TextBox 3">
            <a:extLst>
              <a:ext uri="{FF2B5EF4-FFF2-40B4-BE49-F238E27FC236}">
                <a16:creationId xmlns:a16="http://schemas.microsoft.com/office/drawing/2014/main" id="{976A096D-73EC-5847-A219-40E87AA2D22B}"/>
              </a:ext>
            </a:extLst>
          </p:cNvPr>
          <p:cNvSpPr txBox="1"/>
          <p:nvPr/>
        </p:nvSpPr>
        <p:spPr>
          <a:xfrm>
            <a:off x="5874470" y="6146626"/>
            <a:ext cx="2928258" cy="692497"/>
          </a:xfrm>
          <a:prstGeom prst="rect">
            <a:avLst/>
          </a:prstGeom>
          <a:noFill/>
        </p:spPr>
        <p:txBody>
          <a:bodyPr wrap="square" lIns="91440" tIns="45720" rIns="91440" bIns="45720" rtlCol="0" anchor="t">
            <a:spAutoFit/>
          </a:bodyPr>
          <a:lstStyle/>
          <a:p>
            <a:r>
              <a:rPr lang="en-US" sz="1400" b="1">
                <a:solidFill>
                  <a:schemeClr val="accent1"/>
                </a:solidFill>
              </a:rPr>
              <a:t>Download Images</a:t>
            </a:r>
            <a:br>
              <a:rPr lang="en-US" sz="1400">
                <a:solidFill>
                  <a:schemeClr val="accent1"/>
                </a:solidFill>
              </a:rPr>
            </a:br>
            <a:r>
              <a:rPr lang="en-US" sz="1100">
                <a:ea typeface="+mn-lt"/>
                <a:cs typeface="+mn-lt"/>
                <a:hlinkClick r:id="rId6"/>
              </a:rPr>
              <a:t>https://covid19community.nih.gov/resources/vaccine-effectiveness-social-cards</a:t>
            </a:r>
            <a:r>
              <a:rPr lang="en-US" sz="1100">
                <a:ea typeface="+mn-lt"/>
                <a:cs typeface="+mn-lt"/>
              </a:rPr>
              <a:t>  </a:t>
            </a:r>
            <a:r>
              <a:rPr lang="en-US" sz="1400">
                <a:ea typeface="+mn-lt"/>
                <a:cs typeface="+mn-lt"/>
              </a:rPr>
              <a:t>  </a:t>
            </a:r>
            <a:endParaRPr lang="en-US" sz="1100">
              <a:solidFill>
                <a:srgbClr val="206FB3"/>
              </a:solidFill>
              <a:ea typeface="+mn-lt"/>
              <a:cs typeface="+mn-lt"/>
            </a:endParaRPr>
          </a:p>
        </p:txBody>
      </p:sp>
      <p:sp>
        <p:nvSpPr>
          <p:cNvPr id="10" name="TextBox 9">
            <a:extLst>
              <a:ext uri="{FF2B5EF4-FFF2-40B4-BE49-F238E27FC236}">
                <a16:creationId xmlns:a16="http://schemas.microsoft.com/office/drawing/2014/main" id="{5DECC3E9-CBA5-495F-AF91-0F874E1D0F2A}"/>
              </a:ext>
            </a:extLst>
          </p:cNvPr>
          <p:cNvSpPr txBox="1"/>
          <p:nvPr/>
        </p:nvSpPr>
        <p:spPr>
          <a:xfrm>
            <a:off x="11755225" y="84841"/>
            <a:ext cx="208175" cy="369332"/>
          </a:xfrm>
          <a:prstGeom prst="rect">
            <a:avLst/>
          </a:prstGeom>
          <a:noFill/>
        </p:spPr>
        <p:txBody>
          <a:bodyPr wrap="square" rtlCol="0">
            <a:spAutoFit/>
          </a:bodyPr>
          <a:lstStyle/>
          <a:p>
            <a:r>
              <a:rPr lang="en-US" dirty="0"/>
              <a:t>5</a:t>
            </a:r>
          </a:p>
        </p:txBody>
      </p:sp>
    </p:spTree>
    <p:extLst>
      <p:ext uri="{BB962C8B-B14F-4D97-AF65-F5344CB8AC3E}">
        <p14:creationId xmlns:p14="http://schemas.microsoft.com/office/powerpoint/2010/main" val="2766750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a:xfrm>
            <a:off x="838200" y="365125"/>
            <a:ext cx="10700084" cy="1325563"/>
          </a:xfrm>
        </p:spPr>
        <p:txBody>
          <a:bodyPr>
            <a:normAutofit/>
          </a:bodyPr>
          <a:lstStyle/>
          <a:p>
            <a:r>
              <a:rPr lang="en-US" sz="2800" b="1">
                <a:effectLst/>
                <a:latin typeface="+mn-lt"/>
                <a:ea typeface="Calibri" panose="020F0502020204030204" pitchFamily="34" charset="0"/>
                <a:cs typeface="Times New Roman" panose="02020603050405020304" pitchFamily="18" charset="0"/>
              </a:rPr>
              <a:t>Are any of the current COVID-19 vaccines safer than others? </a:t>
            </a:r>
            <a:r>
              <a:rPr lang="en-US" sz="2800">
                <a:latin typeface="+mn-lt"/>
              </a:rPr>
              <a:t> </a:t>
            </a:r>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838200" y="1569528"/>
            <a:ext cx="4556760" cy="4754595"/>
          </a:xfr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16165"/>
                </a:solidFill>
                <a:effectLst/>
                <a:uLnTx/>
                <a:uFillTx/>
                <a:latin typeface="Arial" panose="020B0604020202020204"/>
                <a:ea typeface="+mn-ea"/>
                <a:cs typeface="+mn-cs"/>
              </a:rPr>
              <a:t>POST COPY</a:t>
            </a: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a:ln>
                  <a:noFill/>
                </a:ln>
                <a:solidFill>
                  <a:srgbClr val="616165"/>
                </a:solidFill>
                <a:effectLst/>
                <a:uLnTx/>
                <a:uFillTx/>
                <a:latin typeface="Arial" panose="020B0604020202020204"/>
                <a:ea typeface="+mn-ea"/>
                <a:cs typeface="+mn-cs"/>
              </a:rPr>
              <a:t>Facebook/LinkedIn</a:t>
            </a:r>
            <a:endParaRPr lang="en-US" sz="1600" b="0" i="1" u="none" strike="noStrike" kern="1200" cap="none" spc="0" normalizeH="0" baseline="0" noProof="0">
              <a:ln>
                <a:noFill/>
              </a:ln>
              <a:solidFill>
                <a:srgbClr val="616165"/>
              </a:solidFill>
              <a:effectLst/>
              <a:uLnTx/>
              <a:uFillTx/>
              <a:latin typeface="Arial" panose="020B0604020202020204"/>
              <a:cs typeface="Arial"/>
            </a:endParaRPr>
          </a:p>
          <a:p>
            <a:pPr marL="0" marR="0" indent="0">
              <a:lnSpc>
                <a:spcPct val="107000"/>
              </a:lnSpc>
              <a:spcBef>
                <a:spcPts val="0"/>
              </a:spcBef>
              <a:spcAft>
                <a:spcPts val="800"/>
              </a:spcAft>
              <a:buNone/>
            </a:pPr>
            <a:r>
              <a:rPr lang="en-US" sz="1600">
                <a:effectLst/>
                <a:latin typeface="+mn-lt"/>
                <a:ea typeface="Calibri" panose="020F0502020204030204" pitchFamily="34" charset="0"/>
                <a:cs typeface="Times New Roman"/>
              </a:rPr>
              <a:t>All of the current COVID-19 vaccines are safe and effective against COVID-19. Get more questions answered: </a:t>
            </a:r>
            <a:r>
              <a:rPr lang="en-US" sz="1600" u="sng">
                <a:solidFill>
                  <a:srgbClr val="0563C1"/>
                </a:solidFill>
                <a:effectLst/>
                <a:latin typeface="+mn-lt"/>
                <a:ea typeface="Calibri" panose="020F0502020204030204" pitchFamily="34" charset="0"/>
                <a:cs typeface="Times New Roman"/>
                <a:hlinkClick r:id="rId3"/>
              </a:rPr>
              <a:t>https://go.usa.gov/xHbAG</a:t>
            </a:r>
            <a:endParaRPr lang="en-US" sz="1600">
              <a:effectLst/>
              <a:latin typeface="+mn-lt"/>
              <a:ea typeface="Calibri" panose="020F0502020204030204" pitchFamily="34" charset="0"/>
              <a:cs typeface="Times New Roman"/>
            </a:endParaRPr>
          </a:p>
          <a:p>
            <a:pPr marL="0" indent="0">
              <a:lnSpc>
                <a:spcPct val="100000"/>
              </a:lnSpc>
              <a:spcBef>
                <a:spcPts val="300"/>
              </a:spcBef>
              <a:buNone/>
              <a:defRPr/>
            </a:pPr>
            <a:r>
              <a:rPr lang="en-US" sz="1600" i="1">
                <a:solidFill>
                  <a:srgbClr val="616165"/>
                </a:solidFill>
                <a:latin typeface="+mn-lt"/>
                <a:cs typeface="+mn-cs"/>
              </a:rPr>
              <a:t>Twitter/Instagram </a:t>
            </a:r>
            <a:endParaRPr lang="en-US" sz="1600" b="0" i="1" u="none" strike="noStrike" kern="1200" cap="none" spc="0" normalizeH="0" baseline="0" noProof="0">
              <a:ln>
                <a:noFill/>
              </a:ln>
              <a:solidFill>
                <a:srgbClr val="616165"/>
              </a:solidFill>
              <a:effectLst/>
              <a:uLnTx/>
              <a:uFillTx/>
              <a:latin typeface="+mn-lt"/>
              <a:cs typeface="Arial"/>
            </a:endParaRPr>
          </a:p>
          <a:p>
            <a:pPr marL="0" marR="0" indent="0">
              <a:lnSpc>
                <a:spcPct val="107000"/>
              </a:lnSpc>
              <a:spcBef>
                <a:spcPts val="0"/>
              </a:spcBef>
              <a:spcAft>
                <a:spcPts val="800"/>
              </a:spcAft>
              <a:buNone/>
            </a:pPr>
            <a:r>
              <a:rPr lang="en-US" sz="1600">
                <a:effectLst/>
                <a:latin typeface="+mn-lt"/>
                <a:ea typeface="Calibri" panose="020F0502020204030204" pitchFamily="34" charset="0"/>
                <a:cs typeface="Times New Roman"/>
              </a:rPr>
              <a:t>All of the current #COVID19 vaccines are safe and effective against COVID-19. Get more questions answered: </a:t>
            </a:r>
            <a:r>
              <a:rPr lang="en-US" sz="1600" u="sng">
                <a:solidFill>
                  <a:srgbClr val="0563C1"/>
                </a:solidFill>
                <a:effectLst/>
                <a:latin typeface="+mn-lt"/>
                <a:ea typeface="Calibri" panose="020F0502020204030204" pitchFamily="34" charset="0"/>
                <a:cs typeface="Times New Roman"/>
                <a:hlinkClick r:id="rId3"/>
              </a:rPr>
              <a:t>https://go.usa.gov/xHbAG</a:t>
            </a:r>
            <a:r>
              <a:rPr lang="en-US" sz="1600">
                <a:effectLst/>
                <a:latin typeface="+mn-lt"/>
                <a:ea typeface="Calibri" panose="020F0502020204030204" pitchFamily="34" charset="0"/>
                <a:cs typeface="Times New Roman"/>
              </a:rPr>
              <a:t> #NIHCEAL #</a:t>
            </a:r>
            <a:r>
              <a:rPr lang="en-US" sz="1600" err="1">
                <a:effectLst/>
                <a:latin typeface="+mn-lt"/>
                <a:ea typeface="Calibri" panose="020F0502020204030204" pitchFamily="34" charset="0"/>
                <a:cs typeface="Times New Roman"/>
              </a:rPr>
              <a:t>VaccineReady</a:t>
            </a:r>
            <a:endParaRPr lang="en-US" sz="1600">
              <a:effectLst/>
              <a:latin typeface="+mn-lt"/>
              <a:ea typeface="Calibri" panose="020F0502020204030204" pitchFamily="34" charset="0"/>
              <a:cs typeface="Times New Roman"/>
            </a:endParaRPr>
          </a:p>
        </p:txBody>
      </p:sp>
      <p:sp>
        <p:nvSpPr>
          <p:cNvPr id="3" name="TextBox 2">
            <a:extLst>
              <a:ext uri="{FF2B5EF4-FFF2-40B4-BE49-F238E27FC236}">
                <a16:creationId xmlns:a16="http://schemas.microsoft.com/office/drawing/2014/main" id="{C28B94AD-3D42-AB49-B1E4-155FF41F26E5}"/>
              </a:ext>
            </a:extLst>
          </p:cNvPr>
          <p:cNvSpPr txBox="1"/>
          <p:nvPr/>
        </p:nvSpPr>
        <p:spPr>
          <a:xfrm>
            <a:off x="5874470" y="1569309"/>
            <a:ext cx="2939143" cy="338554"/>
          </a:xfrm>
          <a:prstGeom prst="rect">
            <a:avLst/>
          </a:prstGeom>
          <a:noFill/>
        </p:spPr>
        <p:txBody>
          <a:bodyPr wrap="square" rtlCol="0">
            <a:spAutoFit/>
          </a:bodyPr>
          <a:lstStyle/>
          <a:p>
            <a:r>
              <a:rPr lang="en-US" sz="1600" b="1"/>
              <a:t>IMAGES</a:t>
            </a:r>
          </a:p>
        </p:txBody>
      </p:sp>
      <p:pic>
        <p:nvPicPr>
          <p:cNvPr id="10" name="Picture 9" descr="Social media card. Question: Are any of the current COVID-19 vaccines safer than others? Logo: National Institutes of Health Community Engagement Alliance.">
            <a:extLst>
              <a:ext uri="{FF2B5EF4-FFF2-40B4-BE49-F238E27FC236}">
                <a16:creationId xmlns:a16="http://schemas.microsoft.com/office/drawing/2014/main" id="{7C644173-254D-4015-B486-0E2E97C9B2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8123" y="2031374"/>
            <a:ext cx="3738942" cy="1965960"/>
          </a:xfrm>
          <a:prstGeom prst="rect">
            <a:avLst/>
          </a:prstGeom>
        </p:spPr>
      </p:pic>
      <p:pic>
        <p:nvPicPr>
          <p:cNvPr id="11" name="Picture 10" descr="Social media card. Answer: No. All of the current vaccines are safe and effective. More vaccine questions answered at covid19community.nih.gov&#10;Logo: National Institutes of Health Community Engagement Alliance.">
            <a:extLst>
              <a:ext uri="{FF2B5EF4-FFF2-40B4-BE49-F238E27FC236}">
                <a16:creationId xmlns:a16="http://schemas.microsoft.com/office/drawing/2014/main" id="{A850AB30-26F7-435C-953D-C3C75A7A4F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8123" y="4107374"/>
            <a:ext cx="3738942" cy="1965960"/>
          </a:xfrm>
          <a:prstGeom prst="rect">
            <a:avLst/>
          </a:prstGeom>
        </p:spPr>
      </p:pic>
      <p:sp>
        <p:nvSpPr>
          <p:cNvPr id="6" name="TextBox 5">
            <a:extLst>
              <a:ext uri="{FF2B5EF4-FFF2-40B4-BE49-F238E27FC236}">
                <a16:creationId xmlns:a16="http://schemas.microsoft.com/office/drawing/2014/main" id="{D39DC3E7-DA12-4AA7-93E4-A5E510D3E313}"/>
              </a:ext>
            </a:extLst>
          </p:cNvPr>
          <p:cNvSpPr txBox="1"/>
          <p:nvPr/>
        </p:nvSpPr>
        <p:spPr>
          <a:xfrm>
            <a:off x="5885355" y="6146626"/>
            <a:ext cx="2928258" cy="692497"/>
          </a:xfrm>
          <a:prstGeom prst="rect">
            <a:avLst/>
          </a:prstGeom>
          <a:noFill/>
        </p:spPr>
        <p:txBody>
          <a:bodyPr wrap="square" lIns="91440" tIns="45720" rIns="91440" bIns="45720" rtlCol="0" anchor="t">
            <a:spAutoFit/>
          </a:bodyPr>
          <a:lstStyle/>
          <a:p>
            <a:r>
              <a:rPr lang="en-US" sz="1400" b="1">
                <a:solidFill>
                  <a:schemeClr val="accent1"/>
                </a:solidFill>
              </a:rPr>
              <a:t>Download Images</a:t>
            </a:r>
            <a:br>
              <a:rPr lang="en-US" sz="1400">
                <a:solidFill>
                  <a:schemeClr val="accent1"/>
                </a:solidFill>
              </a:rPr>
            </a:br>
            <a:r>
              <a:rPr lang="en-US" sz="1100">
                <a:ea typeface="+mn-lt"/>
                <a:cs typeface="+mn-lt"/>
                <a:hlinkClick r:id="rId6"/>
              </a:rPr>
              <a:t>https://covid19community.nih.gov/resources/vaccine-effectiveness-social-cards</a:t>
            </a:r>
            <a:r>
              <a:rPr lang="en-US" sz="1100">
                <a:ea typeface="+mn-lt"/>
                <a:cs typeface="+mn-lt"/>
              </a:rPr>
              <a:t>  </a:t>
            </a:r>
            <a:r>
              <a:rPr lang="en-US" sz="1400">
                <a:ea typeface="+mn-lt"/>
                <a:cs typeface="+mn-lt"/>
              </a:rPr>
              <a:t>  </a:t>
            </a:r>
            <a:endParaRPr lang="en-US" sz="1100">
              <a:solidFill>
                <a:srgbClr val="206FB3"/>
              </a:solidFill>
              <a:ea typeface="+mn-lt"/>
              <a:cs typeface="+mn-lt"/>
            </a:endParaRPr>
          </a:p>
        </p:txBody>
      </p:sp>
      <p:sp>
        <p:nvSpPr>
          <p:cNvPr id="8" name="TextBox 7">
            <a:extLst>
              <a:ext uri="{FF2B5EF4-FFF2-40B4-BE49-F238E27FC236}">
                <a16:creationId xmlns:a16="http://schemas.microsoft.com/office/drawing/2014/main" id="{A5F85747-02D4-4EC7-A32E-9DFBB0518ED0}"/>
              </a:ext>
            </a:extLst>
          </p:cNvPr>
          <p:cNvSpPr txBox="1"/>
          <p:nvPr/>
        </p:nvSpPr>
        <p:spPr>
          <a:xfrm>
            <a:off x="11755225" y="84841"/>
            <a:ext cx="208175" cy="369332"/>
          </a:xfrm>
          <a:prstGeom prst="rect">
            <a:avLst/>
          </a:prstGeom>
          <a:noFill/>
        </p:spPr>
        <p:txBody>
          <a:bodyPr wrap="square" rtlCol="0">
            <a:spAutoFit/>
          </a:bodyPr>
          <a:lstStyle/>
          <a:p>
            <a:r>
              <a:rPr lang="en-US" dirty="0"/>
              <a:t>6</a:t>
            </a:r>
          </a:p>
        </p:txBody>
      </p:sp>
    </p:spTree>
    <p:extLst>
      <p:ext uri="{BB962C8B-B14F-4D97-AF65-F5344CB8AC3E}">
        <p14:creationId xmlns:p14="http://schemas.microsoft.com/office/powerpoint/2010/main" val="10030573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a:xfrm>
            <a:off x="642286" y="125891"/>
            <a:ext cx="11113666" cy="1325563"/>
          </a:xfrm>
        </p:spPr>
        <p:txBody>
          <a:bodyPr>
            <a:normAutofit/>
          </a:bodyPr>
          <a:lstStyle/>
          <a:p>
            <a:r>
              <a:rPr lang="en-US" sz="2800" b="1">
                <a:effectLst/>
                <a:latin typeface="+mn-lt"/>
                <a:ea typeface="Calibri" panose="020F0502020204030204" pitchFamily="34" charset="0"/>
                <a:cs typeface="Times New Roman" panose="02020603050405020304" pitchFamily="18" charset="0"/>
              </a:rPr>
              <a:t>Is it better to get a COVID-19 mRNA or viral vector vaccine? </a:t>
            </a:r>
            <a:endParaRPr lang="en-US" sz="2800">
              <a:latin typeface="+mn-lt"/>
            </a:endParaRPr>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642286" y="1276802"/>
            <a:ext cx="5194113" cy="4754595"/>
          </a:xfr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16165"/>
                </a:solidFill>
                <a:effectLst/>
                <a:uLnTx/>
                <a:uFillTx/>
                <a:latin typeface="Arial" panose="020B0604020202020204"/>
                <a:ea typeface="+mn-ea"/>
                <a:cs typeface="+mn-cs"/>
              </a:rPr>
              <a:t>POST COPY</a:t>
            </a: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a:ln>
                  <a:noFill/>
                </a:ln>
                <a:solidFill>
                  <a:srgbClr val="616165"/>
                </a:solidFill>
                <a:effectLst/>
                <a:uLnTx/>
                <a:uFillTx/>
                <a:latin typeface="Arial" panose="020B0604020202020204"/>
                <a:ea typeface="+mn-ea"/>
                <a:cs typeface="+mn-cs"/>
              </a:rPr>
              <a:t>Facebook/LinkedIn</a:t>
            </a:r>
            <a:endParaRPr lang="en-US" sz="1600" b="0" i="1" u="none" strike="noStrike" kern="1200" cap="none" spc="0" normalizeH="0" baseline="0" noProof="0">
              <a:ln>
                <a:noFill/>
              </a:ln>
              <a:solidFill>
                <a:srgbClr val="616165"/>
              </a:solidFill>
              <a:effectLst/>
              <a:uLnTx/>
              <a:uFillTx/>
              <a:latin typeface="Arial" panose="020B0604020202020204"/>
              <a:cs typeface="Arial"/>
            </a:endParaRPr>
          </a:p>
          <a:p>
            <a:pPr marL="0" marR="0" indent="0">
              <a:lnSpc>
                <a:spcPct val="107000"/>
              </a:lnSpc>
              <a:spcBef>
                <a:spcPts val="0"/>
              </a:spcBef>
              <a:spcAft>
                <a:spcPts val="800"/>
              </a:spcAft>
              <a:buNone/>
            </a:pPr>
            <a:r>
              <a:rPr lang="en-US" sz="1600">
                <a:effectLst/>
                <a:latin typeface="+mn-lt"/>
                <a:ea typeface="Calibri" panose="020F0502020204030204" pitchFamily="34" charset="0"/>
                <a:cs typeface="Times New Roman"/>
              </a:rPr>
              <a:t>Plan to take the COVID-19 vaccine that is available to you first. All of the vaccines are very effective at keeping you from getting very sick with COVID-19, which is one of the most important things to consider. </a:t>
            </a:r>
            <a:r>
              <a:rPr lang="en-US" sz="1600" u="sng">
                <a:solidFill>
                  <a:srgbClr val="0563C1"/>
                </a:solidFill>
                <a:effectLst/>
                <a:latin typeface="+mn-lt"/>
                <a:ea typeface="Calibri" panose="020F0502020204030204" pitchFamily="34" charset="0"/>
                <a:cs typeface="Times New Roman"/>
                <a:hlinkClick r:id="rId3"/>
              </a:rPr>
              <a:t>https://go.usa.gov/xHbAG</a:t>
            </a:r>
            <a:endParaRPr lang="en-US" sz="1600">
              <a:effectLst/>
              <a:latin typeface="+mn-lt"/>
              <a:ea typeface="Calibri" panose="020F0502020204030204" pitchFamily="34" charset="0"/>
              <a:cs typeface="Times New Roman"/>
            </a:endParaRPr>
          </a:p>
          <a:p>
            <a:pPr marL="0" indent="0">
              <a:lnSpc>
                <a:spcPct val="100000"/>
              </a:lnSpc>
              <a:spcBef>
                <a:spcPts val="300"/>
              </a:spcBef>
              <a:buNone/>
              <a:defRPr/>
            </a:pPr>
            <a:r>
              <a:rPr lang="en-US" sz="1600" i="1">
                <a:solidFill>
                  <a:srgbClr val="616165"/>
                </a:solidFill>
                <a:latin typeface="+mn-lt"/>
                <a:cs typeface="+mn-cs"/>
              </a:rPr>
              <a:t>Twitter/Instagram </a:t>
            </a:r>
            <a:endParaRPr lang="en-US" sz="1600" b="0" i="1" u="none" strike="noStrike" kern="1200" cap="none" spc="0" normalizeH="0" baseline="0" noProof="0">
              <a:ln>
                <a:noFill/>
              </a:ln>
              <a:solidFill>
                <a:srgbClr val="616165"/>
              </a:solidFill>
              <a:effectLst/>
              <a:uLnTx/>
              <a:uFillTx/>
              <a:latin typeface="+mn-lt"/>
              <a:cs typeface="Arial"/>
            </a:endParaRPr>
          </a:p>
          <a:p>
            <a:pPr marL="0" marR="0" indent="0">
              <a:lnSpc>
                <a:spcPct val="107000"/>
              </a:lnSpc>
              <a:spcBef>
                <a:spcPts val="0"/>
              </a:spcBef>
              <a:spcAft>
                <a:spcPts val="800"/>
              </a:spcAft>
              <a:buNone/>
            </a:pPr>
            <a:r>
              <a:rPr lang="en-US" sz="1600">
                <a:effectLst/>
                <a:latin typeface="+mn-lt"/>
                <a:ea typeface="Calibri" panose="020F0502020204030204" pitchFamily="34" charset="0"/>
                <a:cs typeface="Times New Roman"/>
              </a:rPr>
              <a:t>All #COVID19 vaccines are effective at keeping you from getting very sick with COVID-19, which is one of the most important things to consider. </a:t>
            </a:r>
            <a:r>
              <a:rPr lang="en-US" sz="1600" u="sng">
                <a:solidFill>
                  <a:srgbClr val="0563C1"/>
                </a:solidFill>
                <a:effectLst/>
                <a:latin typeface="+mn-lt"/>
                <a:ea typeface="Calibri" panose="020F0502020204030204" pitchFamily="34" charset="0"/>
                <a:cs typeface="Times New Roman"/>
                <a:hlinkClick r:id="rId3"/>
              </a:rPr>
              <a:t>https://go.usa.gov/xHbAG</a:t>
            </a:r>
            <a:r>
              <a:rPr lang="en-US" sz="1600" u="sng">
                <a:solidFill>
                  <a:srgbClr val="0563C1"/>
                </a:solidFill>
                <a:effectLst/>
                <a:latin typeface="+mn-lt"/>
                <a:ea typeface="Calibri" panose="020F0502020204030204" pitchFamily="34" charset="0"/>
                <a:cs typeface="Times New Roman"/>
              </a:rPr>
              <a:t> </a:t>
            </a:r>
            <a:r>
              <a:rPr lang="en-US" sz="1600">
                <a:latin typeface="Arial"/>
                <a:ea typeface="Calibri" panose="020F0502020204030204" pitchFamily="34" charset="0"/>
                <a:cs typeface="Times New Roman"/>
              </a:rPr>
              <a:t>#NIHCEAL #</a:t>
            </a:r>
            <a:r>
              <a:rPr lang="en-US" sz="1600" err="1">
                <a:latin typeface="Arial"/>
                <a:ea typeface="Calibri" panose="020F0502020204030204" pitchFamily="34" charset="0"/>
                <a:cs typeface="Times New Roman"/>
              </a:rPr>
              <a:t>VaccineReady</a:t>
            </a:r>
            <a:endParaRPr lang="en-US" sz="1600">
              <a:effectLst/>
              <a:latin typeface="Arial"/>
              <a:ea typeface="Calibri" panose="020F0502020204030204" pitchFamily="34" charset="0"/>
              <a:cs typeface="Times New Roman"/>
            </a:endParaRPr>
          </a:p>
        </p:txBody>
      </p:sp>
      <p:sp>
        <p:nvSpPr>
          <p:cNvPr id="3" name="TextBox 2">
            <a:extLst>
              <a:ext uri="{FF2B5EF4-FFF2-40B4-BE49-F238E27FC236}">
                <a16:creationId xmlns:a16="http://schemas.microsoft.com/office/drawing/2014/main" id="{C28B94AD-3D42-AB49-B1E4-155FF41F26E5}"/>
              </a:ext>
            </a:extLst>
          </p:cNvPr>
          <p:cNvSpPr txBox="1"/>
          <p:nvPr/>
        </p:nvSpPr>
        <p:spPr>
          <a:xfrm>
            <a:off x="5757237" y="1282177"/>
            <a:ext cx="2939143" cy="338554"/>
          </a:xfrm>
          <a:prstGeom prst="rect">
            <a:avLst/>
          </a:prstGeom>
          <a:noFill/>
        </p:spPr>
        <p:txBody>
          <a:bodyPr wrap="square" rtlCol="0">
            <a:spAutoFit/>
          </a:bodyPr>
          <a:lstStyle/>
          <a:p>
            <a:r>
              <a:rPr lang="en-US" sz="1600" b="1"/>
              <a:t>IMAGES</a:t>
            </a:r>
          </a:p>
        </p:txBody>
      </p:sp>
      <p:pic>
        <p:nvPicPr>
          <p:cNvPr id="11" name="Picture 10" descr="Social media card. Question: Is it better to get a COVID-19 mRNA or viral vector vaccine? Logo: National Institutes of Health Community Engagement Alliance.">
            <a:extLst>
              <a:ext uri="{FF2B5EF4-FFF2-40B4-BE49-F238E27FC236}">
                <a16:creationId xmlns:a16="http://schemas.microsoft.com/office/drawing/2014/main" id="{FC88B771-7A83-4264-AF31-DB709FFA6F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1667" y="1865979"/>
            <a:ext cx="3738942" cy="1965960"/>
          </a:xfrm>
          <a:prstGeom prst="rect">
            <a:avLst/>
          </a:prstGeom>
        </p:spPr>
      </p:pic>
      <p:pic>
        <p:nvPicPr>
          <p:cNvPr id="12" name="Picture 11" descr="Social media card. Answer: Take the vaccine that is available to you first. More vaccine questions answered at covid19community.nih.gov&#10;Logo: National Institutes of Health Community Engagement Alliance.">
            <a:extLst>
              <a:ext uri="{FF2B5EF4-FFF2-40B4-BE49-F238E27FC236}">
                <a16:creationId xmlns:a16="http://schemas.microsoft.com/office/drawing/2014/main" id="{407DA8DB-06B8-4496-AC66-688DF0057F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1667" y="3932460"/>
            <a:ext cx="3738942" cy="1965960"/>
          </a:xfrm>
          <a:prstGeom prst="rect">
            <a:avLst/>
          </a:prstGeom>
        </p:spPr>
      </p:pic>
      <p:sp>
        <p:nvSpPr>
          <p:cNvPr id="4" name="TextBox 3">
            <a:extLst>
              <a:ext uri="{FF2B5EF4-FFF2-40B4-BE49-F238E27FC236}">
                <a16:creationId xmlns:a16="http://schemas.microsoft.com/office/drawing/2014/main" id="{FD6073BD-E68B-4B74-8374-D204DF845522}"/>
              </a:ext>
            </a:extLst>
          </p:cNvPr>
          <p:cNvSpPr txBox="1"/>
          <p:nvPr/>
        </p:nvSpPr>
        <p:spPr>
          <a:xfrm>
            <a:off x="5757237" y="5998941"/>
            <a:ext cx="2928258" cy="692497"/>
          </a:xfrm>
          <a:prstGeom prst="rect">
            <a:avLst/>
          </a:prstGeom>
          <a:noFill/>
        </p:spPr>
        <p:txBody>
          <a:bodyPr wrap="square" lIns="91440" tIns="45720" rIns="91440" bIns="45720" rtlCol="0" anchor="t">
            <a:spAutoFit/>
          </a:bodyPr>
          <a:lstStyle/>
          <a:p>
            <a:r>
              <a:rPr lang="en-US" sz="1400" b="1">
                <a:solidFill>
                  <a:schemeClr val="accent1"/>
                </a:solidFill>
              </a:rPr>
              <a:t>Download Images</a:t>
            </a:r>
            <a:br>
              <a:rPr lang="en-US" sz="1400">
                <a:solidFill>
                  <a:schemeClr val="accent1"/>
                </a:solidFill>
              </a:rPr>
            </a:br>
            <a:r>
              <a:rPr lang="en-US" sz="1100">
                <a:ea typeface="+mn-lt"/>
                <a:cs typeface="+mn-lt"/>
                <a:hlinkClick r:id="rId6"/>
              </a:rPr>
              <a:t>https://covid19community.nih.gov/resources/vaccine-effectiveness-social-cards</a:t>
            </a:r>
            <a:r>
              <a:rPr lang="en-US" sz="1100">
                <a:ea typeface="+mn-lt"/>
                <a:cs typeface="+mn-lt"/>
              </a:rPr>
              <a:t>  </a:t>
            </a:r>
            <a:r>
              <a:rPr lang="en-US" sz="1400">
                <a:ea typeface="+mn-lt"/>
                <a:cs typeface="+mn-lt"/>
              </a:rPr>
              <a:t>  </a:t>
            </a:r>
            <a:endParaRPr lang="en-US" sz="1100">
              <a:solidFill>
                <a:srgbClr val="206FB3"/>
              </a:solidFill>
              <a:ea typeface="+mn-lt"/>
              <a:cs typeface="+mn-lt"/>
            </a:endParaRPr>
          </a:p>
        </p:txBody>
      </p:sp>
      <p:sp>
        <p:nvSpPr>
          <p:cNvPr id="8" name="TextBox 7">
            <a:extLst>
              <a:ext uri="{FF2B5EF4-FFF2-40B4-BE49-F238E27FC236}">
                <a16:creationId xmlns:a16="http://schemas.microsoft.com/office/drawing/2014/main" id="{26131991-C287-4890-A05B-595E7FCECA8D}"/>
              </a:ext>
            </a:extLst>
          </p:cNvPr>
          <p:cNvSpPr txBox="1"/>
          <p:nvPr/>
        </p:nvSpPr>
        <p:spPr>
          <a:xfrm>
            <a:off x="11755225" y="84841"/>
            <a:ext cx="208175" cy="369332"/>
          </a:xfrm>
          <a:prstGeom prst="rect">
            <a:avLst/>
          </a:prstGeom>
          <a:noFill/>
        </p:spPr>
        <p:txBody>
          <a:bodyPr wrap="square" rtlCol="0">
            <a:spAutoFit/>
          </a:bodyPr>
          <a:lstStyle/>
          <a:p>
            <a:r>
              <a:rPr lang="en-US" dirty="0"/>
              <a:t>7</a:t>
            </a:r>
          </a:p>
        </p:txBody>
      </p:sp>
    </p:spTree>
    <p:extLst>
      <p:ext uri="{BB962C8B-B14F-4D97-AF65-F5344CB8AC3E}">
        <p14:creationId xmlns:p14="http://schemas.microsoft.com/office/powerpoint/2010/main" val="3485191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a:xfrm>
            <a:off x="682134" y="0"/>
            <a:ext cx="9071099" cy="1325563"/>
          </a:xfrm>
        </p:spPr>
        <p:txBody>
          <a:bodyPr>
            <a:normAutofit/>
          </a:bodyPr>
          <a:lstStyle/>
          <a:p>
            <a:r>
              <a:rPr lang="en-US" sz="2800" b="1">
                <a:effectLst/>
                <a:latin typeface="+mn-lt"/>
                <a:ea typeface="Calibri" panose="020F0502020204030204" pitchFamily="34" charset="0"/>
                <a:cs typeface="Times New Roman" panose="02020603050405020304" pitchFamily="18" charset="0"/>
              </a:rPr>
              <a:t>Which COVID-19 vaccine </a:t>
            </a:r>
            <a:r>
              <a:rPr lang="en-US" sz="2800">
                <a:latin typeface="+mn-lt"/>
                <a:ea typeface="Calibri" panose="020F0502020204030204" pitchFamily="34" charset="0"/>
                <a:cs typeface="Times New Roman" panose="02020603050405020304" pitchFamily="18" charset="0"/>
              </a:rPr>
              <a:t>gives the best protection? </a:t>
            </a:r>
            <a:endParaRPr lang="en-US" sz="2800">
              <a:latin typeface="+mn-lt"/>
            </a:endParaRPr>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683543" y="1145561"/>
            <a:ext cx="5359080" cy="4748779"/>
          </a:xfr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616165"/>
                </a:solidFill>
                <a:effectLst/>
                <a:uLnTx/>
                <a:uFillTx/>
                <a:latin typeface="Arial" panose="020B0604020202020204"/>
                <a:ea typeface="+mn-ea"/>
                <a:cs typeface="+mn-cs"/>
              </a:rPr>
              <a:t>POST COPY</a:t>
            </a:r>
            <a:endPar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1" u="none" strike="noStrike" kern="1200" cap="none" spc="0" normalizeH="0" baseline="0" noProof="0" dirty="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dirty="0">
                <a:ln>
                  <a:noFill/>
                </a:ln>
                <a:solidFill>
                  <a:srgbClr val="616165"/>
                </a:solidFill>
                <a:effectLst/>
                <a:uLnTx/>
                <a:uFillTx/>
                <a:latin typeface="+mn-lt"/>
                <a:ea typeface="+mn-ea"/>
                <a:cs typeface="+mn-cs"/>
              </a:rPr>
              <a:t>Facebook/LinkedIn</a:t>
            </a:r>
            <a:endParaRPr lang="en-US" sz="1600" b="0" i="1" u="none" strike="noStrike" kern="1200" cap="none" spc="0" normalizeH="0" baseline="0" noProof="0" dirty="0">
              <a:ln>
                <a:noFill/>
              </a:ln>
              <a:solidFill>
                <a:srgbClr val="616165"/>
              </a:solidFill>
              <a:effectLst/>
              <a:uLnTx/>
              <a:uFillTx/>
              <a:latin typeface="+mn-lt"/>
              <a:cs typeface="Arial"/>
            </a:endParaRPr>
          </a:p>
          <a:p>
            <a:pPr marL="0" marR="0" indent="0">
              <a:lnSpc>
                <a:spcPct val="107000"/>
              </a:lnSpc>
              <a:spcBef>
                <a:spcPts val="0"/>
              </a:spcBef>
              <a:spcAft>
                <a:spcPts val="800"/>
              </a:spcAft>
              <a:buNone/>
            </a:pPr>
            <a:r>
              <a:rPr lang="en-US" sz="1600" dirty="0">
                <a:effectLst/>
                <a:latin typeface="+mn-lt"/>
                <a:ea typeface="Calibri" panose="020F0502020204030204" pitchFamily="34" charset="0"/>
                <a:cs typeface="Times New Roman"/>
              </a:rPr>
              <a:t>It isn’t possible to say one type of vaccine will protect you better than another since the vaccines were not compared to one another in a single trial. Clinical trials for each vaccine defined and measured efficacy, or how successful each vaccine was at protecting trial participants from getting sick, and from getting very sick, at different points in time. </a:t>
            </a:r>
            <a:r>
              <a:rPr lang="en-US" sz="1600" u="sng" dirty="0">
                <a:solidFill>
                  <a:srgbClr val="0563C1"/>
                </a:solidFill>
                <a:effectLst/>
                <a:latin typeface="+mn-lt"/>
                <a:ea typeface="Calibri" panose="020F0502020204030204" pitchFamily="34" charset="0"/>
                <a:cs typeface="Times New Roman"/>
                <a:hlinkClick r:id="rId3"/>
              </a:rPr>
              <a:t>https://go.usa.gov/xHbAG</a:t>
            </a:r>
            <a:endParaRPr lang="en-US" sz="1800" dirty="0">
              <a:effectLst/>
              <a:latin typeface="+mn-lt"/>
              <a:ea typeface="Calibri" panose="020F0502020204030204" pitchFamily="34" charset="0"/>
              <a:cs typeface="Times New Roman"/>
            </a:endParaRPr>
          </a:p>
          <a:p>
            <a:pPr marL="0" indent="0">
              <a:lnSpc>
                <a:spcPct val="100000"/>
              </a:lnSpc>
              <a:spcBef>
                <a:spcPts val="300"/>
              </a:spcBef>
              <a:buNone/>
              <a:defRPr/>
            </a:pPr>
            <a:r>
              <a:rPr lang="en-US" sz="1600" i="1" dirty="0">
                <a:solidFill>
                  <a:srgbClr val="616165"/>
                </a:solidFill>
                <a:latin typeface="+mn-lt"/>
                <a:cs typeface="+mn-cs"/>
              </a:rPr>
              <a:t>Twitter/Instagram </a:t>
            </a:r>
            <a:endParaRPr lang="en-US" sz="1600" b="0" i="1" u="none" strike="noStrike" kern="1200" cap="none" spc="0" normalizeH="0" baseline="0" noProof="0" dirty="0">
              <a:ln>
                <a:noFill/>
              </a:ln>
              <a:solidFill>
                <a:srgbClr val="616165"/>
              </a:solidFill>
              <a:effectLst/>
              <a:uLnTx/>
              <a:uFillTx/>
              <a:latin typeface="+mn-lt"/>
              <a:cs typeface="Arial"/>
            </a:endParaRPr>
          </a:p>
          <a:p>
            <a:pPr marL="0" marR="0" indent="0">
              <a:lnSpc>
                <a:spcPct val="107000"/>
              </a:lnSpc>
              <a:spcBef>
                <a:spcPts val="0"/>
              </a:spcBef>
              <a:spcAft>
                <a:spcPts val="800"/>
              </a:spcAft>
              <a:buNone/>
            </a:pPr>
            <a:r>
              <a:rPr lang="en-US" sz="1600" dirty="0">
                <a:effectLst/>
                <a:latin typeface="+mn-lt"/>
                <a:ea typeface="Calibri" panose="020F0502020204030204" pitchFamily="34" charset="0"/>
                <a:cs typeface="Times New Roman"/>
              </a:rPr>
              <a:t>It isn’t possible to say one #COVID19 vaccine protects better than another. Efficacy, or how well each vaccine protected people in a trial, were measured differently in each trial. </a:t>
            </a:r>
            <a:r>
              <a:rPr lang="en-US" sz="1600" u="sng" dirty="0">
                <a:solidFill>
                  <a:srgbClr val="0563C1"/>
                </a:solidFill>
                <a:effectLst/>
                <a:latin typeface="+mn-lt"/>
                <a:ea typeface="Calibri" panose="020F0502020204030204" pitchFamily="34" charset="0"/>
                <a:cs typeface="Times New Roman"/>
                <a:hlinkClick r:id="rId3"/>
              </a:rPr>
              <a:t>https://go.usa.gov/xHbAG</a:t>
            </a:r>
            <a:r>
              <a:rPr lang="en-US" sz="1600" u="sng" dirty="0">
                <a:solidFill>
                  <a:srgbClr val="0563C1"/>
                </a:solidFill>
                <a:effectLst/>
                <a:latin typeface="+mn-lt"/>
                <a:ea typeface="Calibri" panose="020F0502020204030204" pitchFamily="34" charset="0"/>
                <a:cs typeface="Times New Roman"/>
              </a:rPr>
              <a:t> </a:t>
            </a:r>
            <a:r>
              <a:rPr lang="en-US" sz="1600" dirty="0">
                <a:latin typeface="Arial"/>
                <a:ea typeface="Calibri" panose="020F0502020204030204" pitchFamily="34" charset="0"/>
                <a:cs typeface="Times New Roman"/>
              </a:rPr>
              <a:t>#NIHCEAL</a:t>
            </a:r>
            <a:endParaRPr lang="en-US" sz="1600" dirty="0">
              <a:effectLst/>
              <a:latin typeface="Arial"/>
              <a:ea typeface="Calibri" panose="020F0502020204030204" pitchFamily="34" charset="0"/>
              <a:cs typeface="Times New Roman"/>
            </a:endParaRPr>
          </a:p>
        </p:txBody>
      </p:sp>
      <p:sp>
        <p:nvSpPr>
          <p:cNvPr id="3" name="TextBox 2">
            <a:extLst>
              <a:ext uri="{FF2B5EF4-FFF2-40B4-BE49-F238E27FC236}">
                <a16:creationId xmlns:a16="http://schemas.microsoft.com/office/drawing/2014/main" id="{C28B94AD-3D42-AB49-B1E4-155FF41F26E5}"/>
              </a:ext>
            </a:extLst>
          </p:cNvPr>
          <p:cNvSpPr txBox="1"/>
          <p:nvPr/>
        </p:nvSpPr>
        <p:spPr>
          <a:xfrm>
            <a:off x="6149379" y="1148664"/>
            <a:ext cx="2939143" cy="338554"/>
          </a:xfrm>
          <a:prstGeom prst="rect">
            <a:avLst/>
          </a:prstGeom>
          <a:noFill/>
        </p:spPr>
        <p:txBody>
          <a:bodyPr wrap="square" rtlCol="0">
            <a:spAutoFit/>
          </a:bodyPr>
          <a:lstStyle/>
          <a:p>
            <a:r>
              <a:rPr lang="en-US" sz="1600" b="1"/>
              <a:t>IMAGES</a:t>
            </a:r>
          </a:p>
        </p:txBody>
      </p:sp>
      <p:pic>
        <p:nvPicPr>
          <p:cNvPr id="9" name="Picture 8" descr="Social media card. Question: Which COVID-19 vaccine gives the best protection? Logo: National Institutes of Health Community Engagement Alliance.">
            <a:extLst>
              <a:ext uri="{FF2B5EF4-FFF2-40B4-BE49-F238E27FC236}">
                <a16:creationId xmlns:a16="http://schemas.microsoft.com/office/drawing/2014/main" id="{0D2A057D-609B-46E9-8FB4-D5FDEAFE1C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8454" y="1708696"/>
            <a:ext cx="3738942" cy="1965960"/>
          </a:xfrm>
          <a:prstGeom prst="rect">
            <a:avLst/>
          </a:prstGeom>
        </p:spPr>
      </p:pic>
      <p:pic>
        <p:nvPicPr>
          <p:cNvPr id="10" name="Picture 9" descr="Social media card. Answer: Any of them. It isn't possible to say one is better than another—no clinical trials compared them. More vaccine questions answered at covid19community.nih.gov&#10;Logo: National Institutes of Health Community Engagement Alliance.">
            <a:extLst>
              <a:ext uri="{FF2B5EF4-FFF2-40B4-BE49-F238E27FC236}">
                <a16:creationId xmlns:a16="http://schemas.microsoft.com/office/drawing/2014/main" id="{E1F63B81-C2CE-434F-B7C3-D518615072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8454" y="3801518"/>
            <a:ext cx="3738942" cy="1965960"/>
          </a:xfrm>
          <a:prstGeom prst="rect">
            <a:avLst/>
          </a:prstGeom>
        </p:spPr>
      </p:pic>
      <p:sp>
        <p:nvSpPr>
          <p:cNvPr id="4" name="TextBox 3">
            <a:extLst>
              <a:ext uri="{FF2B5EF4-FFF2-40B4-BE49-F238E27FC236}">
                <a16:creationId xmlns:a16="http://schemas.microsoft.com/office/drawing/2014/main" id="{E8CBA1C0-81C9-4D57-B372-85E2B33198C1}"/>
              </a:ext>
            </a:extLst>
          </p:cNvPr>
          <p:cNvSpPr txBox="1"/>
          <p:nvPr/>
        </p:nvSpPr>
        <p:spPr>
          <a:xfrm>
            <a:off x="6160264" y="5897546"/>
            <a:ext cx="2928258" cy="692497"/>
          </a:xfrm>
          <a:prstGeom prst="rect">
            <a:avLst/>
          </a:prstGeom>
          <a:noFill/>
        </p:spPr>
        <p:txBody>
          <a:bodyPr wrap="square" lIns="91440" tIns="45720" rIns="91440" bIns="45720" rtlCol="0" anchor="t">
            <a:spAutoFit/>
          </a:bodyPr>
          <a:lstStyle/>
          <a:p>
            <a:r>
              <a:rPr lang="en-US" sz="1400" b="1">
                <a:solidFill>
                  <a:schemeClr val="accent1"/>
                </a:solidFill>
              </a:rPr>
              <a:t>Download Images</a:t>
            </a:r>
            <a:br>
              <a:rPr lang="en-US" sz="1400">
                <a:solidFill>
                  <a:schemeClr val="accent1"/>
                </a:solidFill>
              </a:rPr>
            </a:br>
            <a:r>
              <a:rPr lang="en-US" sz="1100">
                <a:ea typeface="+mn-lt"/>
                <a:cs typeface="+mn-lt"/>
                <a:hlinkClick r:id="rId6"/>
              </a:rPr>
              <a:t>https://covid19community.nih.gov/resources/vaccine-effectiveness-social-cards</a:t>
            </a:r>
            <a:r>
              <a:rPr lang="en-US" sz="1100">
                <a:ea typeface="+mn-lt"/>
                <a:cs typeface="+mn-lt"/>
              </a:rPr>
              <a:t>  </a:t>
            </a:r>
            <a:r>
              <a:rPr lang="en-US" sz="1400">
                <a:ea typeface="+mn-lt"/>
                <a:cs typeface="+mn-lt"/>
              </a:rPr>
              <a:t>  </a:t>
            </a:r>
            <a:endParaRPr lang="en-US" sz="1100">
              <a:solidFill>
                <a:srgbClr val="206FB3"/>
              </a:solidFill>
              <a:ea typeface="+mn-lt"/>
              <a:cs typeface="+mn-lt"/>
            </a:endParaRPr>
          </a:p>
        </p:txBody>
      </p:sp>
      <p:sp>
        <p:nvSpPr>
          <p:cNvPr id="8" name="TextBox 7">
            <a:extLst>
              <a:ext uri="{FF2B5EF4-FFF2-40B4-BE49-F238E27FC236}">
                <a16:creationId xmlns:a16="http://schemas.microsoft.com/office/drawing/2014/main" id="{2B72A3DF-18B5-40AE-BB0E-47743F4BDB99}"/>
              </a:ext>
            </a:extLst>
          </p:cNvPr>
          <p:cNvSpPr txBox="1"/>
          <p:nvPr/>
        </p:nvSpPr>
        <p:spPr>
          <a:xfrm>
            <a:off x="11755225" y="84841"/>
            <a:ext cx="208175" cy="369332"/>
          </a:xfrm>
          <a:prstGeom prst="rect">
            <a:avLst/>
          </a:prstGeom>
          <a:noFill/>
        </p:spPr>
        <p:txBody>
          <a:bodyPr wrap="square" rtlCol="0">
            <a:spAutoFit/>
          </a:bodyPr>
          <a:lstStyle/>
          <a:p>
            <a:r>
              <a:rPr lang="en-US" dirty="0"/>
              <a:t>8</a:t>
            </a:r>
          </a:p>
        </p:txBody>
      </p:sp>
    </p:spTree>
    <p:extLst>
      <p:ext uri="{BB962C8B-B14F-4D97-AF65-F5344CB8AC3E}">
        <p14:creationId xmlns:p14="http://schemas.microsoft.com/office/powerpoint/2010/main" val="949146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a:xfrm>
            <a:off x="567851" y="262942"/>
            <a:ext cx="11141877" cy="1319747"/>
          </a:xfrm>
        </p:spPr>
        <p:txBody>
          <a:bodyPr>
            <a:normAutofit/>
          </a:bodyPr>
          <a:lstStyle/>
          <a:p>
            <a:r>
              <a:rPr lang="en-US" sz="2800" b="1">
                <a:effectLst/>
                <a:latin typeface="+mn-lt"/>
                <a:ea typeface="Calibri" panose="020F0502020204030204" pitchFamily="34" charset="0"/>
                <a:cs typeface="Times New Roman" panose="02020603050405020304" pitchFamily="18" charset="0"/>
              </a:rPr>
              <a:t>Which of the current COVID-19 vaccines requires one dose? </a:t>
            </a:r>
            <a:endParaRPr lang="en-US" sz="2800">
              <a:latin typeface="+mn-lt"/>
            </a:endParaRPr>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567851" y="1576671"/>
            <a:ext cx="5615018" cy="4754595"/>
          </a:xfr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16165"/>
                </a:solidFill>
                <a:effectLst/>
                <a:uLnTx/>
                <a:uFillTx/>
                <a:latin typeface="Arial" panose="020B0604020202020204"/>
                <a:ea typeface="+mn-ea"/>
                <a:cs typeface="+mn-cs"/>
              </a:rPr>
              <a:t>POST COPY</a:t>
            </a: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1" u="none" strike="noStrike" kern="1200" cap="none" spc="0" normalizeH="0" baseline="0" noProof="0">
              <a:ln>
                <a:noFill/>
              </a:ln>
              <a:solidFill>
                <a:srgbClr val="61616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a:ln>
                  <a:noFill/>
                </a:ln>
                <a:solidFill>
                  <a:srgbClr val="616165"/>
                </a:solidFill>
                <a:effectLst/>
                <a:uLnTx/>
                <a:uFillTx/>
                <a:latin typeface="Arial" panose="020B0604020202020204"/>
                <a:ea typeface="+mn-ea"/>
                <a:cs typeface="+mn-cs"/>
              </a:rPr>
              <a:t>Facebook/LinkedIn</a:t>
            </a:r>
            <a:endParaRPr lang="en-US" sz="1600" b="0" i="1" u="none" strike="noStrike" kern="1200" cap="none" spc="0" normalizeH="0" baseline="0" noProof="0">
              <a:ln>
                <a:noFill/>
              </a:ln>
              <a:solidFill>
                <a:srgbClr val="616165"/>
              </a:solidFill>
              <a:effectLst/>
              <a:uLnTx/>
              <a:uFillTx/>
              <a:latin typeface="Arial" panose="020B0604020202020204"/>
              <a:cs typeface="Arial"/>
            </a:endParaRPr>
          </a:p>
          <a:p>
            <a:pPr marL="0" marR="0" indent="0">
              <a:lnSpc>
                <a:spcPct val="107000"/>
              </a:lnSpc>
              <a:spcBef>
                <a:spcPts val="0"/>
              </a:spcBef>
              <a:spcAft>
                <a:spcPts val="800"/>
              </a:spcAft>
              <a:buNone/>
            </a:pPr>
            <a:r>
              <a:rPr lang="en-US" sz="1600">
                <a:latin typeface="+mn-lt"/>
                <a:ea typeface="Calibri" panose="020F0502020204030204" pitchFamily="34" charset="0"/>
                <a:cs typeface="Times New Roman"/>
              </a:rPr>
              <a:t>The </a:t>
            </a:r>
            <a:r>
              <a:rPr lang="en-US" sz="1600">
                <a:effectLst/>
                <a:latin typeface="+mn-lt"/>
                <a:ea typeface="Calibri" panose="020F0502020204030204" pitchFamily="34" charset="0"/>
                <a:cs typeface="Times New Roman"/>
              </a:rPr>
              <a:t>Johnson &amp; Johnson COVID-19 Vaccine requires only one dose. Get more vaccine questions answered: </a:t>
            </a:r>
            <a:r>
              <a:rPr lang="en-US" sz="1600" u="sng">
                <a:solidFill>
                  <a:srgbClr val="0563C1"/>
                </a:solidFill>
                <a:effectLst/>
                <a:latin typeface="+mn-lt"/>
                <a:ea typeface="Calibri" panose="020F0502020204030204" pitchFamily="34" charset="0"/>
                <a:cs typeface="Times New Roman"/>
                <a:hlinkClick r:id="rId3"/>
              </a:rPr>
              <a:t>https://go.usa.gov/xHbAG</a:t>
            </a:r>
            <a:endParaRPr lang="en-US" sz="1600">
              <a:effectLst/>
              <a:latin typeface="+mn-lt"/>
              <a:ea typeface="Calibri" panose="020F0502020204030204" pitchFamily="34" charset="0"/>
              <a:cs typeface="Times New Roman"/>
            </a:endParaRPr>
          </a:p>
          <a:p>
            <a:pPr marL="0" indent="0">
              <a:lnSpc>
                <a:spcPct val="100000"/>
              </a:lnSpc>
              <a:spcBef>
                <a:spcPts val="300"/>
              </a:spcBef>
              <a:buNone/>
              <a:defRPr/>
            </a:pPr>
            <a:r>
              <a:rPr lang="en-US" sz="1600" i="1">
                <a:solidFill>
                  <a:srgbClr val="616165"/>
                </a:solidFill>
                <a:latin typeface="+mn-lt"/>
                <a:cs typeface="+mn-cs"/>
              </a:rPr>
              <a:t>Twitter/Instagram </a:t>
            </a:r>
            <a:endParaRPr lang="en-US" sz="1600" b="0" i="1" u="none" strike="noStrike" kern="1200" cap="none" spc="0" normalizeH="0" baseline="0" noProof="0">
              <a:ln>
                <a:noFill/>
              </a:ln>
              <a:solidFill>
                <a:srgbClr val="616165"/>
              </a:solidFill>
              <a:effectLst/>
              <a:uLnTx/>
              <a:uFillTx/>
              <a:latin typeface="+mn-lt"/>
              <a:cs typeface="Arial"/>
            </a:endParaRPr>
          </a:p>
          <a:p>
            <a:pPr marL="0" marR="0" indent="0">
              <a:lnSpc>
                <a:spcPct val="107000"/>
              </a:lnSpc>
              <a:spcBef>
                <a:spcPts val="0"/>
              </a:spcBef>
              <a:spcAft>
                <a:spcPts val="800"/>
              </a:spcAft>
              <a:buNone/>
            </a:pPr>
            <a:r>
              <a:rPr lang="en-US" sz="1600">
                <a:effectLst/>
                <a:latin typeface="+mn-lt"/>
                <a:ea typeface="Calibri" panose="020F0502020204030204" pitchFamily="34" charset="0"/>
                <a:cs typeface="Times New Roman"/>
              </a:rPr>
              <a:t>The Johnson &amp; Johnson #COVID19 vaccine requires only one dose. Get more vaccine questions answered: </a:t>
            </a:r>
            <a:r>
              <a:rPr lang="en-US" sz="1600" u="sng">
                <a:solidFill>
                  <a:srgbClr val="0563C1"/>
                </a:solidFill>
                <a:effectLst/>
                <a:latin typeface="+mn-lt"/>
                <a:ea typeface="Calibri" panose="020F0502020204030204" pitchFamily="34" charset="0"/>
                <a:cs typeface="Times New Roman"/>
                <a:hlinkClick r:id="rId3"/>
              </a:rPr>
              <a:t>https://go.usa.gov/xHbAG</a:t>
            </a:r>
            <a:r>
              <a:rPr lang="en-US" sz="1600" u="sng">
                <a:solidFill>
                  <a:srgbClr val="0563C1"/>
                </a:solidFill>
                <a:effectLst/>
                <a:latin typeface="+mn-lt"/>
                <a:ea typeface="Calibri" panose="020F0502020204030204" pitchFamily="34" charset="0"/>
                <a:cs typeface="Times New Roman"/>
              </a:rPr>
              <a:t> </a:t>
            </a:r>
            <a:r>
              <a:rPr lang="en-US" sz="1600">
                <a:effectLst/>
                <a:latin typeface="+mn-lt"/>
                <a:ea typeface="Calibri" panose="020F0502020204030204" pitchFamily="34" charset="0"/>
                <a:cs typeface="Times New Roman"/>
              </a:rPr>
              <a:t>#NIHCEAL #</a:t>
            </a:r>
            <a:r>
              <a:rPr lang="en-US" sz="1600" err="1">
                <a:effectLst/>
                <a:latin typeface="+mn-lt"/>
                <a:ea typeface="Calibri" panose="020F0502020204030204" pitchFamily="34" charset="0"/>
                <a:cs typeface="Times New Roman"/>
              </a:rPr>
              <a:t>VaccineReady</a:t>
            </a:r>
            <a:endParaRPr lang="en-US" sz="1600">
              <a:effectLst/>
              <a:latin typeface="+mn-lt"/>
              <a:ea typeface="Calibri" panose="020F0502020204030204" pitchFamily="34" charset="0"/>
              <a:cs typeface="Times New Roman"/>
            </a:endParaRPr>
          </a:p>
        </p:txBody>
      </p:sp>
      <p:sp>
        <p:nvSpPr>
          <p:cNvPr id="3" name="TextBox 2">
            <a:extLst>
              <a:ext uri="{FF2B5EF4-FFF2-40B4-BE49-F238E27FC236}">
                <a16:creationId xmlns:a16="http://schemas.microsoft.com/office/drawing/2014/main" id="{C28B94AD-3D42-AB49-B1E4-155FF41F26E5}"/>
              </a:ext>
            </a:extLst>
          </p:cNvPr>
          <p:cNvSpPr txBox="1"/>
          <p:nvPr/>
        </p:nvSpPr>
        <p:spPr>
          <a:xfrm>
            <a:off x="6078366" y="1576671"/>
            <a:ext cx="2939143" cy="338554"/>
          </a:xfrm>
          <a:prstGeom prst="rect">
            <a:avLst/>
          </a:prstGeom>
          <a:noFill/>
        </p:spPr>
        <p:txBody>
          <a:bodyPr wrap="square" rtlCol="0">
            <a:spAutoFit/>
          </a:bodyPr>
          <a:lstStyle/>
          <a:p>
            <a:r>
              <a:rPr lang="en-US" sz="1600" b="1"/>
              <a:t>IMAGES</a:t>
            </a:r>
          </a:p>
        </p:txBody>
      </p:sp>
      <p:pic>
        <p:nvPicPr>
          <p:cNvPr id="11" name="Picture 10" descr="Social media card. Question: Which of the COVID-19 vaccines requires one dose? Logo: National Institutes of Health Community Engagement Alliance.">
            <a:extLst>
              <a:ext uri="{FF2B5EF4-FFF2-40B4-BE49-F238E27FC236}">
                <a16:creationId xmlns:a16="http://schemas.microsoft.com/office/drawing/2014/main" id="{D7A6D636-F369-4BF6-AA29-D498773335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2869" y="2055883"/>
            <a:ext cx="3738942" cy="1965960"/>
          </a:xfrm>
          <a:prstGeom prst="rect">
            <a:avLst/>
          </a:prstGeom>
        </p:spPr>
      </p:pic>
      <p:pic>
        <p:nvPicPr>
          <p:cNvPr id="12" name="Picture 11" descr="Social media card. Answer: One of them. Johnson &amp; Johnson COVID-19 vaccine. More vaccine questions answered at covid19community.nih.gov&#10;Logo: National Institutes of Health Community Engagement Alliance.">
            <a:extLst>
              <a:ext uri="{FF2B5EF4-FFF2-40B4-BE49-F238E27FC236}">
                <a16:creationId xmlns:a16="http://schemas.microsoft.com/office/drawing/2014/main" id="{720C3DE1-D32A-483B-8AB0-E0CDD57553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2869" y="4113125"/>
            <a:ext cx="3738942" cy="1965960"/>
          </a:xfrm>
          <a:prstGeom prst="rect">
            <a:avLst/>
          </a:prstGeom>
        </p:spPr>
      </p:pic>
      <p:sp>
        <p:nvSpPr>
          <p:cNvPr id="4" name="TextBox 3">
            <a:extLst>
              <a:ext uri="{FF2B5EF4-FFF2-40B4-BE49-F238E27FC236}">
                <a16:creationId xmlns:a16="http://schemas.microsoft.com/office/drawing/2014/main" id="{986D4337-6E39-425B-8C5B-299078655A36}"/>
              </a:ext>
            </a:extLst>
          </p:cNvPr>
          <p:cNvSpPr txBox="1"/>
          <p:nvPr/>
        </p:nvSpPr>
        <p:spPr>
          <a:xfrm>
            <a:off x="6136060" y="6079085"/>
            <a:ext cx="2928258" cy="692497"/>
          </a:xfrm>
          <a:prstGeom prst="rect">
            <a:avLst/>
          </a:prstGeom>
          <a:noFill/>
        </p:spPr>
        <p:txBody>
          <a:bodyPr wrap="square" lIns="91440" tIns="45720" rIns="91440" bIns="45720" rtlCol="0" anchor="t">
            <a:spAutoFit/>
          </a:bodyPr>
          <a:lstStyle/>
          <a:p>
            <a:r>
              <a:rPr lang="en-US" sz="1400" b="1">
                <a:solidFill>
                  <a:schemeClr val="accent1"/>
                </a:solidFill>
              </a:rPr>
              <a:t>Download Images</a:t>
            </a:r>
            <a:br>
              <a:rPr lang="en-US" sz="1400">
                <a:solidFill>
                  <a:schemeClr val="accent1"/>
                </a:solidFill>
              </a:rPr>
            </a:br>
            <a:r>
              <a:rPr lang="en-US" sz="1100">
                <a:ea typeface="+mn-lt"/>
                <a:cs typeface="+mn-lt"/>
                <a:hlinkClick r:id="rId6"/>
              </a:rPr>
              <a:t>https://covid19community.nih.gov/resources/vaccine-effectiveness-social-cards</a:t>
            </a:r>
            <a:r>
              <a:rPr lang="en-US" sz="1100">
                <a:ea typeface="+mn-lt"/>
                <a:cs typeface="+mn-lt"/>
              </a:rPr>
              <a:t>  </a:t>
            </a:r>
            <a:r>
              <a:rPr lang="en-US" sz="1400">
                <a:ea typeface="+mn-lt"/>
                <a:cs typeface="+mn-lt"/>
              </a:rPr>
              <a:t>  </a:t>
            </a:r>
            <a:endParaRPr lang="en-US" sz="1100">
              <a:solidFill>
                <a:srgbClr val="206FB3"/>
              </a:solidFill>
              <a:ea typeface="+mn-lt"/>
              <a:cs typeface="+mn-lt"/>
            </a:endParaRPr>
          </a:p>
        </p:txBody>
      </p:sp>
      <p:sp>
        <p:nvSpPr>
          <p:cNvPr id="8" name="TextBox 7">
            <a:extLst>
              <a:ext uri="{FF2B5EF4-FFF2-40B4-BE49-F238E27FC236}">
                <a16:creationId xmlns:a16="http://schemas.microsoft.com/office/drawing/2014/main" id="{F634A8C1-C416-4A80-9385-FC0DB4520DBE}"/>
              </a:ext>
            </a:extLst>
          </p:cNvPr>
          <p:cNvSpPr txBox="1"/>
          <p:nvPr/>
        </p:nvSpPr>
        <p:spPr>
          <a:xfrm>
            <a:off x="11755225" y="84841"/>
            <a:ext cx="208175" cy="369332"/>
          </a:xfrm>
          <a:prstGeom prst="rect">
            <a:avLst/>
          </a:prstGeom>
          <a:noFill/>
        </p:spPr>
        <p:txBody>
          <a:bodyPr wrap="square" rtlCol="0">
            <a:spAutoFit/>
          </a:bodyPr>
          <a:lstStyle/>
          <a:p>
            <a:r>
              <a:rPr lang="en-US" dirty="0"/>
              <a:t>9</a:t>
            </a:r>
          </a:p>
        </p:txBody>
      </p:sp>
    </p:spTree>
    <p:extLst>
      <p:ext uri="{BB962C8B-B14F-4D97-AF65-F5344CB8AC3E}">
        <p14:creationId xmlns:p14="http://schemas.microsoft.com/office/powerpoint/2010/main" val="897860472"/>
      </p:ext>
    </p:extLst>
  </p:cSld>
  <p:clrMapOvr>
    <a:masterClrMapping/>
  </p:clrMapOvr>
</p:sld>
</file>

<file path=ppt/theme/theme1.xml><?xml version="1.0" encoding="utf-8"?>
<a:theme xmlns:a="http://schemas.openxmlformats.org/drawingml/2006/main" name="Office Theme">
  <a:themeElements>
    <a:clrScheme name="NIH CEAL Grantees">
      <a:dk1>
        <a:srgbClr val="616165"/>
      </a:dk1>
      <a:lt1>
        <a:srgbClr val="FFFFFF"/>
      </a:lt1>
      <a:dk2>
        <a:srgbClr val="797D80"/>
      </a:dk2>
      <a:lt2>
        <a:srgbClr val="EEEEEE"/>
      </a:lt2>
      <a:accent1>
        <a:srgbClr val="274169"/>
      </a:accent1>
      <a:accent2>
        <a:srgbClr val="206FB3"/>
      </a:accent2>
      <a:accent3>
        <a:srgbClr val="00616B"/>
      </a:accent3>
      <a:accent4>
        <a:srgbClr val="3C558F"/>
      </a:accent4>
      <a:accent5>
        <a:srgbClr val="416D93"/>
      </a:accent5>
      <a:accent6>
        <a:srgbClr val="FCB330"/>
      </a:accent6>
      <a:hlink>
        <a:srgbClr val="206FB3"/>
      </a:hlink>
      <a:folHlink>
        <a:srgbClr val="416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2CE805147BE24A82BCC622FF82930F" ma:contentTypeVersion="11" ma:contentTypeDescription="Create a new document." ma:contentTypeScope="" ma:versionID="71d239f52e78bd2314911d28788ab5ca">
  <xsd:schema xmlns:xsd="http://www.w3.org/2001/XMLSchema" xmlns:xs="http://www.w3.org/2001/XMLSchema" xmlns:p="http://schemas.microsoft.com/office/2006/metadata/properties" xmlns:ns2="f1fdde9e-8b78-4615-b9e7-7db8948990f3" xmlns:ns3="84ed7866-aa8a-4518-bf33-40f7b21f6bcc" targetNamespace="http://schemas.microsoft.com/office/2006/metadata/properties" ma:root="true" ma:fieldsID="ad14e27a9198728e91602722724607c2" ns2:_="" ns3:_="">
    <xsd:import namespace="f1fdde9e-8b78-4615-b9e7-7db8948990f3"/>
    <xsd:import namespace="84ed7866-aa8a-4518-bf33-40f7b21f6bc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fdde9e-8b78-4615-b9e7-7db8948990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4ed7866-aa8a-4518-bf33-40f7b21f6bc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84ed7866-aa8a-4518-bf33-40f7b21f6bcc">
      <UserInfo>
        <DisplayName>Jennifer Stinebiser</DisplayName>
        <AccountId>29</AccountId>
        <AccountType/>
      </UserInfo>
      <UserInfo>
        <DisplayName>Jeanie Arnold</DisplayName>
        <AccountId>14</AccountId>
        <AccountType/>
      </UserInfo>
    </SharedWithUsers>
  </documentManagement>
</p:properties>
</file>

<file path=customXml/itemProps1.xml><?xml version="1.0" encoding="utf-8"?>
<ds:datastoreItem xmlns:ds="http://schemas.openxmlformats.org/officeDocument/2006/customXml" ds:itemID="{7F6ED72E-5159-47D8-AA3C-63B185CD4505}">
  <ds:schemaRefs>
    <ds:schemaRef ds:uri="84ed7866-aa8a-4518-bf33-40f7b21f6bcc"/>
    <ds:schemaRef ds:uri="f1fdde9e-8b78-4615-b9e7-7db8948990f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D4D3F44-BE79-4840-B4D7-1F397CF67F5C}">
  <ds:schemaRefs>
    <ds:schemaRef ds:uri="http://schemas.microsoft.com/sharepoint/v3/contenttype/forms"/>
  </ds:schemaRefs>
</ds:datastoreItem>
</file>

<file path=customXml/itemProps3.xml><?xml version="1.0" encoding="utf-8"?>
<ds:datastoreItem xmlns:ds="http://schemas.openxmlformats.org/officeDocument/2006/customXml" ds:itemID="{FC07E9EA-0DFD-4992-B477-7A60AE51846C}">
  <ds:schemaRefs>
    <ds:schemaRef ds:uri="http://schemas.microsoft.com/office/infopath/2007/PartnerControls"/>
    <ds:schemaRef ds:uri="http://purl.org/dc/dcmitype/"/>
    <ds:schemaRef ds:uri="f1fdde9e-8b78-4615-b9e7-7db8948990f3"/>
    <ds:schemaRef ds:uri="http://www.w3.org/XML/1998/namespace"/>
    <ds:schemaRef ds:uri="http://purl.org/dc/elements/1.1/"/>
    <ds:schemaRef ds:uri="http://schemas.microsoft.com/office/2006/documentManagement/types"/>
    <ds:schemaRef ds:uri="http://schemas.openxmlformats.org/package/2006/metadata/core-properties"/>
    <ds:schemaRef ds:uri="84ed7866-aa8a-4518-bf33-40f7b21f6bcc"/>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174</TotalTime>
  <Words>2484</Words>
  <Application>Microsoft Office PowerPoint</Application>
  <PresentationFormat>Widescreen</PresentationFormat>
  <Paragraphs>238</Paragraphs>
  <Slides>21</Slides>
  <Notes>19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Office Theme</vt:lpstr>
      <vt:lpstr>NIH CEAL Vaccine Effectiveness FAQs</vt:lpstr>
      <vt:lpstr>About This Content </vt:lpstr>
      <vt:lpstr>Key Digital Resources</vt:lpstr>
      <vt:lpstr>Vaccine Effectiveness Questions English Assets</vt:lpstr>
      <vt:lpstr>Which COVID-19 vaccines help keep you from needing to go to the hospital or dying from COVID-19? </vt:lpstr>
      <vt:lpstr>Are any of the current COVID-19 vaccines safer than others?  </vt:lpstr>
      <vt:lpstr>Is it better to get a COVID-19 mRNA or viral vector vaccine? </vt:lpstr>
      <vt:lpstr>Which COVID-19 vaccine gives the best protection? </vt:lpstr>
      <vt:lpstr>Which of the current COVID-19 vaccines requires one dose? </vt:lpstr>
      <vt:lpstr>Which of the current COVID-19 vaccines require two doses? </vt:lpstr>
      <vt:lpstr>Which vaccine is the best to get? </vt:lpstr>
      <vt:lpstr>What’s the best way to keep from getting sick with COVID-19? </vt:lpstr>
      <vt:lpstr>Vaccine Effectiveness Questions  Spanish Assets</vt:lpstr>
      <vt:lpstr>¿Cuáles vacunas contra el COVID-19 ayudan a evitar tener la hospitalización o muerte por COVID?  </vt:lpstr>
      <vt:lpstr>¿Alguna de las vacunas disponibles contra el COVID-19 es más segura que las otras?  </vt:lpstr>
      <vt:lpstr>¿Es mejor recibir una vacuna de ARNm o una vacuna de vector viral contra el COVID-19? </vt:lpstr>
      <vt:lpstr>¿Qué vacuna contra el COVID-19 brinda la mejor protección?  </vt:lpstr>
      <vt:lpstr>¿Cuál de las vacunas contra el COVID-19 requiere UNA SOLA dosis? </vt:lpstr>
      <vt:lpstr>¿Cuáles de las vacunas disponibles contra el COVID-19 requieren dos dosis? </vt:lpstr>
      <vt:lpstr>¿Cuál es la mejor vacuna que puedo recibir? </vt:lpstr>
      <vt:lpstr>¿Cuál es la mejor manera de evitar enfermarse con COVID-19?  </vt:lpstr>
    </vt:vector>
  </TitlesOfParts>
  <Company>National Institutes of Health Community Engagement Alliance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NIH CEAL Vaccine Effectiveness FAQs</dc:title>
  <dc:subject>effectiveness of COVID vaccines</dc:subject>
  <dc:creator>National Institutes of Health Community Engagement Alliance.</dc:creator>
  <cp:keywords>nih, national institutes of health, community engagement alliance, ceal, COVID-19, vaccines, vaccine effectiveness, vaccine research, clinical trials, inclusion</cp:keywords>
  <cp:lastModifiedBy>Jeanie Arnold</cp:lastModifiedBy>
  <cp:revision>7</cp:revision>
  <dcterms:created xsi:type="dcterms:W3CDTF">2020-12-28T16:38:14Z</dcterms:created>
  <dcterms:modified xsi:type="dcterms:W3CDTF">2021-06-02T15:00:02Z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
    <vt:lpwstr>English</vt:lpwstr>
  </property>
  <property fmtid="{D5CDD505-2E9C-101B-9397-08002B2CF9AE}" pid="3" name="Section 508 Compliance ">
    <vt:lpwstr>Palladian Partners</vt:lpwstr>
  </property>
  <property fmtid="{D5CDD505-2E9C-101B-9397-08002B2CF9AE}" pid="4" name="Copyright">
    <vt:lpwstr>Public Domain</vt:lpwstr>
  </property>
</Properties>
</file>