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325" r:id="rId2"/>
    <p:sldId id="326" r:id="rId3"/>
    <p:sldId id="327" r:id="rId4"/>
    <p:sldId id="311" r:id="rId5"/>
    <p:sldId id="347" r:id="rId6"/>
    <p:sldId id="348" r:id="rId7"/>
    <p:sldId id="350" r:id="rId8"/>
    <p:sldId id="351" r:id="rId9"/>
    <p:sldId id="352" r:id="rId10"/>
    <p:sldId id="349" r:id="rId11"/>
    <p:sldId id="366" r:id="rId12"/>
    <p:sldId id="358" r:id="rId13"/>
    <p:sldId id="360" r:id="rId14"/>
    <p:sldId id="362" r:id="rId15"/>
    <p:sldId id="364" r:id="rId16"/>
    <p:sldId id="353" r:id="rId17"/>
    <p:sldId id="357" r:id="rId18"/>
    <p:sldId id="359" r:id="rId19"/>
    <p:sldId id="361" r:id="rId20"/>
    <p:sldId id="363" r:id="rId21"/>
    <p:sldId id="3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8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ka Ellis" initials="ME" lastIdx="3" clrIdx="0">
    <p:extLst>
      <p:ext uri="{19B8F6BF-5375-455C-9EA6-DF929625EA0E}">
        <p15:presenceInfo xmlns:p15="http://schemas.microsoft.com/office/powerpoint/2012/main" userId="9793907d48799283" providerId="Windows Live"/>
      </p:ext>
    </p:extLst>
  </p:cmAuthor>
  <p:cmAuthor id="2" name="Lenora Johnson" initials="LJ" lastIdx="2" clrIdx="1"/>
  <p:cmAuthor id="3" name="Kelli Carrington" initials="KC"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5252"/>
    <a:srgbClr val="575757"/>
    <a:srgbClr val="000000"/>
    <a:srgbClr val="616165"/>
    <a:srgbClr val="CDCFD4"/>
    <a:srgbClr val="E8E8EB"/>
    <a:srgbClr val="555559"/>
    <a:srgbClr val="274169"/>
    <a:srgbClr val="8493AA"/>
    <a:srgbClr val="5757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CE1A33-27F8-4261-A49A-97F2388293AD}" v="1" dt="2021-04-21T19:33:21.561"/>
    <p1510:client id="{42F00AE2-5FD5-45FF-96C4-F7FFA0180ED8}" v="8" dt="2021-04-21T18:14:01.4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55" autoAdjust="0"/>
    <p:restoredTop sz="86375" autoAdjust="0"/>
  </p:normalViewPr>
  <p:slideViewPr>
    <p:cSldViewPr snapToGrid="0" snapToObjects="1">
      <p:cViewPr varScale="1">
        <p:scale>
          <a:sx n="71" d="100"/>
          <a:sy n="71" d="100"/>
        </p:scale>
        <p:origin x="840" y="282"/>
      </p:cViewPr>
      <p:guideLst>
        <p:guide orient="horz" pos="2160"/>
        <p:guide pos="3984"/>
      </p:guideLst>
    </p:cSldViewPr>
  </p:slideViewPr>
  <p:outlineViewPr>
    <p:cViewPr>
      <p:scale>
        <a:sx n="33" d="100"/>
        <a:sy n="33" d="100"/>
      </p:scale>
      <p:origin x="0" y="-4356"/>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4EC73-1BD2-9646-BCC6-65AB0839F3F9}" type="datetimeFigureOut">
              <a:rPr lang="en-US" smtClean="0"/>
              <a:t>4/21/2021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A4AEC2-E21E-7345-9E95-B250399F3FF9}" type="slidenum">
              <a:rPr lang="en-US" smtClean="0"/>
              <a:t>‹#›</a:t>
            </a:fld>
            <a:endParaRPr lang="en-US" dirty="0"/>
          </a:p>
        </p:txBody>
      </p:sp>
    </p:spTree>
    <p:extLst>
      <p:ext uri="{BB962C8B-B14F-4D97-AF65-F5344CB8AC3E}">
        <p14:creationId xmlns:p14="http://schemas.microsoft.com/office/powerpoint/2010/main" val="3293213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1</a:t>
            </a:fld>
            <a:endParaRPr lang="en-US" dirty="0"/>
          </a:p>
        </p:txBody>
      </p:sp>
    </p:spTree>
    <p:extLst>
      <p:ext uri="{BB962C8B-B14F-4D97-AF65-F5344CB8AC3E}">
        <p14:creationId xmlns:p14="http://schemas.microsoft.com/office/powerpoint/2010/main" val="2664538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A4AEC2-E21E-7345-9E95-B250399F3FF9}" type="slidenum">
              <a:rPr lang="en-US" smtClean="0"/>
              <a:t>10</a:t>
            </a:fld>
            <a:endParaRPr lang="en-US" dirty="0"/>
          </a:p>
        </p:txBody>
      </p:sp>
    </p:spTree>
    <p:extLst>
      <p:ext uri="{BB962C8B-B14F-4D97-AF65-F5344CB8AC3E}">
        <p14:creationId xmlns:p14="http://schemas.microsoft.com/office/powerpoint/2010/main" val="2365897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11</a:t>
            </a:fld>
            <a:endParaRPr lang="en-US" dirty="0"/>
          </a:p>
        </p:txBody>
      </p:sp>
    </p:spTree>
    <p:extLst>
      <p:ext uri="{BB962C8B-B14F-4D97-AF65-F5344CB8AC3E}">
        <p14:creationId xmlns:p14="http://schemas.microsoft.com/office/powerpoint/2010/main" val="633736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12</a:t>
            </a:fld>
            <a:endParaRPr lang="en-US" dirty="0"/>
          </a:p>
        </p:txBody>
      </p:sp>
    </p:spTree>
    <p:extLst>
      <p:ext uri="{BB962C8B-B14F-4D97-AF65-F5344CB8AC3E}">
        <p14:creationId xmlns:p14="http://schemas.microsoft.com/office/powerpoint/2010/main" val="1918756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13</a:t>
            </a:fld>
            <a:endParaRPr lang="en-US" dirty="0"/>
          </a:p>
        </p:txBody>
      </p:sp>
    </p:spTree>
    <p:extLst>
      <p:ext uri="{BB962C8B-B14F-4D97-AF65-F5344CB8AC3E}">
        <p14:creationId xmlns:p14="http://schemas.microsoft.com/office/powerpoint/2010/main" val="1315426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14</a:t>
            </a:fld>
            <a:endParaRPr lang="en-US" dirty="0"/>
          </a:p>
        </p:txBody>
      </p:sp>
    </p:spTree>
    <p:extLst>
      <p:ext uri="{BB962C8B-B14F-4D97-AF65-F5344CB8AC3E}">
        <p14:creationId xmlns:p14="http://schemas.microsoft.com/office/powerpoint/2010/main" val="2628271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15</a:t>
            </a:fld>
            <a:endParaRPr lang="en-US" dirty="0"/>
          </a:p>
        </p:txBody>
      </p:sp>
    </p:spTree>
    <p:extLst>
      <p:ext uri="{BB962C8B-B14F-4D97-AF65-F5344CB8AC3E}">
        <p14:creationId xmlns:p14="http://schemas.microsoft.com/office/powerpoint/2010/main" val="2886860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A4AEC2-E21E-7345-9E95-B250399F3FF9}" type="slidenum">
              <a:rPr lang="en-US" smtClean="0"/>
              <a:t>16</a:t>
            </a:fld>
            <a:endParaRPr lang="en-US" dirty="0"/>
          </a:p>
        </p:txBody>
      </p:sp>
    </p:spTree>
    <p:extLst>
      <p:ext uri="{BB962C8B-B14F-4D97-AF65-F5344CB8AC3E}">
        <p14:creationId xmlns:p14="http://schemas.microsoft.com/office/powerpoint/2010/main" val="750385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17</a:t>
            </a:fld>
            <a:endParaRPr lang="en-US" dirty="0"/>
          </a:p>
        </p:txBody>
      </p:sp>
    </p:spTree>
    <p:extLst>
      <p:ext uri="{BB962C8B-B14F-4D97-AF65-F5344CB8AC3E}">
        <p14:creationId xmlns:p14="http://schemas.microsoft.com/office/powerpoint/2010/main" val="1954383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18</a:t>
            </a:fld>
            <a:endParaRPr lang="en-US" dirty="0"/>
          </a:p>
        </p:txBody>
      </p:sp>
    </p:spTree>
    <p:extLst>
      <p:ext uri="{BB962C8B-B14F-4D97-AF65-F5344CB8AC3E}">
        <p14:creationId xmlns:p14="http://schemas.microsoft.com/office/powerpoint/2010/main" val="3788819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19</a:t>
            </a:fld>
            <a:endParaRPr lang="en-US" dirty="0"/>
          </a:p>
        </p:txBody>
      </p:sp>
    </p:spTree>
    <p:extLst>
      <p:ext uri="{BB962C8B-B14F-4D97-AF65-F5344CB8AC3E}">
        <p14:creationId xmlns:p14="http://schemas.microsoft.com/office/powerpoint/2010/main" val="3241987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2</a:t>
            </a:fld>
            <a:endParaRPr lang="en-US" dirty="0"/>
          </a:p>
        </p:txBody>
      </p:sp>
    </p:spTree>
    <p:extLst>
      <p:ext uri="{BB962C8B-B14F-4D97-AF65-F5344CB8AC3E}">
        <p14:creationId xmlns:p14="http://schemas.microsoft.com/office/powerpoint/2010/main" val="2621913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20</a:t>
            </a:fld>
            <a:endParaRPr lang="en-US" dirty="0"/>
          </a:p>
        </p:txBody>
      </p:sp>
    </p:spTree>
    <p:extLst>
      <p:ext uri="{BB962C8B-B14F-4D97-AF65-F5344CB8AC3E}">
        <p14:creationId xmlns:p14="http://schemas.microsoft.com/office/powerpoint/2010/main" val="1884569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21</a:t>
            </a:fld>
            <a:endParaRPr lang="en-US" dirty="0"/>
          </a:p>
        </p:txBody>
      </p:sp>
    </p:spTree>
    <p:extLst>
      <p:ext uri="{BB962C8B-B14F-4D97-AF65-F5344CB8AC3E}">
        <p14:creationId xmlns:p14="http://schemas.microsoft.com/office/powerpoint/2010/main" val="1657316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3</a:t>
            </a:fld>
            <a:endParaRPr lang="en-US" dirty="0"/>
          </a:p>
        </p:txBody>
      </p:sp>
    </p:spTree>
    <p:extLst>
      <p:ext uri="{BB962C8B-B14F-4D97-AF65-F5344CB8AC3E}">
        <p14:creationId xmlns:p14="http://schemas.microsoft.com/office/powerpoint/2010/main" val="2081044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4</a:t>
            </a:fld>
            <a:endParaRPr lang="en-US" dirty="0"/>
          </a:p>
        </p:txBody>
      </p:sp>
    </p:spTree>
    <p:extLst>
      <p:ext uri="{BB962C8B-B14F-4D97-AF65-F5344CB8AC3E}">
        <p14:creationId xmlns:p14="http://schemas.microsoft.com/office/powerpoint/2010/main" val="1968278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A4AEC2-E21E-7345-9E95-B250399F3FF9}" type="slidenum">
              <a:rPr lang="en-US" smtClean="0"/>
              <a:t>5</a:t>
            </a:fld>
            <a:endParaRPr lang="en-US" dirty="0"/>
          </a:p>
        </p:txBody>
      </p:sp>
    </p:spTree>
    <p:extLst>
      <p:ext uri="{BB962C8B-B14F-4D97-AF65-F5344CB8AC3E}">
        <p14:creationId xmlns:p14="http://schemas.microsoft.com/office/powerpoint/2010/main" val="4282767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A4AEC2-E21E-7345-9E95-B250399F3FF9}" type="slidenum">
              <a:rPr lang="en-US" smtClean="0"/>
              <a:t>6</a:t>
            </a:fld>
            <a:endParaRPr lang="en-US" dirty="0"/>
          </a:p>
        </p:txBody>
      </p:sp>
    </p:spTree>
    <p:extLst>
      <p:ext uri="{BB962C8B-B14F-4D97-AF65-F5344CB8AC3E}">
        <p14:creationId xmlns:p14="http://schemas.microsoft.com/office/powerpoint/2010/main" val="3614491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A4AEC2-E21E-7345-9E95-B250399F3FF9}" type="slidenum">
              <a:rPr lang="en-US" smtClean="0"/>
              <a:t>7</a:t>
            </a:fld>
            <a:endParaRPr lang="en-US" dirty="0"/>
          </a:p>
        </p:txBody>
      </p:sp>
    </p:spTree>
    <p:extLst>
      <p:ext uri="{BB962C8B-B14F-4D97-AF65-F5344CB8AC3E}">
        <p14:creationId xmlns:p14="http://schemas.microsoft.com/office/powerpoint/2010/main" val="2968688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A4AEC2-E21E-7345-9E95-B250399F3FF9}" type="slidenum">
              <a:rPr lang="en-US" smtClean="0"/>
              <a:t>8</a:t>
            </a:fld>
            <a:endParaRPr lang="en-US" dirty="0"/>
          </a:p>
        </p:txBody>
      </p:sp>
    </p:spTree>
    <p:extLst>
      <p:ext uri="{BB962C8B-B14F-4D97-AF65-F5344CB8AC3E}">
        <p14:creationId xmlns:p14="http://schemas.microsoft.com/office/powerpoint/2010/main" val="2015874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A4AEC2-E21E-7345-9E95-B250399F3FF9}" type="slidenum">
              <a:rPr lang="en-US" smtClean="0"/>
              <a:t>9</a:t>
            </a:fld>
            <a:endParaRPr lang="en-US" dirty="0"/>
          </a:p>
        </p:txBody>
      </p:sp>
    </p:spTree>
    <p:extLst>
      <p:ext uri="{BB962C8B-B14F-4D97-AF65-F5344CB8AC3E}">
        <p14:creationId xmlns:p14="http://schemas.microsoft.com/office/powerpoint/2010/main" val="2916821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AE3224-DA77-439A-859D-08798967CDA4}"/>
              </a:ext>
            </a:extLst>
          </p:cNvPr>
          <p:cNvPicPr>
            <a:picLocks noChangeAspect="1"/>
          </p:cNvPicPr>
          <p:nvPr userDrawn="1"/>
        </p:nvPicPr>
        <p:blipFill>
          <a:blip r:embed="rId2"/>
          <a:stretch>
            <a:fillRect/>
          </a:stretch>
        </p:blipFill>
        <p:spPr>
          <a:xfrm>
            <a:off x="0" y="0"/>
            <a:ext cx="7620000" cy="6858000"/>
          </a:xfrm>
          <a:prstGeom prst="rect">
            <a:avLst/>
          </a:prstGeom>
        </p:spPr>
      </p:pic>
      <p:sp>
        <p:nvSpPr>
          <p:cNvPr id="2" name="Title 1">
            <a:extLst>
              <a:ext uri="{FF2B5EF4-FFF2-40B4-BE49-F238E27FC236}">
                <a16:creationId xmlns:a16="http://schemas.microsoft.com/office/drawing/2014/main" id="{9A74570E-F359-2540-8BC4-BB730E0ADAA6}"/>
              </a:ext>
            </a:extLst>
          </p:cNvPr>
          <p:cNvSpPr>
            <a:spLocks noGrp="1"/>
          </p:cNvSpPr>
          <p:nvPr>
            <p:ph type="title"/>
          </p:nvPr>
        </p:nvSpPr>
        <p:spPr>
          <a:xfrm>
            <a:off x="831851" y="1842651"/>
            <a:ext cx="6533454" cy="2052943"/>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D8A7E960-9879-5F41-860B-2C8CCBCB8F5F}"/>
              </a:ext>
            </a:extLst>
          </p:cNvPr>
          <p:cNvSpPr>
            <a:spLocks noGrp="1"/>
          </p:cNvSpPr>
          <p:nvPr>
            <p:ph type="body" idx="1"/>
          </p:nvPr>
        </p:nvSpPr>
        <p:spPr>
          <a:xfrm>
            <a:off x="831850" y="4163579"/>
            <a:ext cx="6646188" cy="108482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74200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39BCF-00B7-8C42-BFFF-F90D75C2ABCB}"/>
              </a:ext>
            </a:extLst>
          </p:cNvPr>
          <p:cNvSpPr>
            <a:spLocks noGrp="1"/>
          </p:cNvSpPr>
          <p:nvPr>
            <p:ph type="title"/>
          </p:nvPr>
        </p:nvSpPr>
        <p:spPr>
          <a:xfrm>
            <a:off x="1676400" y="1513205"/>
            <a:ext cx="8483600" cy="1325563"/>
          </a:xfrm>
        </p:spPr>
        <p:txBody>
          <a:bodyPr/>
          <a:lstStyle>
            <a:lvl1pPr>
              <a:defRPr sz="3600">
                <a:solidFill>
                  <a:schemeClr val="bg1"/>
                </a:solidFill>
              </a:defRPr>
            </a:lvl1pPr>
          </a:lstStyle>
          <a:p>
            <a:r>
              <a:rPr lang="en-US" dirty="0"/>
              <a:t>Click to edit Master title style</a:t>
            </a:r>
          </a:p>
        </p:txBody>
      </p:sp>
      <p:sp>
        <p:nvSpPr>
          <p:cNvPr id="7" name="Text Placeholder 3">
            <a:extLst>
              <a:ext uri="{FF2B5EF4-FFF2-40B4-BE49-F238E27FC236}">
                <a16:creationId xmlns:a16="http://schemas.microsoft.com/office/drawing/2014/main" id="{EA82AB38-AE27-AF43-86F4-F594367AE794}"/>
              </a:ext>
            </a:extLst>
          </p:cNvPr>
          <p:cNvSpPr>
            <a:spLocks noGrp="1"/>
          </p:cNvSpPr>
          <p:nvPr>
            <p:ph type="body" sz="half" idx="2"/>
          </p:nvPr>
        </p:nvSpPr>
        <p:spPr>
          <a:xfrm>
            <a:off x="1676400" y="2838768"/>
            <a:ext cx="8483600"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4" name="Picture 3">
            <a:extLst>
              <a:ext uri="{FF2B5EF4-FFF2-40B4-BE49-F238E27FC236}">
                <a16:creationId xmlns:a16="http://schemas.microsoft.com/office/drawing/2014/main" id="{567164E0-6C68-7F40-9B9C-B3A996439EA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38941" y="6177280"/>
            <a:ext cx="2376303" cy="388130"/>
          </a:xfrm>
          <a:prstGeom prst="rect">
            <a:avLst/>
          </a:prstGeom>
        </p:spPr>
      </p:pic>
    </p:spTree>
    <p:extLst>
      <p:ext uri="{BB962C8B-B14F-4D97-AF65-F5344CB8AC3E}">
        <p14:creationId xmlns:p14="http://schemas.microsoft.com/office/powerpoint/2010/main" val="3348087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22E7F1-C184-4487-A891-595AB96200B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385BBA38-6BB4-704E-A5B4-6AFA47C2BC4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84781" y="6176963"/>
            <a:ext cx="2378245" cy="388447"/>
          </a:xfrm>
          <a:prstGeom prst="rect">
            <a:avLst/>
          </a:prstGeom>
        </p:spPr>
      </p:pic>
    </p:spTree>
    <p:extLst>
      <p:ext uri="{BB962C8B-B14F-4D97-AF65-F5344CB8AC3E}">
        <p14:creationId xmlns:p14="http://schemas.microsoft.com/office/powerpoint/2010/main" val="2985968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22E7F1-C184-4487-A891-595AB96200B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a:xfrm>
            <a:off x="838200" y="1825625"/>
            <a:ext cx="732282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83827C10-B7CD-4CAE-BCC6-5A043953510D}"/>
              </a:ext>
            </a:extLst>
          </p:cNvPr>
          <p:cNvSpPr>
            <a:spLocks noGrp="1"/>
          </p:cNvSpPr>
          <p:nvPr>
            <p:ph sz="quarter" idx="10"/>
          </p:nvPr>
        </p:nvSpPr>
        <p:spPr>
          <a:xfrm>
            <a:off x="8896350" y="1749552"/>
            <a:ext cx="3067050" cy="3352800"/>
          </a:xfrm>
          <a:solidFill>
            <a:srgbClr val="274169"/>
          </a:solidFill>
        </p:spPr>
        <p:txBody>
          <a:bodyPr>
            <a:normAutofit/>
          </a:bodyPr>
          <a:lstStyle>
            <a:lvl1pPr marL="0" indent="0">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385BBA38-6BB4-704E-A5B4-6AFA47C2BC4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84781" y="6176963"/>
            <a:ext cx="2378245" cy="388447"/>
          </a:xfrm>
          <a:prstGeom prst="rect">
            <a:avLst/>
          </a:prstGeom>
        </p:spPr>
      </p:pic>
    </p:spTree>
    <p:extLst>
      <p:ext uri="{BB962C8B-B14F-4D97-AF65-F5344CB8AC3E}">
        <p14:creationId xmlns:p14="http://schemas.microsoft.com/office/powerpoint/2010/main" val="1063207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5E4E2C-64D7-42B0-8761-BB2D00E83FB1}"/>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CC8DE54D-070D-8448-8247-4D7105781EF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84781" y="6176963"/>
            <a:ext cx="2378244" cy="388447"/>
          </a:xfrm>
          <a:prstGeom prst="rect">
            <a:avLst/>
          </a:prstGeom>
        </p:spPr>
      </p:pic>
    </p:spTree>
    <p:extLst>
      <p:ext uri="{BB962C8B-B14F-4D97-AF65-F5344CB8AC3E}">
        <p14:creationId xmlns:p14="http://schemas.microsoft.com/office/powerpoint/2010/main" val="88431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DFF2C3-46F4-436C-ABB8-249D0872FC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326CF50D-2FC2-FB4E-8DB8-DCEAE838C50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84781" y="6176963"/>
            <a:ext cx="2378245" cy="388447"/>
          </a:xfrm>
          <a:prstGeom prst="rect">
            <a:avLst/>
          </a:prstGeom>
        </p:spPr>
      </p:pic>
    </p:spTree>
    <p:extLst>
      <p:ext uri="{BB962C8B-B14F-4D97-AF65-F5344CB8AC3E}">
        <p14:creationId xmlns:p14="http://schemas.microsoft.com/office/powerpoint/2010/main" val="2359564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5FE821-E398-4904-A094-2B382928993F}"/>
              </a:ext>
            </a:extLst>
          </p:cNvPr>
          <p:cNvSpPr>
            <a:spLocks noGrp="1"/>
          </p:cNvSpPr>
          <p:nvPr>
            <p:ph type="title"/>
          </p:nvPr>
        </p:nvSpPr>
        <p:spPr>
          <a:xfrm>
            <a:off x="2203862" y="365125"/>
            <a:ext cx="9149938" cy="1325563"/>
          </a:xfrm>
        </p:spPr>
        <p:txBody>
          <a:bodyPr/>
          <a:lstStyle/>
          <a:p>
            <a:r>
              <a:rPr lang="en-US"/>
              <a:t>Click to edit Master title style</a:t>
            </a:r>
          </a:p>
        </p:txBody>
      </p:sp>
      <p:sp>
        <p:nvSpPr>
          <p:cNvPr id="4" name="Picture Placeholder 2">
            <a:extLst>
              <a:ext uri="{FF2B5EF4-FFF2-40B4-BE49-F238E27FC236}">
                <a16:creationId xmlns:a16="http://schemas.microsoft.com/office/drawing/2014/main" id="{3FFE652D-93C7-CF47-931B-0EF3F30745FD}"/>
              </a:ext>
            </a:extLst>
          </p:cNvPr>
          <p:cNvSpPr>
            <a:spLocks noGrp="1"/>
          </p:cNvSpPr>
          <p:nvPr>
            <p:ph type="pic" idx="1"/>
          </p:nvPr>
        </p:nvSpPr>
        <p:spPr>
          <a:xfrm>
            <a:off x="2203862" y="1984376"/>
            <a:ext cx="6172200" cy="450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ext Placeholder 3">
            <a:extLst>
              <a:ext uri="{FF2B5EF4-FFF2-40B4-BE49-F238E27FC236}">
                <a16:creationId xmlns:a16="http://schemas.microsoft.com/office/drawing/2014/main" id="{2BB7AA5F-D99E-FE42-9970-09074F3AC42B}"/>
              </a:ext>
            </a:extLst>
          </p:cNvPr>
          <p:cNvSpPr>
            <a:spLocks noGrp="1"/>
          </p:cNvSpPr>
          <p:nvPr>
            <p:ph type="body" sz="half" idx="2"/>
          </p:nvPr>
        </p:nvSpPr>
        <p:spPr>
          <a:xfrm>
            <a:off x="8534998" y="1984374"/>
            <a:ext cx="3126571" cy="45084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6" name="Picture 5">
            <a:extLst>
              <a:ext uri="{FF2B5EF4-FFF2-40B4-BE49-F238E27FC236}">
                <a16:creationId xmlns:a16="http://schemas.microsoft.com/office/drawing/2014/main" id="{0D443522-B6F5-5F43-ADD7-F57B44859BE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492202" y="6176963"/>
            <a:ext cx="2378245" cy="388447"/>
          </a:xfrm>
          <a:prstGeom prst="rect">
            <a:avLst/>
          </a:prstGeom>
        </p:spPr>
      </p:pic>
    </p:spTree>
    <p:extLst>
      <p:ext uri="{BB962C8B-B14F-4D97-AF65-F5344CB8AC3E}">
        <p14:creationId xmlns:p14="http://schemas.microsoft.com/office/powerpoint/2010/main" val="1489708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312DAC-09FC-4CA3-9605-15425C0B59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Text&#10;&#10;Description automatically generated">
            <a:extLst>
              <a:ext uri="{FF2B5EF4-FFF2-40B4-BE49-F238E27FC236}">
                <a16:creationId xmlns:a16="http://schemas.microsoft.com/office/drawing/2014/main" id="{87E6A3FC-D948-FF40-9A3E-E85F14075FAE}"/>
              </a:ext>
            </a:extLst>
          </p:cNvPr>
          <p:cNvPicPr>
            <a:picLocks noChangeAspect="1"/>
          </p:cNvPicPr>
          <p:nvPr userDrawn="1"/>
        </p:nvPicPr>
        <p:blipFill>
          <a:blip r:embed="rId2"/>
          <a:stretch>
            <a:fillRect/>
          </a:stretch>
        </p:blipFill>
        <p:spPr>
          <a:xfrm>
            <a:off x="384781" y="6187440"/>
            <a:ext cx="2314099" cy="377970"/>
          </a:xfrm>
          <a:prstGeom prst="rect">
            <a:avLst/>
          </a:prstGeom>
        </p:spPr>
      </p:pic>
      <p:pic>
        <p:nvPicPr>
          <p:cNvPr id="7" name="Picture 6">
            <a:extLst>
              <a:ext uri="{FF2B5EF4-FFF2-40B4-BE49-F238E27FC236}">
                <a16:creationId xmlns:a16="http://schemas.microsoft.com/office/drawing/2014/main" id="{C115F927-3FB3-7145-8957-0BF03B6044B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84781" y="6176963"/>
            <a:ext cx="2378245" cy="388447"/>
          </a:xfrm>
          <a:prstGeom prst="rect">
            <a:avLst/>
          </a:prstGeom>
        </p:spPr>
      </p:pic>
    </p:spTree>
    <p:extLst>
      <p:ext uri="{BB962C8B-B14F-4D97-AF65-F5344CB8AC3E}">
        <p14:creationId xmlns:p14="http://schemas.microsoft.com/office/powerpoint/2010/main" val="1828917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E1C238-659A-BF41-97ED-064F2F033F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FC841C4-B1F3-7343-A7BA-0599F2F2CF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CCB2B27-B821-7B47-8598-442910911A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64D9-35EC-C243-BE6C-3A78A502B625}" type="datetimeFigureOut">
              <a:rPr lang="en-US" smtClean="0"/>
              <a:t>4/21/2021</a:t>
            </a:fld>
            <a:endParaRPr lang="en-US" dirty="0"/>
          </a:p>
        </p:txBody>
      </p:sp>
      <p:sp>
        <p:nvSpPr>
          <p:cNvPr id="5" name="Footer Placeholder 4">
            <a:extLst>
              <a:ext uri="{FF2B5EF4-FFF2-40B4-BE49-F238E27FC236}">
                <a16:creationId xmlns:a16="http://schemas.microsoft.com/office/drawing/2014/main" id="{24D414D7-9C74-E349-84DC-FEBA3DF1D8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3B2B84F-2F42-5D4C-A25A-EFAEF183F1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77333-2966-7A47-880A-7EEB92BEB761}" type="slidenum">
              <a:rPr lang="en-US" smtClean="0"/>
              <a:t>‹#›</a:t>
            </a:fld>
            <a:endParaRPr lang="en-US" dirty="0"/>
          </a:p>
        </p:txBody>
      </p:sp>
    </p:spTree>
    <p:extLst>
      <p:ext uri="{BB962C8B-B14F-4D97-AF65-F5344CB8AC3E}">
        <p14:creationId xmlns:p14="http://schemas.microsoft.com/office/powerpoint/2010/main" val="4060944526"/>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50" r:id="rId3"/>
    <p:sldLayoutId id="2147483664" r:id="rId4"/>
    <p:sldLayoutId id="2147483660" r:id="rId5"/>
    <p:sldLayoutId id="2147483661" r:id="rId6"/>
    <p:sldLayoutId id="2147483662" r:id="rId7"/>
    <p:sldLayoutId id="2147483663" r:id="rId8"/>
  </p:sldLayoutIdLst>
  <p:txStyles>
    <p:titleStyle>
      <a:lvl1pPr algn="l" defTabSz="914400" rtl="0" eaLnBrk="1" latinLnBrk="0" hangingPunct="1">
        <a:lnSpc>
          <a:spcPct val="90000"/>
        </a:lnSpc>
        <a:spcBef>
          <a:spcPct val="0"/>
        </a:spcBef>
        <a:buNone/>
        <a:defRPr sz="4400" b="1" i="0" kern="1200">
          <a:solidFill>
            <a:srgbClr val="2742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go.usa.gov/xHTsy"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covid19community.nih.gov/sites/default/files/CEAL_TW_DrFelixValbuena_ENG.jpg" TargetMode="External"/><Relationship Id="rId5" Type="http://schemas.openxmlformats.org/officeDocument/2006/relationships/hyperlink" Target="https://covid19community.nih.gov/sites/default/files/CEAL_FB_DrFelixValbuena_ENG.jpg" TargetMode="Externa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hyperlink" Target="http://go.usa.gov/xHTsy"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covid19community.nih.gov/sites/default/files/CEAL_TW_DrKatyaCorado_ENG.jpg" TargetMode="External"/><Relationship Id="rId5" Type="http://schemas.openxmlformats.org/officeDocument/2006/relationships/hyperlink" Target="https://covid19community.nih.gov/sites/default/files/CEAL_FB_DrKatyaCorado_ENG.jpg" TargetMode="Externa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hyperlink" Target="http://go.usa.gov/xHTsy"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covid19community.nih.gov/sites/default/files/CEAL_TW_DrLisaCooper_ENG.jpg" TargetMode="External"/><Relationship Id="rId5" Type="http://schemas.openxmlformats.org/officeDocument/2006/relationships/hyperlink" Target="https://covid19community.nih.gov/sites/default/files/CEAL_FB_DrLisaCooper_ENG.jpg" TargetMode="Externa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hyperlink" Target="http://go.usa.gov/xHTsy"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covid19community.nih.gov/sites/default/files/CEAL_TW_DrChykeDoubeni_ENG.jpg" TargetMode="External"/><Relationship Id="rId5" Type="http://schemas.openxmlformats.org/officeDocument/2006/relationships/hyperlink" Target="https://covid19community.nih.gov/sites/default/files/CEAL_FB_DrChykeDoubeni_ENG_0.jpg" TargetMode="Externa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hyperlink" Target="http://go.usa.gov/xHTsy"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covid19community.nih.gov/sites/default/files/CEAL_TW_EmelinaAsto-Flores_ENG.jpg" TargetMode="External"/><Relationship Id="rId5" Type="http://schemas.openxmlformats.org/officeDocument/2006/relationships/hyperlink" Target="https://covid19community.nih.gov/sites/default/files/CEAL_FB_EmelinaAsto-Flores_ENG.jpg" TargetMode="Externa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go.usa.gov/xHjBZ"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covid19community.nih.gov/sites/default/files/CEAL_TW_DrFelixValbuena_ESP.jpg" TargetMode="External"/><Relationship Id="rId5" Type="http://schemas.openxmlformats.org/officeDocument/2006/relationships/hyperlink" Target="https://covid19community.nih.gov/sites/default/files/CEAL_FB_DrFelixValbuena_ESP.jpg" TargetMode="Externa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hyperlink" Target="https://go.usa.gov/xHjBZ"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covid19community.nih.gov/sites/default/files/CEAL_TW_DrKatyaCorado_ESP.jpg" TargetMode="External"/><Relationship Id="rId5" Type="http://schemas.openxmlformats.org/officeDocument/2006/relationships/hyperlink" Target="https://covid19community.nih.gov/sites/default/files/CEAL_FB_DrKatyaCorado_ESP.jpg" TargetMode="Externa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hyperlink" Target="https://go.usa.gov/xHjBZ"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covid19community.nih.gov/sites/default/files/CEAL_TW_DrLisaCooper_ESP.jpg" TargetMode="External"/><Relationship Id="rId5" Type="http://schemas.openxmlformats.org/officeDocument/2006/relationships/hyperlink" Target="https://covid19community.nih.gov/sites/default/files/CEAL_FB_DrLisaCooper_ESP.jpg" TargetMode="Externa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hyperlink" Target="https://covid19community.nih.gov/about/scientific-pathway"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covid19community.nih.gov/"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go.usa.gov/xHjBZ"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s://covid19community.nih.gov/sites/default/files/CEAL_TW_DrChykeDoubeni_ESP.jpg" TargetMode="External"/><Relationship Id="rId5" Type="http://schemas.openxmlformats.org/officeDocument/2006/relationships/hyperlink" Target="https://covid19community.nih.gov/sites/default/files/CEAL_FB_DrChykeDoubeni_ESP.jpg" TargetMode="Externa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hyperlink" Target="https://go.usa.gov/xHjBZ"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covid19community.nih.gov/sites/default/files/CEAL_TW_EmelinaAsto-Flores_ESP.jpg" TargetMode="External"/><Relationship Id="rId5" Type="http://schemas.openxmlformats.org/officeDocument/2006/relationships/hyperlink" Target="https://covid19community.nih.gov/sites/default/files/CEAL_FB_EmelinaAsto-Flores_ESP.jpg" TargetMode="Externa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8" Type="http://schemas.openxmlformats.org/officeDocument/2006/relationships/hyperlink" Target="https://combatecovid.hhs.gov/" TargetMode="External"/><Relationship Id="rId3" Type="http://schemas.openxmlformats.org/officeDocument/2006/relationships/hyperlink" Target="https://covid19community.nih.gov/" TargetMode="External"/><Relationship Id="rId7" Type="http://schemas.openxmlformats.org/officeDocument/2006/relationships/hyperlink" Target="https://combatcovid.hhs.gov/"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salud.nih.gov/" TargetMode="External"/><Relationship Id="rId5" Type="http://schemas.openxmlformats.org/officeDocument/2006/relationships/hyperlink" Target="https://covid19.nih.gov/" TargetMode="External"/><Relationship Id="rId10" Type="http://schemas.openxmlformats.org/officeDocument/2006/relationships/hyperlink" Target="https://go.usa.gov/xAsax" TargetMode="External"/><Relationship Id="rId4" Type="http://schemas.openxmlformats.org/officeDocument/2006/relationships/hyperlink" Target="https://covid19community.nih.gov/espanol" TargetMode="External"/><Relationship Id="rId9" Type="http://schemas.openxmlformats.org/officeDocument/2006/relationships/hyperlink" Target="https://covid19community.nih.gov/event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hyperlink" Target="https://covid19community.nih.gov/about/scientific-pathway" TargetMode="Externa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ovid19community.nih.gov/sites/default/files/CEAL_Scientific_Pathway_English_Release_508.pdf"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hyperlink" Target="https://covid19community.nih.gov/sites/default/files/CEAL_Scientific_Pathway_Spanish_v2_Release_508.pdf"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2C46B5-E01B-0A48-BF7E-0702306215E0}"/>
              </a:ext>
            </a:extLst>
          </p:cNvPr>
          <p:cNvSpPr>
            <a:spLocks noGrp="1"/>
          </p:cNvSpPr>
          <p:nvPr>
            <p:ph type="title"/>
          </p:nvPr>
        </p:nvSpPr>
        <p:spPr>
          <a:xfrm>
            <a:off x="831851" y="1854081"/>
            <a:ext cx="6533454" cy="2052943"/>
          </a:xfrm>
        </p:spPr>
        <p:txBody>
          <a:bodyPr>
            <a:noAutofit/>
          </a:bodyPr>
          <a:lstStyle/>
          <a:p>
            <a:r>
              <a:rPr lang="en-US" sz="4800" dirty="0">
                <a:latin typeface="Arial"/>
                <a:cs typeface="Arial"/>
              </a:rPr>
              <a:t>NIH CEAL Content Toolkit</a:t>
            </a:r>
            <a:endParaRPr lang="en-US" sz="4800" dirty="0"/>
          </a:p>
        </p:txBody>
      </p:sp>
      <p:sp>
        <p:nvSpPr>
          <p:cNvPr id="5" name="Text Placeholder 4">
            <a:extLst>
              <a:ext uri="{FF2B5EF4-FFF2-40B4-BE49-F238E27FC236}">
                <a16:creationId xmlns:a16="http://schemas.microsoft.com/office/drawing/2014/main" id="{7D53B4F8-39CF-0644-A97C-7A3E309F7149}"/>
              </a:ext>
            </a:extLst>
          </p:cNvPr>
          <p:cNvSpPr>
            <a:spLocks noGrp="1"/>
          </p:cNvSpPr>
          <p:nvPr>
            <p:ph type="body" idx="1"/>
          </p:nvPr>
        </p:nvSpPr>
        <p:spPr>
          <a:xfrm>
            <a:off x="831850" y="4163578"/>
            <a:ext cx="6388100" cy="1342487"/>
          </a:xfrm>
        </p:spPr>
        <p:txBody>
          <a:bodyPr vert="horz" lIns="91440" tIns="45720" rIns="91440" bIns="45720" rtlCol="0" anchor="t">
            <a:normAutofit/>
          </a:bodyPr>
          <a:lstStyle/>
          <a:p>
            <a:r>
              <a:rPr lang="en-US" dirty="0">
                <a:latin typeface="Arial"/>
                <a:cs typeface="Arial"/>
              </a:rPr>
              <a:t>Last updated 4/19/2021</a:t>
            </a:r>
            <a:endParaRPr lang="en-US" dirty="0"/>
          </a:p>
          <a:p>
            <a:endParaRPr lang="en-US" sz="1600" i="1" dirty="0"/>
          </a:p>
        </p:txBody>
      </p:sp>
      <p:pic>
        <p:nvPicPr>
          <p:cNvPr id="6" name="Picture 5" descr="Logo of the National Institutes of Health Community Engagement Alliance.">
            <a:extLst>
              <a:ext uri="{FF2B5EF4-FFF2-40B4-BE49-F238E27FC236}">
                <a16:creationId xmlns:a16="http://schemas.microsoft.com/office/drawing/2014/main" id="{C134EC34-D7A6-4336-BF40-E58D86F003E7}"/>
              </a:ext>
            </a:extLst>
          </p:cNvPr>
          <p:cNvPicPr>
            <a:picLocks noChangeAspect="1"/>
          </p:cNvPicPr>
          <p:nvPr/>
        </p:nvPicPr>
        <p:blipFill>
          <a:blip r:embed="rId3"/>
          <a:stretch>
            <a:fillRect/>
          </a:stretch>
        </p:blipFill>
        <p:spPr>
          <a:xfrm>
            <a:off x="831850" y="5738245"/>
            <a:ext cx="3810000" cy="622300"/>
          </a:xfrm>
          <a:prstGeom prst="rect">
            <a:avLst/>
          </a:prstGeom>
        </p:spPr>
      </p:pic>
      <p:pic>
        <p:nvPicPr>
          <p:cNvPr id="8" name="Picture 7" descr="Photographs of six adults of various ages, genders, races, ethnicities, and occupations.">
            <a:extLst>
              <a:ext uri="{FF2B5EF4-FFF2-40B4-BE49-F238E27FC236}">
                <a16:creationId xmlns:a16="http://schemas.microsoft.com/office/drawing/2014/main" id="{23830807-161F-40B3-BAB1-C89F46798D05}"/>
              </a:ext>
            </a:extLst>
          </p:cNvPr>
          <p:cNvPicPr>
            <a:picLocks noChangeAspect="1"/>
          </p:cNvPicPr>
          <p:nvPr/>
        </p:nvPicPr>
        <p:blipFill>
          <a:blip r:embed="rId4"/>
          <a:stretch>
            <a:fillRect/>
          </a:stretch>
        </p:blipFill>
        <p:spPr>
          <a:xfrm>
            <a:off x="7655052" y="0"/>
            <a:ext cx="4536948" cy="6858000"/>
          </a:xfrm>
          <a:prstGeom prst="rect">
            <a:avLst/>
          </a:prstGeom>
        </p:spPr>
      </p:pic>
    </p:spTree>
    <p:extLst>
      <p:ext uri="{BB962C8B-B14F-4D97-AF65-F5344CB8AC3E}">
        <p14:creationId xmlns:p14="http://schemas.microsoft.com/office/powerpoint/2010/main" val="3179707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5349B-C693-364A-A474-5771226D7D4A}"/>
              </a:ext>
            </a:extLst>
          </p:cNvPr>
          <p:cNvSpPr>
            <a:spLocks noGrp="1"/>
          </p:cNvSpPr>
          <p:nvPr>
            <p:ph type="title"/>
          </p:nvPr>
        </p:nvSpPr>
        <p:spPr/>
        <p:txBody>
          <a:bodyPr>
            <a:normAutofit/>
          </a:bodyPr>
          <a:lstStyle/>
          <a:p>
            <a:r>
              <a:rPr lang="en-US" dirty="0"/>
              <a:t>Social Media Content</a:t>
            </a:r>
            <a:br>
              <a:rPr lang="en-US" dirty="0"/>
            </a:br>
            <a:r>
              <a:rPr lang="en-US" sz="2000" dirty="0"/>
              <a:t>Scientific Pathway English Assets</a:t>
            </a:r>
          </a:p>
        </p:txBody>
      </p:sp>
      <p:sp>
        <p:nvSpPr>
          <p:cNvPr id="3" name="Text Placeholder 2">
            <a:extLst>
              <a:ext uri="{FF2B5EF4-FFF2-40B4-BE49-F238E27FC236}">
                <a16:creationId xmlns:a16="http://schemas.microsoft.com/office/drawing/2014/main" id="{E5684788-C413-9E46-8A7B-FFF202F8A536}"/>
              </a:ext>
            </a:extLst>
          </p:cNvPr>
          <p:cNvSpPr>
            <a:spLocks noGrp="1"/>
          </p:cNvSpPr>
          <p:nvPr>
            <p:ph type="body" sz="half" idx="2"/>
          </p:nvPr>
        </p:nvSpPr>
        <p:spPr/>
        <p:txBody>
          <a:bodyPr vert="horz" lIns="91440" tIns="45720" rIns="91440" bIns="45720" rtlCol="0" anchor="t">
            <a:normAutofit/>
          </a:bodyPr>
          <a:lstStyle/>
          <a:p>
            <a:r>
              <a:rPr lang="en-US" dirty="0">
                <a:latin typeface="Arial"/>
                <a:cs typeface="Arial"/>
              </a:rPr>
              <a:t>Share these resources on your social media channels. </a:t>
            </a:r>
          </a:p>
          <a:p>
            <a:pPr>
              <a:spcBef>
                <a:spcPts val="2400"/>
              </a:spcBef>
            </a:pPr>
            <a:r>
              <a:rPr lang="en-US" dirty="0">
                <a:latin typeface="Arial"/>
                <a:cs typeface="Arial"/>
              </a:rPr>
              <a:t>Social Media Cards </a:t>
            </a:r>
          </a:p>
          <a:p>
            <a:pPr marL="285750" indent="-285750">
              <a:buChar char="•"/>
            </a:pPr>
            <a:r>
              <a:rPr lang="en-US" dirty="0">
                <a:latin typeface="Arial"/>
                <a:cs typeface="Arial"/>
              </a:rPr>
              <a:t>Dr. Felix Valbuena </a:t>
            </a:r>
          </a:p>
          <a:p>
            <a:pPr marL="285750" indent="-285750">
              <a:buChar char="•"/>
            </a:pPr>
            <a:r>
              <a:rPr lang="en-US" dirty="0">
                <a:latin typeface="Arial"/>
                <a:cs typeface="Arial"/>
              </a:rPr>
              <a:t>Dr. Katya </a:t>
            </a:r>
            <a:r>
              <a:rPr lang="en-US" noProof="1">
                <a:latin typeface="Arial"/>
                <a:cs typeface="Arial"/>
              </a:rPr>
              <a:t>Corado </a:t>
            </a:r>
            <a:endParaRPr lang="en-US" noProof="1"/>
          </a:p>
          <a:p>
            <a:pPr marL="285750" indent="-285750">
              <a:buChar char="•"/>
            </a:pPr>
            <a:r>
              <a:rPr lang="en-US" dirty="0">
                <a:latin typeface="Arial"/>
                <a:cs typeface="Arial"/>
              </a:rPr>
              <a:t>Dr. Lisa Cooper </a:t>
            </a:r>
            <a:endParaRPr lang="en-US" dirty="0"/>
          </a:p>
          <a:p>
            <a:pPr marL="285750" indent="-285750">
              <a:buChar char="•"/>
            </a:pPr>
            <a:r>
              <a:rPr lang="en-US" dirty="0">
                <a:latin typeface="Arial"/>
                <a:cs typeface="Arial"/>
              </a:rPr>
              <a:t>Dr. </a:t>
            </a:r>
            <a:r>
              <a:rPr lang="en-US" noProof="1">
                <a:latin typeface="Arial"/>
                <a:cs typeface="Arial"/>
              </a:rPr>
              <a:t>Chyke Doubeni </a:t>
            </a:r>
            <a:endParaRPr lang="en-US" noProof="1"/>
          </a:p>
          <a:p>
            <a:pPr marL="285750" indent="-285750">
              <a:buChar char="•"/>
            </a:pPr>
            <a:r>
              <a:rPr lang="en-US" dirty="0">
                <a:latin typeface="Arial"/>
                <a:cs typeface="Arial"/>
              </a:rPr>
              <a:t>Emelina </a:t>
            </a:r>
            <a:r>
              <a:rPr lang="en-US" noProof="1">
                <a:latin typeface="Arial"/>
                <a:cs typeface="Arial"/>
              </a:rPr>
              <a:t>Asto</a:t>
            </a:r>
            <a:r>
              <a:rPr lang="en-US" dirty="0">
                <a:latin typeface="Arial"/>
                <a:cs typeface="Arial"/>
              </a:rPr>
              <a:t>-Flores</a:t>
            </a:r>
            <a:endParaRPr lang="en-US" dirty="0"/>
          </a:p>
          <a:p>
            <a:endParaRPr lang="en-US" dirty="0"/>
          </a:p>
        </p:txBody>
      </p:sp>
      <p:sp>
        <p:nvSpPr>
          <p:cNvPr id="4" name="TextBox 3">
            <a:extLst>
              <a:ext uri="{FF2B5EF4-FFF2-40B4-BE49-F238E27FC236}">
                <a16:creationId xmlns:a16="http://schemas.microsoft.com/office/drawing/2014/main" id="{A93A1A0D-3EC9-4F3B-A0EB-B5708F96D831}"/>
              </a:ext>
            </a:extLst>
          </p:cNvPr>
          <p:cNvSpPr txBox="1"/>
          <p:nvPr/>
        </p:nvSpPr>
        <p:spPr>
          <a:xfrm>
            <a:off x="11585865" y="91591"/>
            <a:ext cx="488444" cy="369332"/>
          </a:xfrm>
          <a:prstGeom prst="rect">
            <a:avLst/>
          </a:prstGeom>
          <a:noFill/>
        </p:spPr>
        <p:txBody>
          <a:bodyPr wrap="square" rtlCol="0">
            <a:spAutoFit/>
          </a:bodyPr>
          <a:lstStyle/>
          <a:p>
            <a:r>
              <a:rPr lang="en-US" dirty="0">
                <a:solidFill>
                  <a:schemeClr val="bg1"/>
                </a:solidFill>
              </a:rPr>
              <a:t>10</a:t>
            </a:r>
          </a:p>
        </p:txBody>
      </p:sp>
    </p:spTree>
    <p:extLst>
      <p:ext uri="{BB962C8B-B14F-4D97-AF65-F5344CB8AC3E}">
        <p14:creationId xmlns:p14="http://schemas.microsoft.com/office/powerpoint/2010/main" val="3299500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0515600" cy="1325563"/>
          </a:xfrm>
        </p:spPr>
        <p:txBody>
          <a:bodyPr>
            <a:normAutofit/>
          </a:bodyPr>
          <a:lstStyle/>
          <a:p>
            <a:r>
              <a:rPr lang="en-US" dirty="0"/>
              <a:t>Dr. Felix Valbuena</a:t>
            </a:r>
            <a:br>
              <a:rPr lang="en-US" dirty="0"/>
            </a:br>
            <a:r>
              <a:rPr lang="en-US" sz="2000" dirty="0"/>
              <a:t>CARE PROVIDER</a:t>
            </a: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690688"/>
            <a:ext cx="4556760"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616165"/>
                </a:solidFill>
                <a:effectLst/>
                <a:uLnTx/>
                <a:uFillTx/>
                <a:latin typeface="Arial" panose="020B0604020202020204"/>
                <a:ea typeface="+mn-ea"/>
                <a:cs typeface="+mn-cs"/>
              </a:rPr>
              <a:t>POST COPY – ENGLISH</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rPr>
              <a:t>Facebook/LinkedIn</a:t>
            </a:r>
          </a:p>
          <a:p>
            <a:pPr marL="0" lvl="0" indent="0">
              <a:lnSpc>
                <a:spcPct val="100000"/>
              </a:lnSpc>
              <a:spcBef>
                <a:spcPts val="300"/>
              </a:spcBef>
              <a:spcAft>
                <a:spcPts val="1200"/>
              </a:spcAft>
              <a:buNone/>
              <a:defRPr/>
            </a:pPr>
            <a:r>
              <a:rPr lang="en-US" sz="1400" dirty="0"/>
              <a:t>This is Dr. Felix Valbuena, a Colombian-American family doctor who personally vaccinated his 80-year-old parents. Learn about him and others on the pathway from discovery to treatment: </a:t>
            </a:r>
            <a:r>
              <a:rPr lang="en-US" sz="1400" dirty="0">
                <a:hlinkClick r:id="rId3"/>
              </a:rPr>
              <a:t>http://go.usa.gov/xHTsy</a:t>
            </a:r>
            <a:r>
              <a:rPr lang="en-US" sz="1400" dirty="0"/>
              <a:t> </a:t>
            </a:r>
            <a:r>
              <a:rPr kumimoji="0" lang="en-US" sz="1600" b="0" i="0" u="none" strike="noStrike" kern="1200" cap="none" spc="0" normalizeH="0" baseline="0" noProof="0" dirty="0">
                <a:ln>
                  <a:noFill/>
                </a:ln>
                <a:solidFill>
                  <a:srgbClr val="206FB3"/>
                </a:solidFill>
                <a:effectLst/>
                <a:uLnTx/>
                <a:uFillTx/>
                <a:latin typeface="Arial" panose="020B0604020202020204"/>
                <a:ea typeface="Calibri" panose="020F0502020204030204" pitchFamily="34" charset="0"/>
                <a:cs typeface="Arial"/>
              </a:rPr>
              <a:t> </a:t>
            </a:r>
            <a:endParaRPr kumimoji="0" lang="en-US" sz="1600" b="0" i="1" u="none" strike="noStrike" kern="1200" cap="none" spc="0" normalizeH="0" baseline="0" noProof="0" dirty="0">
              <a:ln>
                <a:noFill/>
              </a:ln>
              <a:solidFill>
                <a:srgbClr val="206FB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rPr>
              <a:t>Twitter Copy 1</a:t>
            </a:r>
          </a:p>
          <a:p>
            <a:pPr marL="0" lvl="0" indent="0">
              <a:lnSpc>
                <a:spcPct val="100000"/>
              </a:lnSpc>
              <a:spcBef>
                <a:spcPts val="300"/>
              </a:spcBef>
              <a:spcAft>
                <a:spcPts val="1200"/>
              </a:spcAft>
              <a:buNone/>
              <a:defRPr/>
            </a:pPr>
            <a:r>
              <a:rPr lang="en-US" sz="1400" dirty="0"/>
              <a:t>This is Dr. Felix Valbuena, a Colombian-American family doctor who personally vaccinated his 80-year-old parents. Learn about him and others on the pathway from discovery to treatment: </a:t>
            </a:r>
            <a:r>
              <a:rPr lang="en-US" sz="1400" dirty="0">
                <a:hlinkClick r:id="rId3"/>
              </a:rPr>
              <a:t>http://go.usa.gov/xHTsy</a:t>
            </a:r>
            <a:r>
              <a:rPr lang="en-US" sz="1600" dirty="0"/>
              <a:t> </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lvl="0" indent="0">
              <a:lnSpc>
                <a:spcPct val="100000"/>
              </a:lnSpc>
              <a:spcBef>
                <a:spcPts val="300"/>
              </a:spcBef>
              <a:buNone/>
              <a:defRPr/>
            </a:pPr>
            <a:r>
              <a:rPr lang="en-US" sz="1600" i="1" dirty="0">
                <a:solidFill>
                  <a:srgbClr val="616165"/>
                </a:solidFill>
                <a:latin typeface="Arial" panose="020B0604020202020204"/>
                <a:cs typeface="+mn-cs"/>
              </a:rPr>
              <a:t>Twitter Copy 2</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indent="0">
              <a:lnSpc>
                <a:spcPct val="100000"/>
              </a:lnSpc>
              <a:spcBef>
                <a:spcPts val="300"/>
              </a:spcBef>
              <a:buNone/>
              <a:defRPr/>
            </a:pPr>
            <a:r>
              <a:rPr lang="en-US" sz="1400" dirty="0"/>
              <a:t>This is Dr. Felix Valbuena, a Colombian-American family doctor who personally vaccinated his 80-year-old parents. Learn more about diversity in #COVID19 science: </a:t>
            </a:r>
            <a:r>
              <a:rPr lang="en-US" sz="1400" u="sng" dirty="0">
                <a:hlinkClick r:id="rId3"/>
              </a:rPr>
              <a:t>http://go.usa.gov/xHTsy</a:t>
            </a:r>
            <a:r>
              <a:rPr lang="en-US" sz="1400" dirty="0"/>
              <a:t> #NIHCEAL</a:t>
            </a:r>
          </a:p>
        </p:txBody>
      </p:sp>
      <p:sp>
        <p:nvSpPr>
          <p:cNvPr id="3" name="TextBox 2">
            <a:extLst>
              <a:ext uri="{FF2B5EF4-FFF2-40B4-BE49-F238E27FC236}">
                <a16:creationId xmlns:a16="http://schemas.microsoft.com/office/drawing/2014/main" id="{C28B94AD-3D42-AB49-B1E4-155FF41F26E5}"/>
              </a:ext>
            </a:extLst>
          </p:cNvPr>
          <p:cNvSpPr txBox="1"/>
          <p:nvPr/>
        </p:nvSpPr>
        <p:spPr>
          <a:xfrm>
            <a:off x="5874471" y="1690688"/>
            <a:ext cx="2939143" cy="338554"/>
          </a:xfrm>
          <a:prstGeom prst="rect">
            <a:avLst/>
          </a:prstGeom>
          <a:noFill/>
        </p:spPr>
        <p:txBody>
          <a:bodyPr wrap="square" rtlCol="0">
            <a:spAutoFit/>
          </a:bodyPr>
          <a:lstStyle/>
          <a:p>
            <a:r>
              <a:rPr lang="en-US" sz="1600" b="1" dirty="0"/>
              <a:t>IMAGE OPTIONS</a:t>
            </a:r>
          </a:p>
        </p:txBody>
      </p:sp>
      <p:pic>
        <p:nvPicPr>
          <p:cNvPr id="10" name="Picture 9" descr="A social media card with a photo of Dr. Felix Valbuena, the logo of the National Institutes of Health Community Engagement Alliance, and the heading “I’m more than a doctor.”">
            <a:extLst>
              <a:ext uri="{FF2B5EF4-FFF2-40B4-BE49-F238E27FC236}">
                <a16:creationId xmlns:a16="http://schemas.microsoft.com/office/drawing/2014/main" id="{D9B869DC-D35C-7345-99E0-3913C49E8C1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874471" y="2091070"/>
            <a:ext cx="3562350" cy="2986405"/>
          </a:xfrm>
          <a:prstGeom prst="rect">
            <a:avLst/>
          </a:prstGeom>
          <a:noFill/>
          <a:ln>
            <a:noFill/>
          </a:ln>
        </p:spPr>
      </p:pic>
      <p:sp>
        <p:nvSpPr>
          <p:cNvPr id="4" name="TextBox 3">
            <a:extLst>
              <a:ext uri="{FF2B5EF4-FFF2-40B4-BE49-F238E27FC236}">
                <a16:creationId xmlns:a16="http://schemas.microsoft.com/office/drawing/2014/main" id="{976A096D-73EC-5847-A219-40E87AA2D22B}"/>
              </a:ext>
            </a:extLst>
          </p:cNvPr>
          <p:cNvSpPr txBox="1"/>
          <p:nvPr/>
        </p:nvSpPr>
        <p:spPr>
          <a:xfrm>
            <a:off x="5874471" y="5157892"/>
            <a:ext cx="2623458" cy="738664"/>
          </a:xfrm>
          <a:prstGeom prst="rect">
            <a:avLst/>
          </a:prstGeom>
          <a:noFill/>
        </p:spPr>
        <p:txBody>
          <a:bodyPr wrap="square" lIns="91440" tIns="45720" rIns="91440" bIns="45720" rtlCol="0" anchor="t">
            <a:spAutoFit/>
          </a:bodyPr>
          <a:lstStyle/>
          <a:p>
            <a:r>
              <a:rPr lang="en-US" sz="1400" b="1" dirty="0">
                <a:solidFill>
                  <a:schemeClr val="accent1"/>
                </a:solidFill>
              </a:rPr>
              <a:t>Download </a:t>
            </a:r>
            <a:br>
              <a:rPr lang="en-US" sz="1400" dirty="0">
                <a:solidFill>
                  <a:schemeClr val="accent1"/>
                </a:solidFill>
              </a:rPr>
            </a:br>
            <a:r>
              <a:rPr lang="en-US" sz="1400" dirty="0">
                <a:solidFill>
                  <a:srgbClr val="206FB3"/>
                </a:solidFill>
                <a:hlinkClick r:id="rId5"/>
              </a:rPr>
              <a:t>Facebook/LinkedIn image </a:t>
            </a:r>
            <a:endParaRPr lang="en-US" sz="1400" dirty="0">
              <a:solidFill>
                <a:srgbClr val="206FB3"/>
              </a:solidFill>
            </a:endParaRPr>
          </a:p>
          <a:p>
            <a:r>
              <a:rPr lang="en-US" sz="1400" dirty="0">
                <a:solidFill>
                  <a:srgbClr val="206FB3"/>
                </a:solidFill>
                <a:hlinkClick r:id="rId6"/>
              </a:rPr>
              <a:t>Twitter image </a:t>
            </a:r>
            <a:endParaRPr lang="en-US" sz="1400" dirty="0">
              <a:solidFill>
                <a:srgbClr val="206FB3"/>
              </a:solidFill>
            </a:endParaRPr>
          </a:p>
        </p:txBody>
      </p:sp>
      <p:sp>
        <p:nvSpPr>
          <p:cNvPr id="7" name="TextBox 6">
            <a:extLst>
              <a:ext uri="{FF2B5EF4-FFF2-40B4-BE49-F238E27FC236}">
                <a16:creationId xmlns:a16="http://schemas.microsoft.com/office/drawing/2014/main" id="{329E9FE6-6EB2-C34B-BA23-6168E58DC791}"/>
              </a:ext>
            </a:extLst>
          </p:cNvPr>
          <p:cNvSpPr txBox="1"/>
          <p:nvPr/>
        </p:nvSpPr>
        <p:spPr>
          <a:xfrm>
            <a:off x="9568542" y="2029242"/>
            <a:ext cx="2623458" cy="3093154"/>
          </a:xfrm>
          <a:prstGeom prst="rect">
            <a:avLst/>
          </a:prstGeom>
          <a:noFill/>
        </p:spPr>
        <p:txBody>
          <a:bodyPr wrap="square" rtlCol="0">
            <a:spAutoFit/>
          </a:bodyPr>
          <a:lstStyle/>
          <a:p>
            <a:r>
              <a:rPr lang="en-US" sz="1200" b="1" dirty="0"/>
              <a:t>IMAGE ALT TEXT</a:t>
            </a:r>
          </a:p>
          <a:p>
            <a:r>
              <a:rPr lang="en-US" sz="1200" b="1" i="1" dirty="0"/>
              <a:t>Facebook/Twitter</a:t>
            </a:r>
          </a:p>
          <a:p>
            <a:pPr>
              <a:spcAft>
                <a:spcPts val="600"/>
              </a:spcAft>
            </a:pPr>
            <a:r>
              <a:rPr lang="en-US" sz="1200" dirty="0"/>
              <a:t>Text reads: “I’m more than a doctor.”</a:t>
            </a:r>
          </a:p>
          <a:p>
            <a:pPr>
              <a:spcAft>
                <a:spcPts val="600"/>
              </a:spcAft>
            </a:pPr>
            <a:r>
              <a:rPr lang="en-US" sz="1200" dirty="0"/>
              <a:t>Right side graphics: Dr. Felix Valbuena’s headshot with abstract illustration of a molecule behind it. </a:t>
            </a:r>
          </a:p>
          <a:p>
            <a:pPr>
              <a:spcAft>
                <a:spcPts val="600"/>
              </a:spcAft>
            </a:pPr>
            <a:r>
              <a:rPr lang="en-US" sz="1200" dirty="0"/>
              <a:t>Logo: The National Institutes of Health Community Engagement Alliance program</a:t>
            </a:r>
          </a:p>
          <a:p>
            <a:r>
              <a:rPr lang="en-US" sz="1200" b="1" i="1" dirty="0"/>
              <a:t>LinkedIn</a:t>
            </a:r>
          </a:p>
          <a:p>
            <a:r>
              <a:rPr lang="en-US" sz="1200" dirty="0"/>
              <a:t>Image of Dr. Felix Valbuena that reads “I’m more than a doctor.” NIH’s Community Engagement Alliance logo</a:t>
            </a:r>
          </a:p>
        </p:txBody>
      </p:sp>
      <p:sp>
        <p:nvSpPr>
          <p:cNvPr id="11" name="TextBox 10">
            <a:extLst>
              <a:ext uri="{FF2B5EF4-FFF2-40B4-BE49-F238E27FC236}">
                <a16:creationId xmlns:a16="http://schemas.microsoft.com/office/drawing/2014/main" id="{A2ADD663-8E81-4C83-8746-B5CF87ADFA40}"/>
              </a:ext>
            </a:extLst>
          </p:cNvPr>
          <p:cNvSpPr txBox="1"/>
          <p:nvPr/>
        </p:nvSpPr>
        <p:spPr>
          <a:xfrm>
            <a:off x="11585865" y="91591"/>
            <a:ext cx="488444" cy="369332"/>
          </a:xfrm>
          <a:prstGeom prst="rect">
            <a:avLst/>
          </a:prstGeom>
          <a:noFill/>
        </p:spPr>
        <p:txBody>
          <a:bodyPr wrap="square" rtlCol="0">
            <a:spAutoFit/>
          </a:bodyPr>
          <a:lstStyle/>
          <a:p>
            <a:r>
              <a:rPr lang="en-US" dirty="0"/>
              <a:t>11</a:t>
            </a:r>
          </a:p>
        </p:txBody>
      </p:sp>
    </p:spTree>
    <p:extLst>
      <p:ext uri="{BB962C8B-B14F-4D97-AF65-F5344CB8AC3E}">
        <p14:creationId xmlns:p14="http://schemas.microsoft.com/office/powerpoint/2010/main" val="2766750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0515600" cy="1325563"/>
          </a:xfrm>
        </p:spPr>
        <p:txBody>
          <a:bodyPr>
            <a:normAutofit/>
          </a:bodyPr>
          <a:lstStyle/>
          <a:p>
            <a:r>
              <a:rPr lang="en-US" dirty="0"/>
              <a:t>Dr. Katya </a:t>
            </a:r>
            <a:r>
              <a:rPr lang="en-US" dirty="0" err="1"/>
              <a:t>Corado</a:t>
            </a:r>
            <a:r>
              <a:rPr lang="en-US" dirty="0"/>
              <a:t> </a:t>
            </a:r>
            <a:br>
              <a:rPr lang="en-US" dirty="0"/>
            </a:br>
            <a:r>
              <a:rPr lang="en-US" sz="2000" dirty="0"/>
              <a:t>RESEARCHER</a:t>
            </a: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553528"/>
            <a:ext cx="4556760"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616165"/>
                </a:solidFill>
                <a:effectLst/>
                <a:uLnTx/>
                <a:uFillTx/>
                <a:latin typeface="Arial" panose="020B0604020202020204"/>
                <a:ea typeface="+mn-ea"/>
                <a:cs typeface="+mn-cs"/>
              </a:rPr>
              <a:t>POST COPY – ENGLISH</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rPr>
              <a:t>Facebook/LinkedIn</a:t>
            </a:r>
          </a:p>
          <a:p>
            <a:pPr marL="0" lvl="0" indent="0">
              <a:lnSpc>
                <a:spcPct val="100000"/>
              </a:lnSpc>
              <a:spcBef>
                <a:spcPts val="300"/>
              </a:spcBef>
              <a:spcAft>
                <a:spcPts val="1200"/>
              </a:spcAft>
              <a:buNone/>
              <a:defRPr/>
            </a:pPr>
            <a:r>
              <a:rPr lang="en-US" sz="1400" dirty="0"/>
              <a:t>This is Dr. Katya Corado. She’s a neighbor who shares with her community how science and COVID-19 vaccines work. Learn more about diversity in COVID-19 science: </a:t>
            </a:r>
            <a:r>
              <a:rPr lang="en-US" sz="1400" u="sng" dirty="0">
                <a:hlinkClick r:id="rId3"/>
              </a:rPr>
              <a:t>http://go.usa.gov/xHTsy</a:t>
            </a:r>
            <a:r>
              <a:rPr lang="en-US" sz="1400" dirty="0"/>
              <a:t> </a:t>
            </a:r>
            <a:r>
              <a:rPr kumimoji="0" lang="en-US" sz="1600" b="0" i="0" u="none" strike="noStrike" kern="1200" cap="none" spc="0" normalizeH="0" baseline="0" noProof="0" dirty="0">
                <a:ln>
                  <a:noFill/>
                </a:ln>
                <a:solidFill>
                  <a:srgbClr val="206FB3"/>
                </a:solidFill>
                <a:effectLst/>
                <a:uLnTx/>
                <a:uFillTx/>
                <a:latin typeface="Arial" panose="020B0604020202020204"/>
                <a:ea typeface="Calibri" panose="020F0502020204030204" pitchFamily="34" charset="0"/>
                <a:cs typeface="Arial"/>
              </a:rPr>
              <a:t> </a:t>
            </a:r>
            <a:endParaRPr kumimoji="0" lang="en-US" sz="1600" b="0" i="1" u="none" strike="noStrike" kern="1200" cap="none" spc="0" normalizeH="0" baseline="0" noProof="0" dirty="0">
              <a:ln>
                <a:noFill/>
              </a:ln>
              <a:solidFill>
                <a:srgbClr val="206FB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rPr>
              <a:t>Twitter Copy 1</a:t>
            </a:r>
          </a:p>
          <a:p>
            <a:pPr marL="0" lvl="0" indent="0">
              <a:lnSpc>
                <a:spcPct val="100000"/>
              </a:lnSpc>
              <a:spcBef>
                <a:spcPts val="300"/>
              </a:spcBef>
              <a:spcAft>
                <a:spcPts val="1200"/>
              </a:spcAft>
              <a:buNone/>
              <a:defRPr/>
            </a:pPr>
            <a:r>
              <a:rPr lang="en-US" sz="1400" dirty="0"/>
              <a:t>This is Dr. Katya Corado. She’s a neighbor who shares with her community how science and #COVID19 vaccines work. Learn more about her and others on the pathway from discovery to treatment: </a:t>
            </a:r>
            <a:r>
              <a:rPr lang="en-US" sz="1400" u="sng" dirty="0">
                <a:hlinkClick r:id="rId3"/>
              </a:rPr>
              <a:t>http://go.usa.gov/xHTsy</a:t>
            </a:r>
            <a:r>
              <a:rPr lang="en-US" sz="1400" dirty="0"/>
              <a:t> #NIHCEAL #VaccineReady </a:t>
            </a:r>
            <a:endParaRPr kumimoji="0" lang="en-US" sz="14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lvl="0" indent="0">
              <a:lnSpc>
                <a:spcPct val="100000"/>
              </a:lnSpc>
              <a:spcBef>
                <a:spcPts val="300"/>
              </a:spcBef>
              <a:buNone/>
              <a:defRPr/>
            </a:pPr>
            <a:r>
              <a:rPr lang="en-US" sz="1600" i="1" dirty="0">
                <a:solidFill>
                  <a:srgbClr val="616165"/>
                </a:solidFill>
                <a:latin typeface="Arial" panose="020B0604020202020204"/>
                <a:cs typeface="+mn-cs"/>
              </a:rPr>
              <a:t>Twitter Copy 2</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indent="0">
              <a:lnSpc>
                <a:spcPct val="100000"/>
              </a:lnSpc>
              <a:spcBef>
                <a:spcPts val="300"/>
              </a:spcBef>
              <a:buNone/>
              <a:defRPr/>
            </a:pPr>
            <a:r>
              <a:rPr lang="en-US" sz="1400" dirty="0"/>
              <a:t>This is Dr. Katya Corado. She’s a neighbor who shares with her community how science and #COVID19 vaccines work. Learn more about diversity in COVID-19 science: </a:t>
            </a:r>
            <a:r>
              <a:rPr lang="en-US" sz="1400" u="sng" dirty="0">
                <a:hlinkClick r:id="rId3"/>
              </a:rPr>
              <a:t>http://go.usa.gov/xHTsy</a:t>
            </a:r>
            <a:r>
              <a:rPr lang="en-US" sz="1400" dirty="0"/>
              <a:t> #NIHCEAL #VaccineReady</a:t>
            </a:r>
          </a:p>
        </p:txBody>
      </p:sp>
      <p:sp>
        <p:nvSpPr>
          <p:cNvPr id="3" name="TextBox 2">
            <a:extLst>
              <a:ext uri="{FF2B5EF4-FFF2-40B4-BE49-F238E27FC236}">
                <a16:creationId xmlns:a16="http://schemas.microsoft.com/office/drawing/2014/main" id="{C28B94AD-3D42-AB49-B1E4-155FF41F26E5}"/>
              </a:ext>
            </a:extLst>
          </p:cNvPr>
          <p:cNvSpPr txBox="1"/>
          <p:nvPr/>
        </p:nvSpPr>
        <p:spPr>
          <a:xfrm>
            <a:off x="5874471" y="1553528"/>
            <a:ext cx="2939143" cy="338554"/>
          </a:xfrm>
          <a:prstGeom prst="rect">
            <a:avLst/>
          </a:prstGeom>
          <a:noFill/>
        </p:spPr>
        <p:txBody>
          <a:bodyPr wrap="square" rtlCol="0">
            <a:spAutoFit/>
          </a:bodyPr>
          <a:lstStyle/>
          <a:p>
            <a:r>
              <a:rPr lang="en-US" sz="1600" b="1" dirty="0"/>
              <a:t>IMAGE OPTIONS</a:t>
            </a:r>
          </a:p>
        </p:txBody>
      </p:sp>
      <p:pic>
        <p:nvPicPr>
          <p:cNvPr id="9" name="Picture 8" descr="A social media card with a photo of Dr. Katya Corado, the logo of the National Institutes of Health Community Engagement Alliance, and the heading “I’m more than a doctor who conducts research.”">
            <a:extLst>
              <a:ext uri="{FF2B5EF4-FFF2-40B4-BE49-F238E27FC236}">
                <a16:creationId xmlns:a16="http://schemas.microsoft.com/office/drawing/2014/main" id="{EBD00930-CF08-BE48-8041-5E77A85E0F4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906221" y="2006184"/>
            <a:ext cx="3530600" cy="2959735"/>
          </a:xfrm>
          <a:prstGeom prst="rect">
            <a:avLst/>
          </a:prstGeom>
          <a:noFill/>
          <a:ln>
            <a:noFill/>
          </a:ln>
        </p:spPr>
      </p:pic>
      <p:sp>
        <p:nvSpPr>
          <p:cNvPr id="4" name="TextBox 3">
            <a:extLst>
              <a:ext uri="{FF2B5EF4-FFF2-40B4-BE49-F238E27FC236}">
                <a16:creationId xmlns:a16="http://schemas.microsoft.com/office/drawing/2014/main" id="{976A096D-73EC-5847-A219-40E87AA2D22B}"/>
              </a:ext>
            </a:extLst>
          </p:cNvPr>
          <p:cNvSpPr txBox="1"/>
          <p:nvPr/>
        </p:nvSpPr>
        <p:spPr>
          <a:xfrm>
            <a:off x="5874471" y="5080021"/>
            <a:ext cx="2623458" cy="738664"/>
          </a:xfrm>
          <a:prstGeom prst="rect">
            <a:avLst/>
          </a:prstGeom>
          <a:noFill/>
        </p:spPr>
        <p:txBody>
          <a:bodyPr wrap="square" lIns="91440" tIns="45720" rIns="91440" bIns="45720" rtlCol="0" anchor="t">
            <a:spAutoFit/>
          </a:bodyPr>
          <a:lstStyle/>
          <a:p>
            <a:r>
              <a:rPr lang="en-US" sz="1400" b="1" dirty="0">
                <a:solidFill>
                  <a:schemeClr val="accent1"/>
                </a:solidFill>
              </a:rPr>
              <a:t>Download </a:t>
            </a:r>
            <a:br>
              <a:rPr lang="en-US" sz="1400" dirty="0">
                <a:solidFill>
                  <a:schemeClr val="accent1"/>
                </a:solidFill>
              </a:rPr>
            </a:br>
            <a:r>
              <a:rPr lang="en-US" sz="1400" dirty="0">
                <a:solidFill>
                  <a:srgbClr val="206FB3"/>
                </a:solidFill>
                <a:hlinkClick r:id="rId5"/>
              </a:rPr>
              <a:t>Facebook/LinkedIn image </a:t>
            </a:r>
            <a:endParaRPr lang="en-US" sz="1400" dirty="0">
              <a:solidFill>
                <a:srgbClr val="206FB3"/>
              </a:solidFill>
            </a:endParaRPr>
          </a:p>
          <a:p>
            <a:r>
              <a:rPr lang="en-US" sz="1400" dirty="0">
                <a:solidFill>
                  <a:srgbClr val="206FB3"/>
                </a:solidFill>
                <a:hlinkClick r:id="rId6"/>
              </a:rPr>
              <a:t>Twitter image </a:t>
            </a:r>
            <a:endParaRPr lang="en-US" sz="1400" dirty="0">
              <a:solidFill>
                <a:srgbClr val="206FB3"/>
              </a:solidFill>
            </a:endParaRPr>
          </a:p>
        </p:txBody>
      </p:sp>
      <p:sp>
        <p:nvSpPr>
          <p:cNvPr id="6" name="TextBox 5">
            <a:extLst>
              <a:ext uri="{FF2B5EF4-FFF2-40B4-BE49-F238E27FC236}">
                <a16:creationId xmlns:a16="http://schemas.microsoft.com/office/drawing/2014/main" id="{7A76BF18-6758-5A47-9A6A-B327845B2458}"/>
              </a:ext>
            </a:extLst>
          </p:cNvPr>
          <p:cNvSpPr txBox="1"/>
          <p:nvPr/>
        </p:nvSpPr>
        <p:spPr>
          <a:xfrm>
            <a:off x="9564521" y="1892082"/>
            <a:ext cx="2424279" cy="3093154"/>
          </a:xfrm>
          <a:prstGeom prst="rect">
            <a:avLst/>
          </a:prstGeom>
          <a:noFill/>
        </p:spPr>
        <p:txBody>
          <a:bodyPr wrap="square" rtlCol="0">
            <a:spAutoFit/>
          </a:bodyPr>
          <a:lstStyle/>
          <a:p>
            <a:r>
              <a:rPr lang="en-US" sz="1200" b="1" dirty="0"/>
              <a:t>IMAGE ALT TEXT</a:t>
            </a:r>
          </a:p>
          <a:p>
            <a:r>
              <a:rPr lang="en-US" sz="1200" b="1" i="1" dirty="0"/>
              <a:t>Facebook/Twitter</a:t>
            </a:r>
          </a:p>
          <a:p>
            <a:pPr>
              <a:spcAft>
                <a:spcPts val="600"/>
              </a:spcAft>
            </a:pPr>
            <a:r>
              <a:rPr lang="en-US" sz="1200" dirty="0"/>
              <a:t>Text reads: “I’m more than a doctor who conducts research.”</a:t>
            </a:r>
          </a:p>
          <a:p>
            <a:pPr>
              <a:spcAft>
                <a:spcPts val="600"/>
              </a:spcAft>
            </a:pPr>
            <a:r>
              <a:rPr lang="en-US" sz="1200" dirty="0"/>
              <a:t>Right side graphics: Dr. Katya </a:t>
            </a:r>
            <a:r>
              <a:rPr lang="en-US" sz="1200" noProof="1"/>
              <a:t>Corado’s </a:t>
            </a:r>
            <a:r>
              <a:rPr lang="en-US" sz="1200" dirty="0"/>
              <a:t>headshot with abstract illustration of a molecule behind it.</a:t>
            </a:r>
          </a:p>
          <a:p>
            <a:pPr>
              <a:spcAft>
                <a:spcPts val="600"/>
              </a:spcAft>
            </a:pPr>
            <a:r>
              <a:rPr lang="en-US" sz="1200" dirty="0"/>
              <a:t>Logo: The National Institutes of Health Community Engagement Alliance program</a:t>
            </a:r>
          </a:p>
          <a:p>
            <a:r>
              <a:rPr lang="en-US" sz="1200" b="1" i="1" dirty="0"/>
              <a:t>LinkedIn</a:t>
            </a:r>
          </a:p>
          <a:p>
            <a:r>
              <a:rPr lang="en-US" sz="1200" dirty="0"/>
              <a:t>Image of Dr. Katya </a:t>
            </a:r>
            <a:r>
              <a:rPr lang="en-US" sz="1200" noProof="1"/>
              <a:t>Corado</a:t>
            </a:r>
            <a:r>
              <a:rPr lang="en-US" sz="1200" dirty="0"/>
              <a:t> that reads “I’m more than a doctor who conducts research.” </a:t>
            </a:r>
          </a:p>
        </p:txBody>
      </p:sp>
      <p:sp>
        <p:nvSpPr>
          <p:cNvPr id="8" name="TextBox 7">
            <a:extLst>
              <a:ext uri="{FF2B5EF4-FFF2-40B4-BE49-F238E27FC236}">
                <a16:creationId xmlns:a16="http://schemas.microsoft.com/office/drawing/2014/main" id="{B2295D39-4C97-4AED-8E03-C31139DE5277}"/>
              </a:ext>
            </a:extLst>
          </p:cNvPr>
          <p:cNvSpPr txBox="1"/>
          <p:nvPr/>
        </p:nvSpPr>
        <p:spPr>
          <a:xfrm>
            <a:off x="11585865" y="91591"/>
            <a:ext cx="488444" cy="369332"/>
          </a:xfrm>
          <a:prstGeom prst="rect">
            <a:avLst/>
          </a:prstGeom>
          <a:noFill/>
        </p:spPr>
        <p:txBody>
          <a:bodyPr wrap="square" rtlCol="0">
            <a:spAutoFit/>
          </a:bodyPr>
          <a:lstStyle/>
          <a:p>
            <a:r>
              <a:rPr lang="en-US" dirty="0"/>
              <a:t>12</a:t>
            </a:r>
          </a:p>
        </p:txBody>
      </p:sp>
    </p:spTree>
    <p:extLst>
      <p:ext uri="{BB962C8B-B14F-4D97-AF65-F5344CB8AC3E}">
        <p14:creationId xmlns:p14="http://schemas.microsoft.com/office/powerpoint/2010/main" val="2858586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0515600" cy="1325563"/>
          </a:xfrm>
        </p:spPr>
        <p:txBody>
          <a:bodyPr>
            <a:normAutofit/>
          </a:bodyPr>
          <a:lstStyle/>
          <a:p>
            <a:r>
              <a:rPr lang="en-US" dirty="0"/>
              <a:t>Dr. Lisa Cooper </a:t>
            </a:r>
            <a:br>
              <a:rPr lang="en-US" dirty="0"/>
            </a:br>
            <a:r>
              <a:rPr lang="en-US" sz="2000" dirty="0"/>
              <a:t>SAFETY MONITOR</a:t>
            </a: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553528"/>
            <a:ext cx="4556760"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616165"/>
                </a:solidFill>
                <a:effectLst/>
                <a:uLnTx/>
                <a:uFillTx/>
                <a:latin typeface="Arial" panose="020B0604020202020204"/>
                <a:ea typeface="+mn-ea"/>
                <a:cs typeface="+mn-cs"/>
              </a:rPr>
              <a:t>POST COPY – ENGLISH</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rPr>
              <a:t>Facebook/LinkedIn</a:t>
            </a:r>
          </a:p>
          <a:p>
            <a:pPr marL="0" lvl="0" indent="0">
              <a:lnSpc>
                <a:spcPct val="100000"/>
              </a:lnSpc>
              <a:spcBef>
                <a:spcPts val="300"/>
              </a:spcBef>
              <a:spcAft>
                <a:spcPts val="1200"/>
              </a:spcAft>
              <a:buNone/>
              <a:defRPr/>
            </a:pPr>
            <a:r>
              <a:rPr lang="en-US" sz="1400" dirty="0"/>
              <a:t>Dr. Lisa Cooper, daughter of a Liberian immigrant, reviews vaccine data. She can assure our parents vaccines are safe. Learn more about diversity in COVID19 science: </a:t>
            </a:r>
            <a:r>
              <a:rPr lang="en-US" sz="1400" u="sng" dirty="0">
                <a:hlinkClick r:id="rId3"/>
              </a:rPr>
              <a:t>http://go.usa.gov/xHTsy</a:t>
            </a:r>
            <a:r>
              <a:rPr lang="en-US" sz="1400" dirty="0"/>
              <a:t> </a:t>
            </a:r>
            <a:r>
              <a:rPr kumimoji="0" lang="en-US" sz="1600" b="0" i="0" u="none" strike="noStrike" kern="1200" cap="none" spc="0" normalizeH="0" baseline="0" noProof="0" dirty="0">
                <a:ln>
                  <a:noFill/>
                </a:ln>
                <a:solidFill>
                  <a:srgbClr val="206FB3"/>
                </a:solidFill>
                <a:effectLst/>
                <a:uLnTx/>
                <a:uFillTx/>
                <a:latin typeface="Arial" panose="020B0604020202020204"/>
                <a:ea typeface="Calibri" panose="020F0502020204030204" pitchFamily="34" charset="0"/>
                <a:cs typeface="Arial"/>
              </a:rPr>
              <a:t> </a:t>
            </a:r>
            <a:endParaRPr kumimoji="0" lang="en-US" sz="1600" b="0" i="1" u="none" strike="noStrike" kern="1200" cap="none" spc="0" normalizeH="0" baseline="0" noProof="0" dirty="0">
              <a:ln>
                <a:noFill/>
              </a:ln>
              <a:solidFill>
                <a:srgbClr val="206FB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rPr>
              <a:t>Twitter Copy 1</a:t>
            </a:r>
          </a:p>
          <a:p>
            <a:pPr marL="0" lvl="0" indent="0">
              <a:lnSpc>
                <a:spcPct val="100000"/>
              </a:lnSpc>
              <a:spcBef>
                <a:spcPts val="300"/>
              </a:spcBef>
              <a:spcAft>
                <a:spcPts val="1200"/>
              </a:spcAft>
              <a:buNone/>
            </a:pPr>
            <a:r>
              <a:rPr lang="en-US" sz="1400" dirty="0"/>
              <a:t>Dr. Lisa Cooper, daughter of a Liberian immigrant, reviews vaccine data. She can assure our parents vaccines are safe. Learn more about her and others on the pathway from discovery to treatment: </a:t>
            </a:r>
            <a:r>
              <a:rPr lang="en-US" sz="1400" u="sng" dirty="0">
                <a:hlinkClick r:id="rId3"/>
              </a:rPr>
              <a:t>http://go.usa.gov/xHTsy</a:t>
            </a:r>
            <a:r>
              <a:rPr lang="en-US" sz="1400" u="sng" dirty="0"/>
              <a:t> </a:t>
            </a:r>
            <a:r>
              <a:rPr lang="en-US" sz="1400" dirty="0"/>
              <a:t>#NIHCEAL #VaccineReady </a:t>
            </a:r>
            <a:endParaRPr kumimoji="0" lang="en-US" sz="14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lvl="0" indent="0">
              <a:lnSpc>
                <a:spcPct val="100000"/>
              </a:lnSpc>
              <a:spcBef>
                <a:spcPts val="300"/>
              </a:spcBef>
              <a:buNone/>
              <a:defRPr/>
            </a:pPr>
            <a:r>
              <a:rPr lang="en-US" sz="1600" i="1" dirty="0">
                <a:solidFill>
                  <a:srgbClr val="616165"/>
                </a:solidFill>
                <a:latin typeface="Arial" panose="020B0604020202020204"/>
                <a:cs typeface="+mn-cs"/>
              </a:rPr>
              <a:t>Twitter Copy 2</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lvl="0" indent="0">
              <a:buNone/>
            </a:pPr>
            <a:r>
              <a:rPr lang="en-US" sz="1400" dirty="0"/>
              <a:t>Dr. Lisa Cooper, daughter of a Liberian immigrant, reviews vaccine data. She can assure our parents vaccines are safe. Learn more about her and others on the pathway from discovery to treatment: </a:t>
            </a:r>
            <a:r>
              <a:rPr lang="en-US" sz="1400" u="sng" dirty="0">
                <a:hlinkClick r:id="rId3"/>
              </a:rPr>
              <a:t>http://go.usa.gov/xHTsy</a:t>
            </a:r>
            <a:r>
              <a:rPr lang="en-US" sz="1400" u="sng" dirty="0"/>
              <a:t> </a:t>
            </a:r>
            <a:r>
              <a:rPr lang="en-US" sz="1400" dirty="0"/>
              <a:t>#NIHCEAL #VaccineReady</a:t>
            </a:r>
          </a:p>
          <a:p>
            <a:pPr marL="0" lvl="0" indent="0">
              <a:lnSpc>
                <a:spcPct val="100000"/>
              </a:lnSpc>
              <a:spcBef>
                <a:spcPts val="300"/>
              </a:spcBef>
              <a:buNone/>
              <a:defRPr/>
            </a:pP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874471" y="1553528"/>
            <a:ext cx="2939143" cy="338554"/>
          </a:xfrm>
          <a:prstGeom prst="rect">
            <a:avLst/>
          </a:prstGeom>
          <a:noFill/>
        </p:spPr>
        <p:txBody>
          <a:bodyPr wrap="square" rtlCol="0">
            <a:spAutoFit/>
          </a:bodyPr>
          <a:lstStyle/>
          <a:p>
            <a:r>
              <a:rPr lang="en-US" sz="1600" b="1" dirty="0"/>
              <a:t>IMAGE OPTIONS</a:t>
            </a:r>
          </a:p>
        </p:txBody>
      </p:sp>
      <p:pic>
        <p:nvPicPr>
          <p:cNvPr id="10" name="Picture 9" descr="A social media card with a photo of Dr. Lisa Cooper, the logo of the National Institutes of Health Community Engagement Alliance, and the heading “I’m more than a doctor. I ensure trials are safe.”">
            <a:extLst>
              <a:ext uri="{FF2B5EF4-FFF2-40B4-BE49-F238E27FC236}">
                <a16:creationId xmlns:a16="http://schemas.microsoft.com/office/drawing/2014/main" id="{69E675CE-A488-1443-93D3-ACAB8AA0405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874471" y="2064921"/>
            <a:ext cx="3549650" cy="2976245"/>
          </a:xfrm>
          <a:prstGeom prst="rect">
            <a:avLst/>
          </a:prstGeom>
          <a:noFill/>
          <a:ln>
            <a:noFill/>
          </a:ln>
        </p:spPr>
      </p:pic>
      <p:sp>
        <p:nvSpPr>
          <p:cNvPr id="4" name="TextBox 3">
            <a:extLst>
              <a:ext uri="{FF2B5EF4-FFF2-40B4-BE49-F238E27FC236}">
                <a16:creationId xmlns:a16="http://schemas.microsoft.com/office/drawing/2014/main" id="{976A096D-73EC-5847-A219-40E87AA2D22B}"/>
              </a:ext>
            </a:extLst>
          </p:cNvPr>
          <p:cNvSpPr txBox="1"/>
          <p:nvPr/>
        </p:nvSpPr>
        <p:spPr>
          <a:xfrm>
            <a:off x="5874471" y="5214005"/>
            <a:ext cx="2623458" cy="738664"/>
          </a:xfrm>
          <a:prstGeom prst="rect">
            <a:avLst/>
          </a:prstGeom>
          <a:noFill/>
        </p:spPr>
        <p:txBody>
          <a:bodyPr wrap="square" lIns="91440" tIns="45720" rIns="91440" bIns="45720" rtlCol="0" anchor="t">
            <a:spAutoFit/>
          </a:bodyPr>
          <a:lstStyle/>
          <a:p>
            <a:r>
              <a:rPr lang="en-US" sz="1400" b="1" dirty="0">
                <a:solidFill>
                  <a:schemeClr val="accent1"/>
                </a:solidFill>
              </a:rPr>
              <a:t>Download </a:t>
            </a:r>
            <a:br>
              <a:rPr lang="en-US" sz="1400" dirty="0">
                <a:solidFill>
                  <a:schemeClr val="accent1"/>
                </a:solidFill>
              </a:rPr>
            </a:br>
            <a:r>
              <a:rPr lang="en-US" sz="1400" dirty="0">
                <a:solidFill>
                  <a:srgbClr val="206FB3"/>
                </a:solidFill>
                <a:hlinkClick r:id="rId5"/>
              </a:rPr>
              <a:t>Facebook/LinkedIn image </a:t>
            </a:r>
            <a:endParaRPr lang="en-US" sz="1400" dirty="0">
              <a:solidFill>
                <a:srgbClr val="206FB3"/>
              </a:solidFill>
            </a:endParaRPr>
          </a:p>
          <a:p>
            <a:r>
              <a:rPr lang="en-US" sz="1400" dirty="0">
                <a:solidFill>
                  <a:srgbClr val="206FB3"/>
                </a:solidFill>
                <a:hlinkClick r:id="rId6"/>
              </a:rPr>
              <a:t>Twitter image </a:t>
            </a:r>
            <a:endParaRPr lang="en-US" sz="1400" dirty="0">
              <a:solidFill>
                <a:srgbClr val="206FB3"/>
              </a:solidFill>
            </a:endParaRPr>
          </a:p>
        </p:txBody>
      </p:sp>
      <p:sp>
        <p:nvSpPr>
          <p:cNvPr id="8" name="TextBox 7">
            <a:extLst>
              <a:ext uri="{FF2B5EF4-FFF2-40B4-BE49-F238E27FC236}">
                <a16:creationId xmlns:a16="http://schemas.microsoft.com/office/drawing/2014/main" id="{510698E2-DB86-3F46-A872-56D41E331772}"/>
              </a:ext>
            </a:extLst>
          </p:cNvPr>
          <p:cNvSpPr txBox="1"/>
          <p:nvPr/>
        </p:nvSpPr>
        <p:spPr>
          <a:xfrm>
            <a:off x="9564521" y="2006466"/>
            <a:ext cx="2424279" cy="3093154"/>
          </a:xfrm>
          <a:prstGeom prst="rect">
            <a:avLst/>
          </a:prstGeom>
          <a:noFill/>
        </p:spPr>
        <p:txBody>
          <a:bodyPr wrap="square" rtlCol="0">
            <a:spAutoFit/>
          </a:bodyPr>
          <a:lstStyle/>
          <a:p>
            <a:r>
              <a:rPr lang="en-US" sz="1200" b="1" dirty="0"/>
              <a:t>IMAGE ALT TEXT</a:t>
            </a:r>
          </a:p>
          <a:p>
            <a:r>
              <a:rPr lang="en-US" sz="1200" b="1" i="1" dirty="0"/>
              <a:t>Facebook/Twitter</a:t>
            </a:r>
          </a:p>
          <a:p>
            <a:pPr fontAlgn="base">
              <a:spcAft>
                <a:spcPts val="600"/>
              </a:spcAft>
            </a:pPr>
            <a:r>
              <a:rPr lang="en-US" sz="1200" dirty="0"/>
              <a:t>Text reads: “I’m more than a doctor. I ensure trials are safe.”  </a:t>
            </a:r>
          </a:p>
          <a:p>
            <a:pPr fontAlgn="base">
              <a:spcAft>
                <a:spcPts val="600"/>
              </a:spcAft>
            </a:pPr>
            <a:r>
              <a:rPr lang="en-US" sz="1200" dirty="0"/>
              <a:t>Right side graphics: Dr Lisa Cooper’s headshot with abstract illustration of a molecule behind it.   </a:t>
            </a:r>
          </a:p>
          <a:p>
            <a:pPr fontAlgn="base">
              <a:spcAft>
                <a:spcPts val="600"/>
              </a:spcAft>
            </a:pPr>
            <a:r>
              <a:rPr lang="en-US" sz="1200" dirty="0"/>
              <a:t> Logo: The National Institutes of Health Community Engagement Alliance program </a:t>
            </a:r>
          </a:p>
          <a:p>
            <a:r>
              <a:rPr lang="en-US" sz="1200" b="1" i="1" dirty="0"/>
              <a:t>LinkedIn</a:t>
            </a:r>
          </a:p>
          <a:p>
            <a:r>
              <a:rPr lang="en-US" sz="1200" dirty="0"/>
              <a:t>Image of Dr. Lisa Cooper that reads “I’m more than a doctor. I ensure trials are safe.” </a:t>
            </a:r>
          </a:p>
        </p:txBody>
      </p:sp>
      <p:sp>
        <p:nvSpPr>
          <p:cNvPr id="9" name="TextBox 8">
            <a:extLst>
              <a:ext uri="{FF2B5EF4-FFF2-40B4-BE49-F238E27FC236}">
                <a16:creationId xmlns:a16="http://schemas.microsoft.com/office/drawing/2014/main" id="{D5E4C141-8D5B-4D4C-8F9B-E294D45F0309}"/>
              </a:ext>
            </a:extLst>
          </p:cNvPr>
          <p:cNvSpPr txBox="1"/>
          <p:nvPr/>
        </p:nvSpPr>
        <p:spPr>
          <a:xfrm>
            <a:off x="11585865" y="91591"/>
            <a:ext cx="488444" cy="369332"/>
          </a:xfrm>
          <a:prstGeom prst="rect">
            <a:avLst/>
          </a:prstGeom>
          <a:noFill/>
        </p:spPr>
        <p:txBody>
          <a:bodyPr wrap="square" rtlCol="0">
            <a:spAutoFit/>
          </a:bodyPr>
          <a:lstStyle/>
          <a:p>
            <a:r>
              <a:rPr lang="en-US" dirty="0"/>
              <a:t>13</a:t>
            </a:r>
          </a:p>
        </p:txBody>
      </p:sp>
    </p:spTree>
    <p:extLst>
      <p:ext uri="{BB962C8B-B14F-4D97-AF65-F5344CB8AC3E}">
        <p14:creationId xmlns:p14="http://schemas.microsoft.com/office/powerpoint/2010/main" val="2035466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0515600" cy="1325563"/>
          </a:xfrm>
        </p:spPr>
        <p:txBody>
          <a:bodyPr>
            <a:normAutofit/>
          </a:bodyPr>
          <a:lstStyle/>
          <a:p>
            <a:r>
              <a:rPr lang="en-US" dirty="0"/>
              <a:t>Dr. </a:t>
            </a:r>
            <a:r>
              <a:rPr lang="en-US" dirty="0" err="1"/>
              <a:t>Chyke</a:t>
            </a:r>
            <a:r>
              <a:rPr lang="en-US" dirty="0"/>
              <a:t> </a:t>
            </a:r>
            <a:r>
              <a:rPr lang="en-US" dirty="0" err="1"/>
              <a:t>Doubeni</a:t>
            </a:r>
            <a:r>
              <a:rPr lang="en-US" dirty="0"/>
              <a:t> </a:t>
            </a:r>
            <a:br>
              <a:rPr lang="en-US" dirty="0"/>
            </a:br>
            <a:r>
              <a:rPr lang="en-US" sz="2000" dirty="0"/>
              <a:t>CARE PROVIDER</a:t>
            </a: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553528"/>
            <a:ext cx="4556760"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616165"/>
                </a:solidFill>
                <a:effectLst/>
                <a:uLnTx/>
                <a:uFillTx/>
                <a:latin typeface="Arial" panose="020B0604020202020204"/>
                <a:ea typeface="+mn-ea"/>
                <a:cs typeface="+mn-cs"/>
              </a:rPr>
              <a:t>POST COPY – ENGLISH</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rPr>
              <a:t>Facebook/LinkedIn</a:t>
            </a:r>
          </a:p>
          <a:p>
            <a:pPr marL="0" indent="0">
              <a:lnSpc>
                <a:spcPct val="100000"/>
              </a:lnSpc>
              <a:spcBef>
                <a:spcPts val="300"/>
              </a:spcBef>
              <a:spcAft>
                <a:spcPts val="1200"/>
              </a:spcAft>
              <a:buNone/>
              <a:defRPr/>
            </a:pPr>
            <a:r>
              <a:rPr lang="en-US" sz="1400" dirty="0"/>
              <a:t>Dr. Chyke Doubeni, a Nigerian-American, volunteered for a COVID-19 trial and can address his patients’ concerns firsthand. Learn more about him and others on the pathway from discovery to treatment: </a:t>
            </a:r>
            <a:r>
              <a:rPr lang="en-US" sz="1400" u="sng" dirty="0">
                <a:hlinkClick r:id="rId3"/>
              </a:rPr>
              <a:t>http://go.usa.gov/xHTsy</a:t>
            </a:r>
            <a:endParaRPr kumimoji="0" lang="en-US" sz="1600" b="0" i="1" u="none" strike="noStrike" kern="1200" cap="none" spc="0" normalizeH="0" baseline="0" noProof="0" dirty="0">
              <a:ln>
                <a:noFill/>
              </a:ln>
              <a:solidFill>
                <a:srgbClr val="206FB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rPr>
              <a:t>Twitter Copy 1</a:t>
            </a:r>
          </a:p>
          <a:p>
            <a:pPr marL="0" lvl="0" indent="0">
              <a:lnSpc>
                <a:spcPct val="100000"/>
              </a:lnSpc>
              <a:spcBef>
                <a:spcPts val="300"/>
              </a:spcBef>
              <a:spcAft>
                <a:spcPts val="1200"/>
              </a:spcAft>
              <a:buNone/>
            </a:pPr>
            <a:r>
              <a:rPr lang="en-US" sz="1400" dirty="0"/>
              <a:t>Dr. Chyke Doubeni, a Nigerian-American, volunteered for a #COVID19 trial and can address his patients’ concerns firsthand. Learn more about diversity in #COVID19 science: </a:t>
            </a:r>
            <a:r>
              <a:rPr lang="en-US" sz="1400" u="sng" dirty="0">
                <a:hlinkClick r:id="rId3"/>
              </a:rPr>
              <a:t>http://go.usa.gov/xHTsy</a:t>
            </a:r>
            <a:r>
              <a:rPr lang="en-US" sz="1400" dirty="0"/>
              <a:t> #NIHCEAL</a:t>
            </a:r>
            <a:endParaRPr kumimoji="0" lang="en-US" sz="14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lvl="0" indent="0">
              <a:lnSpc>
                <a:spcPct val="100000"/>
              </a:lnSpc>
              <a:spcBef>
                <a:spcPts val="300"/>
              </a:spcBef>
              <a:buNone/>
              <a:defRPr/>
            </a:pPr>
            <a:r>
              <a:rPr lang="en-US" sz="1600" i="1" dirty="0">
                <a:solidFill>
                  <a:srgbClr val="616165"/>
                </a:solidFill>
                <a:latin typeface="Arial" panose="020B0604020202020204"/>
                <a:cs typeface="+mn-cs"/>
              </a:rPr>
              <a:t>Twitter Copy 2</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lvl="0" indent="0">
              <a:spcBef>
                <a:spcPts val="0"/>
              </a:spcBef>
              <a:buNone/>
            </a:pPr>
            <a:r>
              <a:rPr lang="en-US" sz="1400" dirty="0"/>
              <a:t>Dr. Chyke Doubeni, a Nigerian-American, volunteered for a #COVID19 trial and can address his patients’ concerns firsthand. Learn about him and others on the pathway from discovery to treatment: </a:t>
            </a:r>
            <a:r>
              <a:rPr lang="en-US" sz="1400" u="sng" dirty="0">
                <a:hlinkClick r:id="rId3"/>
              </a:rPr>
              <a:t>http://go.usa.gov/xHTsy</a:t>
            </a:r>
            <a:r>
              <a:rPr lang="en-US" sz="1400" dirty="0"/>
              <a:t> #NIHCEAL</a:t>
            </a:r>
          </a:p>
        </p:txBody>
      </p:sp>
      <p:sp>
        <p:nvSpPr>
          <p:cNvPr id="3" name="TextBox 2">
            <a:extLst>
              <a:ext uri="{FF2B5EF4-FFF2-40B4-BE49-F238E27FC236}">
                <a16:creationId xmlns:a16="http://schemas.microsoft.com/office/drawing/2014/main" id="{C28B94AD-3D42-AB49-B1E4-155FF41F26E5}"/>
              </a:ext>
            </a:extLst>
          </p:cNvPr>
          <p:cNvSpPr txBox="1"/>
          <p:nvPr/>
        </p:nvSpPr>
        <p:spPr>
          <a:xfrm>
            <a:off x="5874471" y="1553528"/>
            <a:ext cx="2939143" cy="338554"/>
          </a:xfrm>
          <a:prstGeom prst="rect">
            <a:avLst/>
          </a:prstGeom>
          <a:noFill/>
        </p:spPr>
        <p:txBody>
          <a:bodyPr wrap="square" rtlCol="0">
            <a:spAutoFit/>
          </a:bodyPr>
          <a:lstStyle/>
          <a:p>
            <a:r>
              <a:rPr lang="en-US" sz="1600" b="1" dirty="0"/>
              <a:t>IMAGE OPTIONS</a:t>
            </a:r>
          </a:p>
        </p:txBody>
      </p:sp>
      <p:pic>
        <p:nvPicPr>
          <p:cNvPr id="9" name="Picture 8" descr="A social media card with a photo of Dr. Chyke Doubeni, the logo of the National Institutes of Health Community Engagement Alliance, and the heading “I’m more than a doctor.”">
            <a:extLst>
              <a:ext uri="{FF2B5EF4-FFF2-40B4-BE49-F238E27FC236}">
                <a16:creationId xmlns:a16="http://schemas.microsoft.com/office/drawing/2014/main" id="{BFCD7DFD-0CFB-C049-B2B8-EB95097C20E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922096" y="1975485"/>
            <a:ext cx="3467100" cy="2907030"/>
          </a:xfrm>
          <a:prstGeom prst="rect">
            <a:avLst/>
          </a:prstGeom>
          <a:noFill/>
          <a:ln>
            <a:noFill/>
          </a:ln>
        </p:spPr>
      </p:pic>
      <p:sp>
        <p:nvSpPr>
          <p:cNvPr id="4" name="TextBox 3">
            <a:extLst>
              <a:ext uri="{FF2B5EF4-FFF2-40B4-BE49-F238E27FC236}">
                <a16:creationId xmlns:a16="http://schemas.microsoft.com/office/drawing/2014/main" id="{976A096D-73EC-5847-A219-40E87AA2D22B}"/>
              </a:ext>
            </a:extLst>
          </p:cNvPr>
          <p:cNvSpPr txBox="1"/>
          <p:nvPr/>
        </p:nvSpPr>
        <p:spPr>
          <a:xfrm>
            <a:off x="5874471" y="5062870"/>
            <a:ext cx="2623458" cy="738664"/>
          </a:xfrm>
          <a:prstGeom prst="rect">
            <a:avLst/>
          </a:prstGeom>
          <a:noFill/>
        </p:spPr>
        <p:txBody>
          <a:bodyPr wrap="square" lIns="91440" tIns="45720" rIns="91440" bIns="45720" rtlCol="0" anchor="t">
            <a:spAutoFit/>
          </a:bodyPr>
          <a:lstStyle/>
          <a:p>
            <a:r>
              <a:rPr lang="en-US" sz="1400" b="1" dirty="0">
                <a:solidFill>
                  <a:schemeClr val="accent1"/>
                </a:solidFill>
              </a:rPr>
              <a:t>Download </a:t>
            </a:r>
            <a:br>
              <a:rPr lang="en-US" sz="1400" dirty="0">
                <a:solidFill>
                  <a:schemeClr val="accent1"/>
                </a:solidFill>
              </a:rPr>
            </a:br>
            <a:r>
              <a:rPr lang="en-US" sz="1400" dirty="0">
                <a:solidFill>
                  <a:srgbClr val="206FB3"/>
                </a:solidFill>
                <a:hlinkClick r:id="rId5"/>
              </a:rPr>
              <a:t>Facebook/ LinkedIn image </a:t>
            </a:r>
            <a:endParaRPr lang="en-US" sz="1400" dirty="0">
              <a:solidFill>
                <a:srgbClr val="206FB3"/>
              </a:solidFill>
            </a:endParaRPr>
          </a:p>
          <a:p>
            <a:r>
              <a:rPr lang="en-US" sz="1400" dirty="0">
                <a:solidFill>
                  <a:srgbClr val="206FB3"/>
                </a:solidFill>
                <a:hlinkClick r:id="rId6"/>
              </a:rPr>
              <a:t>Twitter image </a:t>
            </a:r>
            <a:endParaRPr lang="en-US" sz="1400" dirty="0">
              <a:solidFill>
                <a:srgbClr val="206FB3"/>
              </a:solidFill>
            </a:endParaRPr>
          </a:p>
        </p:txBody>
      </p:sp>
      <p:sp>
        <p:nvSpPr>
          <p:cNvPr id="10" name="TextBox 9">
            <a:extLst>
              <a:ext uri="{FF2B5EF4-FFF2-40B4-BE49-F238E27FC236}">
                <a16:creationId xmlns:a16="http://schemas.microsoft.com/office/drawing/2014/main" id="{B91CE1E2-202E-5242-8E7F-072ED29ADDD0}"/>
              </a:ext>
            </a:extLst>
          </p:cNvPr>
          <p:cNvSpPr txBox="1"/>
          <p:nvPr/>
        </p:nvSpPr>
        <p:spPr>
          <a:xfrm>
            <a:off x="9539121" y="1938601"/>
            <a:ext cx="2525879" cy="3093154"/>
          </a:xfrm>
          <a:prstGeom prst="rect">
            <a:avLst/>
          </a:prstGeom>
          <a:noFill/>
        </p:spPr>
        <p:txBody>
          <a:bodyPr wrap="square" rtlCol="0">
            <a:spAutoFit/>
          </a:bodyPr>
          <a:lstStyle/>
          <a:p>
            <a:r>
              <a:rPr lang="en-US" sz="1200" b="1" dirty="0"/>
              <a:t>IMAGE ALT TEXT</a:t>
            </a:r>
          </a:p>
          <a:p>
            <a:r>
              <a:rPr lang="en-US" sz="1200" b="1" i="1" dirty="0"/>
              <a:t>Facebook/Twitter</a:t>
            </a:r>
          </a:p>
          <a:p>
            <a:pPr fontAlgn="base">
              <a:spcAft>
                <a:spcPts val="600"/>
              </a:spcAft>
            </a:pPr>
            <a:r>
              <a:rPr lang="en-US" sz="1200" dirty="0"/>
              <a:t>Text reads: “I’m more than a doctor.” </a:t>
            </a:r>
          </a:p>
          <a:p>
            <a:pPr fontAlgn="base">
              <a:spcAft>
                <a:spcPts val="600"/>
              </a:spcAft>
            </a:pPr>
            <a:r>
              <a:rPr lang="en-US" sz="1200" dirty="0"/>
              <a:t>Right side graphics: Dr. </a:t>
            </a:r>
            <a:r>
              <a:rPr lang="en-US" sz="1200" noProof="1"/>
              <a:t>Chyke Doubeni’s </a:t>
            </a:r>
            <a:r>
              <a:rPr lang="en-US" sz="1200" dirty="0"/>
              <a:t>headshot with abstract illustration of a molecule behind it.</a:t>
            </a:r>
          </a:p>
          <a:p>
            <a:pPr fontAlgn="base">
              <a:spcAft>
                <a:spcPts val="600"/>
              </a:spcAft>
            </a:pPr>
            <a:r>
              <a:rPr lang="en-US" sz="1200" dirty="0"/>
              <a:t>Logo: The National Institutes of Health Community Engagement Alliance program</a:t>
            </a:r>
          </a:p>
          <a:p>
            <a:r>
              <a:rPr lang="en-US" sz="1200" b="1" i="1" dirty="0"/>
              <a:t>LinkedIn</a:t>
            </a:r>
          </a:p>
          <a:p>
            <a:r>
              <a:rPr lang="en-US" sz="1200" dirty="0"/>
              <a:t>Image of Dr.</a:t>
            </a:r>
            <a:r>
              <a:rPr lang="en-US" sz="1200" noProof="1"/>
              <a:t> Chyke Doubeni</a:t>
            </a:r>
            <a:r>
              <a:rPr lang="en-US" sz="1200" dirty="0"/>
              <a:t> that reads “I’m more than a doctor.” NIH’s Community Engagement Alliance logo.</a:t>
            </a:r>
          </a:p>
        </p:txBody>
      </p:sp>
      <p:sp>
        <p:nvSpPr>
          <p:cNvPr id="8" name="TextBox 7">
            <a:extLst>
              <a:ext uri="{FF2B5EF4-FFF2-40B4-BE49-F238E27FC236}">
                <a16:creationId xmlns:a16="http://schemas.microsoft.com/office/drawing/2014/main" id="{12F1A7DA-3140-4BED-8E99-85048CA07FA3}"/>
              </a:ext>
            </a:extLst>
          </p:cNvPr>
          <p:cNvSpPr txBox="1"/>
          <p:nvPr/>
        </p:nvSpPr>
        <p:spPr>
          <a:xfrm>
            <a:off x="11585865" y="91591"/>
            <a:ext cx="488444" cy="646331"/>
          </a:xfrm>
          <a:prstGeom prst="rect">
            <a:avLst/>
          </a:prstGeom>
          <a:noFill/>
        </p:spPr>
        <p:txBody>
          <a:bodyPr wrap="square" rtlCol="0">
            <a:spAutoFit/>
          </a:bodyPr>
          <a:lstStyle/>
          <a:p>
            <a:r>
              <a:rPr lang="en-US" dirty="0"/>
              <a:t>14</a:t>
            </a:r>
          </a:p>
        </p:txBody>
      </p:sp>
    </p:spTree>
    <p:extLst>
      <p:ext uri="{BB962C8B-B14F-4D97-AF65-F5344CB8AC3E}">
        <p14:creationId xmlns:p14="http://schemas.microsoft.com/office/powerpoint/2010/main" val="2950710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0515600" cy="1325563"/>
          </a:xfrm>
        </p:spPr>
        <p:txBody>
          <a:bodyPr>
            <a:normAutofit/>
          </a:bodyPr>
          <a:lstStyle/>
          <a:p>
            <a:r>
              <a:rPr lang="en-US" dirty="0"/>
              <a:t>Emelina </a:t>
            </a:r>
            <a:r>
              <a:rPr lang="en-US" dirty="0" err="1"/>
              <a:t>Asto</a:t>
            </a:r>
            <a:r>
              <a:rPr lang="en-US" dirty="0"/>
              <a:t>-Flores </a:t>
            </a:r>
            <a:br>
              <a:rPr lang="en-US" dirty="0"/>
            </a:br>
            <a:r>
              <a:rPr lang="en-US" sz="2000" dirty="0"/>
              <a:t>VOLUNTEER</a:t>
            </a: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553528"/>
            <a:ext cx="4556760"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616165"/>
                </a:solidFill>
                <a:effectLst/>
                <a:uLnTx/>
                <a:uFillTx/>
                <a:latin typeface="Arial" panose="020B0604020202020204"/>
                <a:ea typeface="+mn-ea"/>
                <a:cs typeface="+mn-cs"/>
              </a:rPr>
              <a:t>POST COPY – ENGLISH</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rPr>
              <a:t>Facebook/LinkedIn</a:t>
            </a:r>
          </a:p>
          <a:p>
            <a:pPr marL="0" indent="0">
              <a:lnSpc>
                <a:spcPct val="100000"/>
              </a:lnSpc>
              <a:spcBef>
                <a:spcPts val="300"/>
              </a:spcBef>
              <a:spcAft>
                <a:spcPts val="1200"/>
              </a:spcAft>
              <a:buNone/>
              <a:defRPr/>
            </a:pPr>
            <a:r>
              <a:rPr lang="en-US" sz="1400" dirty="0"/>
              <a:t>Emelina Asto-Flores, a Peruvian-American, volunteered for a clinical trial and inspired her grandmother to get vaccinated. Learn about her and others on the pathway from discovery to treatment: </a:t>
            </a:r>
            <a:r>
              <a:rPr lang="en-US" sz="1400" u="sng" dirty="0">
                <a:hlinkClick r:id="rId3"/>
              </a:rPr>
              <a:t>http://go.usa.gov/xHTsy</a:t>
            </a:r>
            <a:endParaRPr kumimoji="0" lang="en-US" sz="1400" b="0" i="1" u="none" strike="noStrike" kern="1200" cap="none" spc="0" normalizeH="0" baseline="0" noProof="0" dirty="0">
              <a:ln>
                <a:noFill/>
              </a:ln>
              <a:solidFill>
                <a:srgbClr val="206FB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rPr>
              <a:t>Twitter Copy 1</a:t>
            </a:r>
          </a:p>
          <a:p>
            <a:pPr marL="0" lvl="0" indent="0">
              <a:lnSpc>
                <a:spcPct val="100000"/>
              </a:lnSpc>
              <a:spcBef>
                <a:spcPts val="300"/>
              </a:spcBef>
              <a:spcAft>
                <a:spcPts val="1200"/>
              </a:spcAft>
              <a:buNone/>
            </a:pPr>
            <a:r>
              <a:rPr lang="en-US" sz="1400" dirty="0"/>
              <a:t>Emelina Asto-Flores, a Peruvian-American, volunteered for a clinical trial and inspired her grandmother to get vaccinated. Learn more about her and others on the pathway from discovery to treatment: </a:t>
            </a:r>
            <a:r>
              <a:rPr lang="en-US" sz="1400" u="sng" dirty="0">
                <a:hlinkClick r:id="rId3"/>
              </a:rPr>
              <a:t>http://go.usa.gov/xHTsy</a:t>
            </a:r>
            <a:r>
              <a:rPr lang="en-US" sz="1400" dirty="0"/>
              <a:t> #NIHCEAL #VaccineReady</a:t>
            </a:r>
            <a:endParaRPr kumimoji="0" lang="en-US" sz="14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lvl="0" indent="0">
              <a:lnSpc>
                <a:spcPct val="100000"/>
              </a:lnSpc>
              <a:spcBef>
                <a:spcPts val="300"/>
              </a:spcBef>
              <a:buNone/>
              <a:defRPr/>
            </a:pPr>
            <a:r>
              <a:rPr lang="en-US" sz="1600" i="1" dirty="0">
                <a:solidFill>
                  <a:srgbClr val="616165"/>
                </a:solidFill>
                <a:latin typeface="Arial" panose="020B0604020202020204"/>
                <a:cs typeface="+mn-cs"/>
              </a:rPr>
              <a:t>Twitter Copy 2</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lvl="0" indent="0">
              <a:spcBef>
                <a:spcPts val="0"/>
              </a:spcBef>
              <a:buNone/>
            </a:pPr>
            <a:r>
              <a:rPr lang="en-US" sz="1400" dirty="0"/>
              <a:t>Emelina Asto-Flores, a Peruvian-American, volunteered for a clinical trial and inspired her grandmother to get vaccinated. Learn more about diversity in #COVID19 science: </a:t>
            </a:r>
            <a:r>
              <a:rPr lang="en-US" sz="1400" u="sng" dirty="0">
                <a:hlinkClick r:id="rId3"/>
              </a:rPr>
              <a:t>http://go.usa.gov/xHTsy</a:t>
            </a:r>
            <a:r>
              <a:rPr lang="en-US" sz="1400" dirty="0"/>
              <a:t> #NIHCEAL #VaccineReady</a:t>
            </a:r>
            <a:endParaRPr kumimoji="0" lang="en-US" sz="1400" b="0" i="1" u="none" strike="noStrike" kern="1200" cap="none" spc="0" normalizeH="0" baseline="0" noProof="0" dirty="0">
              <a:ln>
                <a:noFill/>
              </a:ln>
              <a:solidFill>
                <a:srgbClr val="616165"/>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874471" y="1553528"/>
            <a:ext cx="2939143" cy="338554"/>
          </a:xfrm>
          <a:prstGeom prst="rect">
            <a:avLst/>
          </a:prstGeom>
          <a:noFill/>
        </p:spPr>
        <p:txBody>
          <a:bodyPr wrap="square" rtlCol="0">
            <a:spAutoFit/>
          </a:bodyPr>
          <a:lstStyle/>
          <a:p>
            <a:r>
              <a:rPr lang="en-US" sz="1600" b="1" dirty="0"/>
              <a:t>IMAGE OPTIONS</a:t>
            </a:r>
          </a:p>
        </p:txBody>
      </p:sp>
      <p:pic>
        <p:nvPicPr>
          <p:cNvPr id="10" name="Picture 9" descr="A social media card with a photo of Emelina Asto-Flores, the logo of the National Institutes of Health Community Engagement Alliance, and the heading “I’m more than a volunteer participant.”">
            <a:extLst>
              <a:ext uri="{FF2B5EF4-FFF2-40B4-BE49-F238E27FC236}">
                <a16:creationId xmlns:a16="http://schemas.microsoft.com/office/drawing/2014/main" id="{1CB43C82-5037-CE40-9ED1-58FD3284BFF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963371" y="2053809"/>
            <a:ext cx="3473450" cy="2912110"/>
          </a:xfrm>
          <a:prstGeom prst="rect">
            <a:avLst/>
          </a:prstGeom>
          <a:noFill/>
          <a:ln>
            <a:noFill/>
          </a:ln>
        </p:spPr>
      </p:pic>
      <p:sp>
        <p:nvSpPr>
          <p:cNvPr id="4" name="TextBox 3">
            <a:extLst>
              <a:ext uri="{FF2B5EF4-FFF2-40B4-BE49-F238E27FC236}">
                <a16:creationId xmlns:a16="http://schemas.microsoft.com/office/drawing/2014/main" id="{976A096D-73EC-5847-A219-40E87AA2D22B}"/>
              </a:ext>
            </a:extLst>
          </p:cNvPr>
          <p:cNvSpPr txBox="1"/>
          <p:nvPr/>
        </p:nvSpPr>
        <p:spPr>
          <a:xfrm>
            <a:off x="5963371" y="5124055"/>
            <a:ext cx="2623458" cy="738664"/>
          </a:xfrm>
          <a:prstGeom prst="rect">
            <a:avLst/>
          </a:prstGeom>
          <a:noFill/>
        </p:spPr>
        <p:txBody>
          <a:bodyPr wrap="square" lIns="91440" tIns="45720" rIns="91440" bIns="45720" rtlCol="0" anchor="t">
            <a:spAutoFit/>
          </a:bodyPr>
          <a:lstStyle/>
          <a:p>
            <a:r>
              <a:rPr lang="en-US" sz="1400" b="1" dirty="0">
                <a:solidFill>
                  <a:schemeClr val="accent1"/>
                </a:solidFill>
              </a:rPr>
              <a:t>Download </a:t>
            </a:r>
            <a:br>
              <a:rPr lang="en-US" sz="1400" dirty="0">
                <a:solidFill>
                  <a:schemeClr val="accent1"/>
                </a:solidFill>
              </a:rPr>
            </a:br>
            <a:r>
              <a:rPr lang="en-US" sz="1400" dirty="0">
                <a:solidFill>
                  <a:srgbClr val="206FB3"/>
                </a:solidFill>
                <a:hlinkClick r:id="rId5"/>
              </a:rPr>
              <a:t>Facebook/ LinkedIn image </a:t>
            </a:r>
            <a:endParaRPr lang="en-US" sz="1400" dirty="0">
              <a:solidFill>
                <a:srgbClr val="206FB3"/>
              </a:solidFill>
            </a:endParaRPr>
          </a:p>
          <a:p>
            <a:r>
              <a:rPr lang="en-US" sz="1400" dirty="0">
                <a:solidFill>
                  <a:srgbClr val="206FB3"/>
                </a:solidFill>
                <a:hlinkClick r:id="rId6"/>
              </a:rPr>
              <a:t>Twitter image </a:t>
            </a:r>
            <a:endParaRPr lang="en-US" sz="1400" dirty="0">
              <a:solidFill>
                <a:srgbClr val="206FB3"/>
              </a:solidFill>
            </a:endParaRPr>
          </a:p>
        </p:txBody>
      </p:sp>
      <p:sp>
        <p:nvSpPr>
          <p:cNvPr id="8" name="TextBox 7">
            <a:extLst>
              <a:ext uri="{FF2B5EF4-FFF2-40B4-BE49-F238E27FC236}">
                <a16:creationId xmlns:a16="http://schemas.microsoft.com/office/drawing/2014/main" id="{F28385A4-C923-2045-8DAB-DACA0777A0D9}"/>
              </a:ext>
            </a:extLst>
          </p:cNvPr>
          <p:cNvSpPr txBox="1"/>
          <p:nvPr/>
        </p:nvSpPr>
        <p:spPr>
          <a:xfrm>
            <a:off x="9539121" y="1938601"/>
            <a:ext cx="2525879" cy="3093154"/>
          </a:xfrm>
          <a:prstGeom prst="rect">
            <a:avLst/>
          </a:prstGeom>
          <a:noFill/>
        </p:spPr>
        <p:txBody>
          <a:bodyPr wrap="square" rtlCol="0">
            <a:spAutoFit/>
          </a:bodyPr>
          <a:lstStyle/>
          <a:p>
            <a:r>
              <a:rPr lang="en-US" sz="1200" b="1" dirty="0"/>
              <a:t>IMAGE ALT TEXT</a:t>
            </a:r>
          </a:p>
          <a:p>
            <a:r>
              <a:rPr lang="en-US" sz="1200" b="1" i="1" dirty="0"/>
              <a:t>Facebook/Twitter</a:t>
            </a:r>
          </a:p>
          <a:p>
            <a:pPr fontAlgn="base">
              <a:spcAft>
                <a:spcPts val="600"/>
              </a:spcAft>
            </a:pPr>
            <a:r>
              <a:rPr lang="en-US" sz="1200" dirty="0"/>
              <a:t>Text reads: “I’m more than a volunteer participant.”  </a:t>
            </a:r>
          </a:p>
          <a:p>
            <a:pPr fontAlgn="base">
              <a:spcAft>
                <a:spcPts val="600"/>
              </a:spcAft>
            </a:pPr>
            <a:r>
              <a:rPr lang="en-US" sz="1200" dirty="0"/>
              <a:t>Right side graphics: Emelina </a:t>
            </a:r>
            <a:r>
              <a:rPr lang="en-US" sz="1200" noProof="1"/>
              <a:t>Asto-</a:t>
            </a:r>
            <a:r>
              <a:rPr lang="en-US" sz="1200" dirty="0"/>
              <a:t>Flores’s headshot with abstract illustration of a molecule behind it.   </a:t>
            </a:r>
          </a:p>
          <a:p>
            <a:pPr fontAlgn="base">
              <a:spcAft>
                <a:spcPts val="600"/>
              </a:spcAft>
            </a:pPr>
            <a:r>
              <a:rPr lang="en-US" sz="1200" dirty="0"/>
              <a:t> Logo: The National Institutes of Health Community Engagement Alliance program </a:t>
            </a:r>
          </a:p>
          <a:p>
            <a:r>
              <a:rPr lang="en-US" sz="1200" b="1" i="1" dirty="0"/>
              <a:t>LinkedIn</a:t>
            </a:r>
          </a:p>
          <a:p>
            <a:r>
              <a:rPr lang="en-US" sz="1200" dirty="0"/>
              <a:t>Image of Emelina</a:t>
            </a:r>
            <a:r>
              <a:rPr lang="en-US" sz="1200" noProof="1"/>
              <a:t> Asto-Flores </a:t>
            </a:r>
            <a:r>
              <a:rPr lang="en-US" sz="1200" dirty="0"/>
              <a:t>that reads “I’m more than a volunteer participant.” </a:t>
            </a:r>
          </a:p>
        </p:txBody>
      </p:sp>
      <p:sp>
        <p:nvSpPr>
          <p:cNvPr id="9" name="TextBox 8">
            <a:extLst>
              <a:ext uri="{FF2B5EF4-FFF2-40B4-BE49-F238E27FC236}">
                <a16:creationId xmlns:a16="http://schemas.microsoft.com/office/drawing/2014/main" id="{4D6F8884-F842-44F4-8DEF-07B992495D64}"/>
              </a:ext>
            </a:extLst>
          </p:cNvPr>
          <p:cNvSpPr txBox="1"/>
          <p:nvPr/>
        </p:nvSpPr>
        <p:spPr>
          <a:xfrm>
            <a:off x="11585865" y="91591"/>
            <a:ext cx="488444" cy="369332"/>
          </a:xfrm>
          <a:prstGeom prst="rect">
            <a:avLst/>
          </a:prstGeom>
          <a:noFill/>
        </p:spPr>
        <p:txBody>
          <a:bodyPr wrap="square" rtlCol="0">
            <a:spAutoFit/>
          </a:bodyPr>
          <a:lstStyle/>
          <a:p>
            <a:r>
              <a:rPr lang="en-US" dirty="0"/>
              <a:t>15</a:t>
            </a:r>
          </a:p>
        </p:txBody>
      </p:sp>
    </p:spTree>
    <p:extLst>
      <p:ext uri="{BB962C8B-B14F-4D97-AF65-F5344CB8AC3E}">
        <p14:creationId xmlns:p14="http://schemas.microsoft.com/office/powerpoint/2010/main" val="2501056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5349B-C693-364A-A474-5771226D7D4A}"/>
              </a:ext>
            </a:extLst>
          </p:cNvPr>
          <p:cNvSpPr>
            <a:spLocks noGrp="1"/>
          </p:cNvSpPr>
          <p:nvPr>
            <p:ph type="title"/>
          </p:nvPr>
        </p:nvSpPr>
        <p:spPr/>
        <p:txBody>
          <a:bodyPr/>
          <a:lstStyle/>
          <a:p>
            <a:r>
              <a:rPr lang="en-US" dirty="0"/>
              <a:t>Social Media Content</a:t>
            </a:r>
            <a:br>
              <a:rPr lang="en-US" dirty="0"/>
            </a:br>
            <a:r>
              <a:rPr lang="en-US" sz="2000" dirty="0"/>
              <a:t>Scientific Pathway Spanish Assets</a:t>
            </a:r>
          </a:p>
        </p:txBody>
      </p:sp>
      <p:sp>
        <p:nvSpPr>
          <p:cNvPr id="3" name="Text Placeholder 2">
            <a:extLst>
              <a:ext uri="{FF2B5EF4-FFF2-40B4-BE49-F238E27FC236}">
                <a16:creationId xmlns:a16="http://schemas.microsoft.com/office/drawing/2014/main" id="{E5684788-C413-9E46-8A7B-FFF202F8A536}"/>
              </a:ext>
            </a:extLst>
          </p:cNvPr>
          <p:cNvSpPr>
            <a:spLocks noGrp="1"/>
          </p:cNvSpPr>
          <p:nvPr>
            <p:ph type="body" sz="half" idx="2"/>
          </p:nvPr>
        </p:nvSpPr>
        <p:spPr/>
        <p:txBody>
          <a:bodyPr vert="horz" lIns="91440" tIns="45720" rIns="91440" bIns="45720" rtlCol="0" anchor="t">
            <a:normAutofit/>
          </a:bodyPr>
          <a:lstStyle/>
          <a:p>
            <a:r>
              <a:rPr lang="en-US" dirty="0">
                <a:latin typeface="Arial"/>
                <a:cs typeface="Arial"/>
              </a:rPr>
              <a:t>Share these resources on your social media channels. </a:t>
            </a:r>
          </a:p>
          <a:p>
            <a:pPr>
              <a:spcBef>
                <a:spcPts val="2400"/>
              </a:spcBef>
            </a:pPr>
            <a:r>
              <a:rPr lang="en-US" dirty="0">
                <a:latin typeface="Arial"/>
                <a:cs typeface="Arial"/>
              </a:rPr>
              <a:t>Social Media Cards </a:t>
            </a:r>
          </a:p>
          <a:p>
            <a:pPr marL="285750" indent="-285750">
              <a:buFont typeface="Arial,Sans-Serif"/>
              <a:buChar char="•"/>
            </a:pPr>
            <a:r>
              <a:rPr lang="en-US" dirty="0">
                <a:latin typeface="Arial"/>
                <a:cs typeface="Arial"/>
              </a:rPr>
              <a:t>Dr. Felix Valbuena </a:t>
            </a:r>
          </a:p>
          <a:p>
            <a:pPr marL="285750" indent="-285750">
              <a:buFont typeface="Arial,Sans-Serif"/>
              <a:buChar char="•"/>
            </a:pPr>
            <a:r>
              <a:rPr lang="en-US" dirty="0">
                <a:latin typeface="Arial"/>
                <a:cs typeface="Arial"/>
              </a:rPr>
              <a:t>Dr. Katya </a:t>
            </a:r>
            <a:r>
              <a:rPr lang="en-US" noProof="1">
                <a:latin typeface="Arial"/>
                <a:cs typeface="Arial"/>
              </a:rPr>
              <a:t>Corado </a:t>
            </a:r>
          </a:p>
          <a:p>
            <a:pPr marL="285750" indent="-285750">
              <a:buFont typeface="Arial,Sans-Serif"/>
              <a:buChar char="•"/>
            </a:pPr>
            <a:r>
              <a:rPr lang="en-US" dirty="0">
                <a:latin typeface="Arial"/>
                <a:cs typeface="Arial"/>
              </a:rPr>
              <a:t>Dr. Lisa Cooper </a:t>
            </a:r>
          </a:p>
          <a:p>
            <a:pPr marL="285750" indent="-285750">
              <a:buFont typeface="Arial,Sans-Serif"/>
              <a:buChar char="•"/>
            </a:pPr>
            <a:r>
              <a:rPr lang="en-US" dirty="0">
                <a:latin typeface="Arial"/>
                <a:cs typeface="Arial"/>
              </a:rPr>
              <a:t>Dr. </a:t>
            </a:r>
            <a:r>
              <a:rPr lang="en-US" noProof="1">
                <a:latin typeface="Arial"/>
                <a:cs typeface="Arial"/>
              </a:rPr>
              <a:t>Chyke Doubeni </a:t>
            </a:r>
          </a:p>
          <a:p>
            <a:pPr marL="285750" indent="-285750">
              <a:buFont typeface="Arial,Sans-Serif"/>
              <a:buChar char="•"/>
            </a:pPr>
            <a:r>
              <a:rPr lang="en-US" dirty="0">
                <a:latin typeface="Arial"/>
                <a:cs typeface="Arial"/>
              </a:rPr>
              <a:t>Emelina </a:t>
            </a:r>
            <a:r>
              <a:rPr lang="en-US" noProof="1">
                <a:latin typeface="Arial"/>
                <a:cs typeface="Arial"/>
              </a:rPr>
              <a:t>Asto</a:t>
            </a:r>
            <a:r>
              <a:rPr lang="en-US" dirty="0">
                <a:latin typeface="Arial"/>
                <a:cs typeface="Arial"/>
              </a:rPr>
              <a:t>-Flores</a:t>
            </a:r>
            <a:endParaRPr lang="en-US" dirty="0"/>
          </a:p>
        </p:txBody>
      </p:sp>
      <p:sp>
        <p:nvSpPr>
          <p:cNvPr id="4" name="TextBox 3">
            <a:extLst>
              <a:ext uri="{FF2B5EF4-FFF2-40B4-BE49-F238E27FC236}">
                <a16:creationId xmlns:a16="http://schemas.microsoft.com/office/drawing/2014/main" id="{21E575DE-894B-4E16-B8F9-6187E7C08906}"/>
              </a:ext>
            </a:extLst>
          </p:cNvPr>
          <p:cNvSpPr txBox="1"/>
          <p:nvPr/>
        </p:nvSpPr>
        <p:spPr>
          <a:xfrm>
            <a:off x="11585865" y="91591"/>
            <a:ext cx="488444" cy="369332"/>
          </a:xfrm>
          <a:prstGeom prst="rect">
            <a:avLst/>
          </a:prstGeom>
          <a:noFill/>
        </p:spPr>
        <p:txBody>
          <a:bodyPr wrap="square" rtlCol="0">
            <a:spAutoFit/>
          </a:bodyPr>
          <a:lstStyle/>
          <a:p>
            <a:r>
              <a:rPr lang="en-US" dirty="0">
                <a:solidFill>
                  <a:schemeClr val="bg1"/>
                </a:solidFill>
              </a:rPr>
              <a:t>16</a:t>
            </a:r>
          </a:p>
        </p:txBody>
      </p:sp>
    </p:spTree>
    <p:extLst>
      <p:ext uri="{BB962C8B-B14F-4D97-AF65-F5344CB8AC3E}">
        <p14:creationId xmlns:p14="http://schemas.microsoft.com/office/powerpoint/2010/main" val="2088675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0515600" cy="1325563"/>
          </a:xfrm>
        </p:spPr>
        <p:txBody>
          <a:bodyPr>
            <a:normAutofit/>
          </a:bodyPr>
          <a:lstStyle/>
          <a:p>
            <a:r>
              <a:rPr lang="en-US" dirty="0"/>
              <a:t>Dr. Felix Valbuena</a:t>
            </a:r>
            <a:br>
              <a:rPr lang="en-US" dirty="0"/>
            </a:br>
            <a:r>
              <a:rPr lang="en-US" sz="2000" dirty="0"/>
              <a:t>CARE PROVIDER</a:t>
            </a: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690688"/>
            <a:ext cx="4556760"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dirty="0">
                <a:ln>
                  <a:noFill/>
                </a:ln>
                <a:solidFill>
                  <a:srgbClr val="616165"/>
                </a:solidFill>
                <a:effectLst/>
                <a:uLnTx/>
                <a:uFillTx/>
                <a:latin typeface="Arial" panose="020B0604020202020204"/>
                <a:ea typeface="+mn-ea"/>
                <a:cs typeface="+mn-cs"/>
              </a:rPr>
              <a:t>POST COPY – SPANISH</a:t>
            </a:r>
            <a:endParaRPr kumimoji="0" lang="en-US" sz="1600" b="0" i="1" u="none" strike="noStrike" kern="1200" cap="none" spc="0" normalizeH="0" baseline="0" dirty="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dirty="0">
                <a:ln>
                  <a:noFill/>
                </a:ln>
                <a:solidFill>
                  <a:srgbClr val="616165"/>
                </a:solidFill>
                <a:effectLst/>
                <a:uLnTx/>
                <a:uFillTx/>
                <a:latin typeface="Arial" panose="020B0604020202020204"/>
                <a:ea typeface="+mn-ea"/>
                <a:cs typeface="+mn-cs"/>
              </a:rPr>
              <a:t>Facebook/LinkedIn</a:t>
            </a:r>
          </a:p>
          <a:p>
            <a:pPr marL="0" lvl="0" indent="0">
              <a:lnSpc>
                <a:spcPct val="100000"/>
              </a:lnSpc>
              <a:spcBef>
                <a:spcPts val="300"/>
              </a:spcBef>
              <a:spcAft>
                <a:spcPts val="1200"/>
              </a:spcAft>
              <a:buNone/>
              <a:defRPr/>
            </a:pPr>
            <a:r>
              <a:rPr lang="es-US" sz="1300" dirty="0"/>
              <a:t>Este es el</a:t>
            </a:r>
            <a:r>
              <a:rPr lang="es-US" sz="1300" noProof="1"/>
              <a:t> doctor </a:t>
            </a:r>
            <a:r>
              <a:rPr lang="es-US" sz="1300" dirty="0"/>
              <a:t>Félix Valbuena, un médico de familia colombo americano que vacunó personalmente a sus padres de 80 años. Aprenda más sobre él y otras personas que participan en el proceso desde el descubrimiento hasta el tratamiento: </a:t>
            </a:r>
            <a:r>
              <a:rPr lang="es-US" sz="1300" u="sng" dirty="0">
                <a:hlinkClick r:id="rId3"/>
              </a:rPr>
              <a:t>https://go.usa.gov/xHjBZ</a:t>
            </a:r>
            <a:r>
              <a:rPr lang="es-US" sz="1300" dirty="0"/>
              <a:t> </a:t>
            </a:r>
            <a:r>
              <a:rPr kumimoji="0" lang="es-US" sz="1300" b="0" i="0" u="none" strike="noStrike" kern="1200" cap="none" spc="0" normalizeH="0" baseline="0" noProof="0" dirty="0">
                <a:ln>
                  <a:noFill/>
                </a:ln>
                <a:solidFill>
                  <a:srgbClr val="206FB3"/>
                </a:solidFill>
                <a:effectLst/>
                <a:uLnTx/>
                <a:uFillTx/>
                <a:latin typeface="Arial" panose="020B0604020202020204"/>
                <a:ea typeface="Calibri" panose="020F0502020204030204" pitchFamily="34" charset="0"/>
                <a:cs typeface="Arial"/>
              </a:rPr>
              <a:t> </a:t>
            </a:r>
            <a:endParaRPr kumimoji="0" lang="es-US" sz="1300" b="0" i="1" u="none" strike="noStrike" kern="1200" cap="none" spc="0" normalizeH="0" baseline="0" noProof="0" dirty="0">
              <a:ln>
                <a:noFill/>
              </a:ln>
              <a:solidFill>
                <a:srgbClr val="206FB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dirty="0">
                <a:ln>
                  <a:noFill/>
                </a:ln>
                <a:solidFill>
                  <a:srgbClr val="616165"/>
                </a:solidFill>
                <a:effectLst/>
                <a:uLnTx/>
                <a:uFillTx/>
                <a:latin typeface="Arial" panose="020B0604020202020204"/>
                <a:ea typeface="+mn-ea"/>
                <a:cs typeface="+mn-cs"/>
              </a:rPr>
              <a:t>Twitter Copy 1</a:t>
            </a:r>
          </a:p>
          <a:p>
            <a:pPr marL="0" lvl="0" indent="0">
              <a:lnSpc>
                <a:spcPct val="100000"/>
              </a:lnSpc>
              <a:spcBef>
                <a:spcPts val="300"/>
              </a:spcBef>
              <a:spcAft>
                <a:spcPts val="1200"/>
              </a:spcAft>
              <a:buNone/>
              <a:defRPr/>
            </a:pPr>
            <a:r>
              <a:rPr lang="es-US" sz="1300" dirty="0"/>
              <a:t>Este es el </a:t>
            </a:r>
            <a:r>
              <a:rPr lang="es-US" sz="1300" noProof="1"/>
              <a:t>doctor</a:t>
            </a:r>
            <a:r>
              <a:rPr lang="es-US" sz="1300" dirty="0"/>
              <a:t> </a:t>
            </a:r>
            <a:r>
              <a:rPr lang="es-US" sz="1300" noProof="1"/>
              <a:t>Felix</a:t>
            </a:r>
            <a:r>
              <a:rPr lang="es-US" sz="1300" dirty="0"/>
              <a:t> Valbuena, un médico de familia colombo americano que vacunó personalmente a sus padres de 80 años. Aprenda más sobre él y otras personas que participan en el proceso desde el descubrimiento hasta el tratamiento:</a:t>
            </a:r>
            <a:r>
              <a:rPr lang="es-US" sz="1300" u="sng" dirty="0"/>
              <a:t> </a:t>
            </a:r>
            <a:r>
              <a:rPr lang="es-US" sz="1300" u="sng" dirty="0">
                <a:hlinkClick r:id="rId3"/>
              </a:rPr>
              <a:t>https://go.usa.gov/xHjBZ</a:t>
            </a:r>
            <a:r>
              <a:rPr lang="es-US" sz="1300" dirty="0"/>
              <a:t> #NIHCEAL</a:t>
            </a:r>
            <a:r>
              <a:rPr lang="es-US" sz="1600" dirty="0"/>
              <a:t> </a:t>
            </a:r>
            <a:endParaRPr kumimoji="0" lang="es-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lvl="0" indent="0">
              <a:lnSpc>
                <a:spcPct val="100000"/>
              </a:lnSpc>
              <a:spcBef>
                <a:spcPts val="300"/>
              </a:spcBef>
              <a:buNone/>
              <a:defRPr/>
            </a:pPr>
            <a:r>
              <a:rPr lang="en-US" sz="1600" i="1" dirty="0">
                <a:solidFill>
                  <a:srgbClr val="616165"/>
                </a:solidFill>
                <a:latin typeface="Arial" panose="020B0604020202020204"/>
                <a:cs typeface="+mn-cs"/>
              </a:rPr>
              <a:t>Twitter Copy 2</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indent="0">
              <a:lnSpc>
                <a:spcPct val="100000"/>
              </a:lnSpc>
              <a:spcBef>
                <a:spcPts val="300"/>
              </a:spcBef>
              <a:buNone/>
              <a:defRPr/>
            </a:pPr>
            <a:r>
              <a:rPr lang="es-US" sz="1300" dirty="0"/>
              <a:t>Este es el </a:t>
            </a:r>
            <a:r>
              <a:rPr lang="es-US" sz="1300" noProof="1"/>
              <a:t>doctor</a:t>
            </a:r>
            <a:r>
              <a:rPr lang="es-US" sz="1300" dirty="0"/>
              <a:t> </a:t>
            </a:r>
            <a:r>
              <a:rPr lang="es-US" sz="1300" noProof="1"/>
              <a:t>Felix</a:t>
            </a:r>
            <a:r>
              <a:rPr lang="es-US" sz="1300" dirty="0"/>
              <a:t> Valbuena, un médico de familia colombo americano que vacunó personalmente a sus padres de 80 años. Aprenda más sobre la diversidad en la ciencia contra el #COVID19: </a:t>
            </a:r>
            <a:r>
              <a:rPr lang="es-US" sz="1300" u="sng" dirty="0">
                <a:hlinkClick r:id="rId3"/>
              </a:rPr>
              <a:t>https://go.usa.gov/xHjBZ</a:t>
            </a:r>
            <a:r>
              <a:rPr lang="es-US" sz="1300" dirty="0"/>
              <a:t> #NIHCEAL</a:t>
            </a:r>
          </a:p>
          <a:p>
            <a:pPr marL="0" lvl="0" indent="0">
              <a:lnSpc>
                <a:spcPct val="100000"/>
              </a:lnSpc>
              <a:spcBef>
                <a:spcPts val="300"/>
              </a:spcBef>
              <a:buNone/>
              <a:defRPr/>
            </a:pP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874471" y="1690688"/>
            <a:ext cx="2939143" cy="338554"/>
          </a:xfrm>
          <a:prstGeom prst="rect">
            <a:avLst/>
          </a:prstGeom>
          <a:noFill/>
        </p:spPr>
        <p:txBody>
          <a:bodyPr wrap="square" rtlCol="0">
            <a:spAutoFit/>
          </a:bodyPr>
          <a:lstStyle/>
          <a:p>
            <a:r>
              <a:rPr lang="en-US" sz="1600" b="1" dirty="0"/>
              <a:t>IMAGE OPTIONS</a:t>
            </a:r>
          </a:p>
        </p:txBody>
      </p:sp>
      <p:pic>
        <p:nvPicPr>
          <p:cNvPr id="9" name="Picture 8" descr="A social media card with a photo of Dr. Felix Valbuena, the logo of the National Institutes of Health Community Engagement Alliance, and the heading “Soy algo más que un medico.”">
            <a:extLst>
              <a:ext uri="{FF2B5EF4-FFF2-40B4-BE49-F238E27FC236}">
                <a16:creationId xmlns:a16="http://schemas.microsoft.com/office/drawing/2014/main" id="{AB632140-9FC8-8C4B-BA65-F1716CEAA10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874471" y="2091070"/>
            <a:ext cx="3484245" cy="2921000"/>
          </a:xfrm>
          <a:prstGeom prst="rect">
            <a:avLst/>
          </a:prstGeom>
          <a:noFill/>
          <a:ln>
            <a:noFill/>
          </a:ln>
        </p:spPr>
      </p:pic>
      <p:sp>
        <p:nvSpPr>
          <p:cNvPr id="4" name="TextBox 3">
            <a:extLst>
              <a:ext uri="{FF2B5EF4-FFF2-40B4-BE49-F238E27FC236}">
                <a16:creationId xmlns:a16="http://schemas.microsoft.com/office/drawing/2014/main" id="{976A096D-73EC-5847-A219-40E87AA2D22B}"/>
              </a:ext>
            </a:extLst>
          </p:cNvPr>
          <p:cNvSpPr txBox="1"/>
          <p:nvPr/>
        </p:nvSpPr>
        <p:spPr>
          <a:xfrm>
            <a:off x="5874471" y="5167312"/>
            <a:ext cx="2623458" cy="738664"/>
          </a:xfrm>
          <a:prstGeom prst="rect">
            <a:avLst/>
          </a:prstGeom>
          <a:noFill/>
        </p:spPr>
        <p:txBody>
          <a:bodyPr wrap="square" rtlCol="0">
            <a:spAutoFit/>
          </a:bodyPr>
          <a:lstStyle/>
          <a:p>
            <a:r>
              <a:rPr lang="en-US" sz="1400" b="1" dirty="0">
                <a:solidFill>
                  <a:schemeClr val="accent1"/>
                </a:solidFill>
              </a:rPr>
              <a:t>Download </a:t>
            </a:r>
            <a:br>
              <a:rPr lang="en-US" sz="1400" dirty="0">
                <a:solidFill>
                  <a:schemeClr val="accent1"/>
                </a:solidFill>
              </a:rPr>
            </a:br>
            <a:r>
              <a:rPr lang="en-US" sz="1400" dirty="0">
                <a:solidFill>
                  <a:srgbClr val="206FB3"/>
                </a:solidFill>
                <a:hlinkClick r:id="rId5"/>
              </a:rPr>
              <a:t>Facebook image </a:t>
            </a:r>
            <a:endParaRPr lang="en-US" sz="1400" dirty="0">
              <a:solidFill>
                <a:srgbClr val="206FB3"/>
              </a:solidFill>
            </a:endParaRPr>
          </a:p>
          <a:p>
            <a:r>
              <a:rPr lang="en-US" sz="1400" dirty="0">
                <a:solidFill>
                  <a:srgbClr val="206FB3"/>
                </a:solidFill>
                <a:hlinkClick r:id="rId6"/>
              </a:rPr>
              <a:t>Twitter image </a:t>
            </a:r>
            <a:endParaRPr lang="en-US" sz="1400" dirty="0">
              <a:solidFill>
                <a:srgbClr val="206FB3"/>
              </a:solidFill>
            </a:endParaRPr>
          </a:p>
        </p:txBody>
      </p:sp>
      <p:sp>
        <p:nvSpPr>
          <p:cNvPr id="6" name="TextBox 5">
            <a:extLst>
              <a:ext uri="{FF2B5EF4-FFF2-40B4-BE49-F238E27FC236}">
                <a16:creationId xmlns:a16="http://schemas.microsoft.com/office/drawing/2014/main" id="{7A76BF18-6758-5A47-9A6A-B327845B2458}"/>
              </a:ext>
            </a:extLst>
          </p:cNvPr>
          <p:cNvSpPr txBox="1"/>
          <p:nvPr/>
        </p:nvSpPr>
        <p:spPr>
          <a:xfrm>
            <a:off x="9552237" y="2022138"/>
            <a:ext cx="2639763" cy="3462486"/>
          </a:xfrm>
          <a:prstGeom prst="rect">
            <a:avLst/>
          </a:prstGeom>
          <a:noFill/>
        </p:spPr>
        <p:txBody>
          <a:bodyPr wrap="square" rtlCol="0">
            <a:spAutoFit/>
          </a:bodyPr>
          <a:lstStyle/>
          <a:p>
            <a:r>
              <a:rPr lang="en-US" sz="1200" b="1" dirty="0"/>
              <a:t>IMAGE ALT TEXT</a:t>
            </a:r>
          </a:p>
          <a:p>
            <a:r>
              <a:rPr lang="en-US" sz="1200" b="1" i="1" dirty="0"/>
              <a:t>Facebook/Twitter</a:t>
            </a:r>
          </a:p>
          <a:p>
            <a:pPr>
              <a:spcAft>
                <a:spcPts val="600"/>
              </a:spcAft>
            </a:pPr>
            <a:r>
              <a:rPr lang="es-US" sz="1200" dirty="0"/>
              <a:t>El texto dice: “Soy más que un médico”.</a:t>
            </a:r>
          </a:p>
          <a:p>
            <a:pPr>
              <a:spcAft>
                <a:spcPts val="600"/>
              </a:spcAft>
            </a:pPr>
            <a:r>
              <a:rPr lang="es-US" sz="1200" dirty="0"/>
              <a:t>Gráficos del lado derecho: foto del Dr. Félix Valbuena con una ilustración abstracta de una molécula detrás.</a:t>
            </a:r>
          </a:p>
          <a:p>
            <a:pPr>
              <a:spcAft>
                <a:spcPts val="600"/>
              </a:spcAft>
            </a:pPr>
            <a:r>
              <a:rPr lang="es-US" sz="1200" dirty="0"/>
              <a:t>Logotipo: La Alianza de Participación Comunitaria de los Institutos Nacionales de Salud (en inglés) </a:t>
            </a:r>
          </a:p>
          <a:p>
            <a:r>
              <a:rPr lang="en-US" sz="1200" b="1" i="1" dirty="0"/>
              <a:t>LinkedIn</a:t>
            </a:r>
          </a:p>
          <a:p>
            <a:r>
              <a:rPr lang="es-US" sz="1200" dirty="0"/>
              <a:t>Imagen del Dr. Félix Valbuena que dice "Soy más que un médico". La Alianza de Participación Comunitaria de los NIH.</a:t>
            </a:r>
          </a:p>
        </p:txBody>
      </p:sp>
      <p:sp>
        <p:nvSpPr>
          <p:cNvPr id="8" name="TextBox 7">
            <a:extLst>
              <a:ext uri="{FF2B5EF4-FFF2-40B4-BE49-F238E27FC236}">
                <a16:creationId xmlns:a16="http://schemas.microsoft.com/office/drawing/2014/main" id="{2F2817A4-BB22-49BF-B9C3-1214A08DCEE7}"/>
              </a:ext>
            </a:extLst>
          </p:cNvPr>
          <p:cNvSpPr txBox="1"/>
          <p:nvPr/>
        </p:nvSpPr>
        <p:spPr>
          <a:xfrm>
            <a:off x="11585865" y="91591"/>
            <a:ext cx="488444" cy="369332"/>
          </a:xfrm>
          <a:prstGeom prst="rect">
            <a:avLst/>
          </a:prstGeom>
          <a:noFill/>
        </p:spPr>
        <p:txBody>
          <a:bodyPr wrap="square" rtlCol="0">
            <a:spAutoFit/>
          </a:bodyPr>
          <a:lstStyle/>
          <a:p>
            <a:r>
              <a:rPr lang="en-US" dirty="0"/>
              <a:t>17</a:t>
            </a:r>
          </a:p>
        </p:txBody>
      </p:sp>
    </p:spTree>
    <p:extLst>
      <p:ext uri="{BB962C8B-B14F-4D97-AF65-F5344CB8AC3E}">
        <p14:creationId xmlns:p14="http://schemas.microsoft.com/office/powerpoint/2010/main" val="4166072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0515600" cy="1325563"/>
          </a:xfrm>
        </p:spPr>
        <p:txBody>
          <a:bodyPr>
            <a:normAutofit/>
          </a:bodyPr>
          <a:lstStyle/>
          <a:p>
            <a:r>
              <a:rPr lang="en-US" dirty="0"/>
              <a:t>Dr. Katya </a:t>
            </a:r>
            <a:r>
              <a:rPr lang="en-US" dirty="0" err="1"/>
              <a:t>Corado</a:t>
            </a:r>
            <a:r>
              <a:rPr lang="en-US" dirty="0"/>
              <a:t> </a:t>
            </a:r>
            <a:br>
              <a:rPr lang="en-US" dirty="0"/>
            </a:br>
            <a:r>
              <a:rPr lang="en-US" sz="2000" dirty="0"/>
              <a:t>RESEARCHER</a:t>
            </a: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553528"/>
            <a:ext cx="4804206"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dirty="0">
                <a:ln>
                  <a:noFill/>
                </a:ln>
                <a:solidFill>
                  <a:srgbClr val="616165"/>
                </a:solidFill>
                <a:effectLst/>
                <a:uLnTx/>
                <a:uFillTx/>
                <a:latin typeface="Arial" panose="020B0604020202020204"/>
                <a:ea typeface="+mn-ea"/>
                <a:cs typeface="+mn-cs"/>
              </a:rPr>
              <a:t>POST COPY – SPANISH</a:t>
            </a:r>
            <a:endParaRPr kumimoji="0" lang="en-US" sz="1600" b="0" i="1" u="none" strike="noStrike" kern="1200" cap="none" spc="0" normalizeH="0" baseline="0" dirty="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dirty="0">
                <a:ln>
                  <a:noFill/>
                </a:ln>
                <a:solidFill>
                  <a:srgbClr val="616165"/>
                </a:solidFill>
                <a:effectLst/>
                <a:uLnTx/>
                <a:uFillTx/>
                <a:latin typeface="Arial" panose="020B0604020202020204"/>
                <a:ea typeface="+mn-ea"/>
                <a:cs typeface="+mn-cs"/>
              </a:rPr>
              <a:t>Facebook/LinkedIn</a:t>
            </a:r>
          </a:p>
          <a:p>
            <a:pPr marL="0" lvl="0" indent="0">
              <a:lnSpc>
                <a:spcPct val="100000"/>
              </a:lnSpc>
              <a:spcBef>
                <a:spcPts val="300"/>
              </a:spcBef>
              <a:spcAft>
                <a:spcPts val="1200"/>
              </a:spcAft>
              <a:buNone/>
              <a:defRPr/>
            </a:pPr>
            <a:r>
              <a:rPr lang="es-US" sz="1300" dirty="0"/>
              <a:t>Esta es la doctora Katya Corado. Ella es una vecina que comparte con su comunidad cómo funcionan la ciencia y las vacunas contra el COVID-19. Aprenda más sobre la diversidad en la ciencia contra el COVID-19: </a:t>
            </a:r>
            <a:r>
              <a:rPr lang="es-US" sz="1300" u="sng" dirty="0">
                <a:hlinkClick r:id="rId3"/>
              </a:rPr>
              <a:t>https://go.usa.gov/xHjBZ</a:t>
            </a:r>
            <a:r>
              <a:rPr lang="es-US" sz="1400" dirty="0"/>
              <a:t> </a:t>
            </a:r>
            <a:r>
              <a:rPr kumimoji="0" lang="es-US" sz="1600" b="0" i="0" u="none" strike="noStrike" kern="1200" cap="none" spc="0" normalizeH="0" baseline="0" noProof="0" dirty="0">
                <a:ln>
                  <a:noFill/>
                </a:ln>
                <a:solidFill>
                  <a:srgbClr val="206FB3"/>
                </a:solidFill>
                <a:effectLst/>
                <a:uLnTx/>
                <a:uFillTx/>
                <a:latin typeface="Arial" panose="020B0604020202020204"/>
                <a:ea typeface="Calibri" panose="020F0502020204030204" pitchFamily="34" charset="0"/>
                <a:cs typeface="Arial"/>
              </a:rPr>
              <a:t> </a:t>
            </a:r>
            <a:endParaRPr kumimoji="0" lang="es-US" sz="1600" b="0" i="1" u="none" strike="noStrike" kern="1200" cap="none" spc="0" normalizeH="0" baseline="0" noProof="0" dirty="0">
              <a:ln>
                <a:noFill/>
              </a:ln>
              <a:solidFill>
                <a:srgbClr val="206FB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dirty="0">
                <a:ln>
                  <a:noFill/>
                </a:ln>
                <a:solidFill>
                  <a:srgbClr val="616165"/>
                </a:solidFill>
                <a:effectLst/>
                <a:uLnTx/>
                <a:uFillTx/>
                <a:latin typeface="Arial" panose="020B0604020202020204"/>
                <a:ea typeface="+mn-ea"/>
                <a:cs typeface="+mn-cs"/>
              </a:rPr>
              <a:t>Twitter Copy 1</a:t>
            </a:r>
          </a:p>
          <a:p>
            <a:pPr marL="0" lvl="0" indent="0">
              <a:lnSpc>
                <a:spcPct val="100000"/>
              </a:lnSpc>
              <a:spcBef>
                <a:spcPts val="300"/>
              </a:spcBef>
              <a:spcAft>
                <a:spcPts val="1200"/>
              </a:spcAft>
              <a:buNone/>
              <a:defRPr/>
            </a:pPr>
            <a:r>
              <a:rPr lang="es-US" sz="1300" dirty="0"/>
              <a:t>Esta es la doctora Katya Corado. Ella es una vecina que comparte con su comunidad cómo funcionan la ciencia y las vacunas contra el #COVID19. Aprenda más sobre ella y otras personas que participan en el proceso desde el descubrimiento hasta el tratamiento: </a:t>
            </a:r>
            <a:r>
              <a:rPr lang="es-US" sz="1300" dirty="0">
                <a:hlinkClick r:id="rId3"/>
              </a:rPr>
              <a:t>https://go.usa.gov/xHjBZ</a:t>
            </a:r>
            <a:endParaRPr kumimoji="0" lang="es-US" sz="14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lvl="0" indent="0">
              <a:lnSpc>
                <a:spcPct val="100000"/>
              </a:lnSpc>
              <a:spcBef>
                <a:spcPts val="300"/>
              </a:spcBef>
              <a:buNone/>
              <a:defRPr/>
            </a:pPr>
            <a:r>
              <a:rPr lang="en-US" sz="1600" i="1" dirty="0">
                <a:solidFill>
                  <a:srgbClr val="616165"/>
                </a:solidFill>
                <a:latin typeface="Arial" panose="020B0604020202020204"/>
                <a:cs typeface="+mn-cs"/>
              </a:rPr>
              <a:t>Twitter Copy 2</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indent="0">
              <a:lnSpc>
                <a:spcPct val="100000"/>
              </a:lnSpc>
              <a:spcBef>
                <a:spcPts val="300"/>
              </a:spcBef>
              <a:buNone/>
              <a:defRPr/>
            </a:pPr>
            <a:r>
              <a:rPr lang="es-US" sz="1300" dirty="0"/>
              <a:t>Esta es la doctora Katya Corado. Ella es una vecina que comparte con su comunidad cómo funcionan la ciencia y las vacunas contra el COVID-19. Aprenda más sobre la diversidad en la ciencia contra el #COVID19: </a:t>
            </a:r>
            <a:r>
              <a:rPr lang="es-US" sz="1300" dirty="0">
                <a:hlinkClick r:id="rId3"/>
              </a:rPr>
              <a:t>https://go.usa.gov/xHjBZ</a:t>
            </a:r>
            <a:r>
              <a:rPr lang="es-US" sz="1300" dirty="0"/>
              <a:t>  #NIHCEAL #ListosParaLaVacuna #NIHCEAL #VaccineReady</a:t>
            </a:r>
          </a:p>
          <a:p>
            <a:pPr marL="0" lvl="0" indent="0">
              <a:lnSpc>
                <a:spcPct val="100000"/>
              </a:lnSpc>
              <a:spcBef>
                <a:spcPts val="300"/>
              </a:spcBef>
              <a:buNone/>
              <a:defRPr/>
            </a:pP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874471" y="1553528"/>
            <a:ext cx="2939143" cy="338554"/>
          </a:xfrm>
          <a:prstGeom prst="rect">
            <a:avLst/>
          </a:prstGeom>
          <a:noFill/>
        </p:spPr>
        <p:txBody>
          <a:bodyPr wrap="square" rtlCol="0">
            <a:spAutoFit/>
          </a:bodyPr>
          <a:lstStyle/>
          <a:p>
            <a:r>
              <a:rPr lang="en-US" sz="1600" b="1" dirty="0"/>
              <a:t>IMAGE OPTIONS</a:t>
            </a:r>
          </a:p>
        </p:txBody>
      </p:sp>
      <p:pic>
        <p:nvPicPr>
          <p:cNvPr id="10" name="Picture 9" descr="A social media card with a photo of Dr. Katya Corado, the logo of the National Institutes of Health Community Engagement Alliance, and the heading “Soy algo más que un medico que lleva a cabo investigaciones.”">
            <a:extLst>
              <a:ext uri="{FF2B5EF4-FFF2-40B4-BE49-F238E27FC236}">
                <a16:creationId xmlns:a16="http://schemas.microsoft.com/office/drawing/2014/main" id="{781E21DF-C426-9E47-99E7-C3BE8CBD802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874471" y="2076351"/>
            <a:ext cx="3536950" cy="2964815"/>
          </a:xfrm>
          <a:prstGeom prst="rect">
            <a:avLst/>
          </a:prstGeom>
          <a:noFill/>
          <a:ln>
            <a:noFill/>
          </a:ln>
        </p:spPr>
      </p:pic>
      <p:sp>
        <p:nvSpPr>
          <p:cNvPr id="4" name="TextBox 3">
            <a:extLst>
              <a:ext uri="{FF2B5EF4-FFF2-40B4-BE49-F238E27FC236}">
                <a16:creationId xmlns:a16="http://schemas.microsoft.com/office/drawing/2014/main" id="{976A096D-73EC-5847-A219-40E87AA2D22B}"/>
              </a:ext>
            </a:extLst>
          </p:cNvPr>
          <p:cNvSpPr txBox="1"/>
          <p:nvPr/>
        </p:nvSpPr>
        <p:spPr>
          <a:xfrm>
            <a:off x="5874471" y="5225435"/>
            <a:ext cx="2623458" cy="738664"/>
          </a:xfrm>
          <a:prstGeom prst="rect">
            <a:avLst/>
          </a:prstGeom>
          <a:noFill/>
        </p:spPr>
        <p:txBody>
          <a:bodyPr wrap="square" lIns="91440" tIns="45720" rIns="91440" bIns="45720" rtlCol="0" anchor="t">
            <a:spAutoFit/>
          </a:bodyPr>
          <a:lstStyle/>
          <a:p>
            <a:r>
              <a:rPr lang="en-US" sz="1400" b="1" dirty="0">
                <a:solidFill>
                  <a:schemeClr val="accent1"/>
                </a:solidFill>
              </a:rPr>
              <a:t>Download </a:t>
            </a:r>
            <a:br>
              <a:rPr lang="en-US" sz="1400" dirty="0">
                <a:solidFill>
                  <a:schemeClr val="accent1"/>
                </a:solidFill>
              </a:rPr>
            </a:br>
            <a:r>
              <a:rPr lang="en-US" sz="1400" dirty="0">
                <a:solidFill>
                  <a:srgbClr val="206FB3"/>
                </a:solidFill>
                <a:hlinkClick r:id="rId5"/>
              </a:rPr>
              <a:t>Facebook/LinkedIn image </a:t>
            </a:r>
            <a:endParaRPr lang="en-US" sz="1400" dirty="0">
              <a:solidFill>
                <a:srgbClr val="206FB3"/>
              </a:solidFill>
            </a:endParaRPr>
          </a:p>
          <a:p>
            <a:r>
              <a:rPr lang="en-US" sz="1400" dirty="0">
                <a:solidFill>
                  <a:srgbClr val="206FB3"/>
                </a:solidFill>
                <a:hlinkClick r:id="rId6"/>
              </a:rPr>
              <a:t>Twitter image </a:t>
            </a:r>
            <a:endParaRPr lang="en-US" sz="1400" dirty="0">
              <a:solidFill>
                <a:srgbClr val="206FB3"/>
              </a:solidFill>
            </a:endParaRPr>
          </a:p>
        </p:txBody>
      </p:sp>
      <p:sp>
        <p:nvSpPr>
          <p:cNvPr id="8" name="TextBox 7">
            <a:extLst>
              <a:ext uri="{FF2B5EF4-FFF2-40B4-BE49-F238E27FC236}">
                <a16:creationId xmlns:a16="http://schemas.microsoft.com/office/drawing/2014/main" id="{6ED26500-BE63-A849-8115-158E997C8550}"/>
              </a:ext>
            </a:extLst>
          </p:cNvPr>
          <p:cNvSpPr txBox="1"/>
          <p:nvPr/>
        </p:nvSpPr>
        <p:spPr>
          <a:xfrm>
            <a:off x="9526421" y="1947615"/>
            <a:ext cx="2424279" cy="3647152"/>
          </a:xfrm>
          <a:prstGeom prst="rect">
            <a:avLst/>
          </a:prstGeom>
          <a:noFill/>
        </p:spPr>
        <p:txBody>
          <a:bodyPr wrap="square" rtlCol="0">
            <a:spAutoFit/>
          </a:bodyPr>
          <a:lstStyle/>
          <a:p>
            <a:r>
              <a:rPr lang="en-US" sz="1200" b="1" dirty="0"/>
              <a:t>IMAGE ALT TEXT</a:t>
            </a:r>
          </a:p>
          <a:p>
            <a:r>
              <a:rPr lang="en-US" sz="1200" b="1" i="1" dirty="0"/>
              <a:t>Facebook/Twitter</a:t>
            </a:r>
          </a:p>
          <a:p>
            <a:pPr fontAlgn="base">
              <a:spcAft>
                <a:spcPts val="600"/>
              </a:spcAft>
            </a:pPr>
            <a:r>
              <a:rPr lang="es-US" sz="1200" dirty="0"/>
              <a:t>El texto dice: “Soy más que una médica que lleva a cabo investigaciones”.  </a:t>
            </a:r>
          </a:p>
          <a:p>
            <a:pPr fontAlgn="base">
              <a:spcAft>
                <a:spcPts val="600"/>
              </a:spcAft>
            </a:pPr>
            <a:r>
              <a:rPr lang="es-US" sz="1200" dirty="0"/>
              <a:t>Gráficos del lado derecho: foto del Dra. Katya Corado con una ilustración abstracta de una molécula detrás. </a:t>
            </a:r>
          </a:p>
          <a:p>
            <a:pPr fontAlgn="base">
              <a:spcAft>
                <a:spcPts val="600"/>
              </a:spcAft>
            </a:pPr>
            <a:r>
              <a:rPr lang="es-US" sz="1200" dirty="0"/>
              <a:t>Logotipo: La Alianza de Participación Comunitaria de los Institutos Nacionales de Salud (en inglés) </a:t>
            </a:r>
          </a:p>
          <a:p>
            <a:r>
              <a:rPr lang="en-US" sz="1200" b="1" i="1" dirty="0"/>
              <a:t>LinkedIn</a:t>
            </a:r>
          </a:p>
          <a:p>
            <a:r>
              <a:rPr lang="es-US" sz="1200" dirty="0"/>
              <a:t>Imagen de la Dra. Katya Corado que dice " Soy más que una médica que lleva a cabo investigaciones".</a:t>
            </a:r>
          </a:p>
        </p:txBody>
      </p:sp>
      <p:sp>
        <p:nvSpPr>
          <p:cNvPr id="9" name="TextBox 8">
            <a:extLst>
              <a:ext uri="{FF2B5EF4-FFF2-40B4-BE49-F238E27FC236}">
                <a16:creationId xmlns:a16="http://schemas.microsoft.com/office/drawing/2014/main" id="{65DE3302-0348-447A-A301-A22944898840}"/>
              </a:ext>
            </a:extLst>
          </p:cNvPr>
          <p:cNvSpPr txBox="1"/>
          <p:nvPr/>
        </p:nvSpPr>
        <p:spPr>
          <a:xfrm>
            <a:off x="11585865" y="91591"/>
            <a:ext cx="488444" cy="369332"/>
          </a:xfrm>
          <a:prstGeom prst="rect">
            <a:avLst/>
          </a:prstGeom>
          <a:noFill/>
        </p:spPr>
        <p:txBody>
          <a:bodyPr wrap="square" rtlCol="0">
            <a:spAutoFit/>
          </a:bodyPr>
          <a:lstStyle/>
          <a:p>
            <a:r>
              <a:rPr lang="en-US" dirty="0"/>
              <a:t>18</a:t>
            </a:r>
          </a:p>
        </p:txBody>
      </p:sp>
    </p:spTree>
    <p:extLst>
      <p:ext uri="{BB962C8B-B14F-4D97-AF65-F5344CB8AC3E}">
        <p14:creationId xmlns:p14="http://schemas.microsoft.com/office/powerpoint/2010/main" val="2840149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0515600" cy="1325563"/>
          </a:xfrm>
        </p:spPr>
        <p:txBody>
          <a:bodyPr>
            <a:normAutofit/>
          </a:bodyPr>
          <a:lstStyle/>
          <a:p>
            <a:r>
              <a:rPr lang="en-US" dirty="0"/>
              <a:t>Dr. Lisa Cooper </a:t>
            </a:r>
            <a:br>
              <a:rPr lang="en-US" dirty="0"/>
            </a:br>
            <a:r>
              <a:rPr lang="en-US" sz="2000" dirty="0"/>
              <a:t>SAFETY MONITOR</a:t>
            </a: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529547"/>
            <a:ext cx="4556760" cy="4656656"/>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616165"/>
                </a:solidFill>
                <a:effectLst/>
                <a:uLnTx/>
                <a:uFillTx/>
                <a:latin typeface="Arial" panose="020B0604020202020204"/>
                <a:ea typeface="+mn-ea"/>
                <a:cs typeface="+mn-cs"/>
              </a:rPr>
              <a:t>POST COPY – </a:t>
            </a:r>
            <a:r>
              <a:rPr lang="en-US" sz="1600" b="1" dirty="0">
                <a:solidFill>
                  <a:srgbClr val="616165"/>
                </a:solidFill>
                <a:latin typeface="Arial" panose="020B0604020202020204"/>
                <a:cs typeface="+mn-cs"/>
              </a:rPr>
              <a:t>SPANISH</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rPr>
              <a:t>Facebook/LinkedIn</a:t>
            </a:r>
          </a:p>
          <a:p>
            <a:pPr marL="0" lvl="0" indent="0">
              <a:lnSpc>
                <a:spcPct val="100000"/>
              </a:lnSpc>
              <a:spcBef>
                <a:spcPts val="300"/>
              </a:spcBef>
              <a:spcAft>
                <a:spcPts val="1200"/>
              </a:spcAft>
              <a:buNone/>
              <a:defRPr/>
            </a:pPr>
            <a:r>
              <a:rPr lang="es-US" sz="1300" dirty="0"/>
              <a:t>La doctora Lisa Cooper, hija de un inmigrante liberiano, revisa los datos de las vacunas. Puede confirmar que las vacunas para nuestros padres son seguras. Aprenda más sobre la diversidad en la ciencia contra el COVID-19: </a:t>
            </a:r>
            <a:r>
              <a:rPr lang="es-US" sz="1300" u="sng" dirty="0">
                <a:hlinkClick r:id="rId3"/>
              </a:rPr>
              <a:t>https://go.usa.gov/xHjBZ</a:t>
            </a:r>
            <a:r>
              <a:rPr lang="es-US" sz="1400" dirty="0"/>
              <a:t> </a:t>
            </a:r>
            <a:r>
              <a:rPr kumimoji="0" lang="es-US" sz="1600" b="0" i="0" u="none" strike="noStrike" kern="1200" cap="none" spc="0" normalizeH="0" baseline="0" noProof="0" dirty="0">
                <a:ln>
                  <a:noFill/>
                </a:ln>
                <a:solidFill>
                  <a:srgbClr val="206FB3"/>
                </a:solidFill>
                <a:effectLst/>
                <a:uLnTx/>
                <a:uFillTx/>
                <a:latin typeface="Arial" panose="020B0604020202020204"/>
                <a:ea typeface="Calibri" panose="020F0502020204030204" pitchFamily="34" charset="0"/>
                <a:cs typeface="Arial"/>
              </a:rPr>
              <a:t> </a:t>
            </a:r>
            <a:endParaRPr kumimoji="0" lang="es-US" sz="1600" b="0" i="1" u="none" strike="noStrike" kern="1200" cap="none" spc="0" normalizeH="0" baseline="0" noProof="0" dirty="0">
              <a:ln>
                <a:noFill/>
              </a:ln>
              <a:solidFill>
                <a:srgbClr val="206FB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dirty="0">
                <a:ln>
                  <a:noFill/>
                </a:ln>
                <a:solidFill>
                  <a:srgbClr val="616165"/>
                </a:solidFill>
                <a:effectLst/>
                <a:uLnTx/>
                <a:uFillTx/>
                <a:latin typeface="Arial" panose="020B0604020202020204"/>
                <a:ea typeface="+mn-ea"/>
                <a:cs typeface="+mn-cs"/>
              </a:rPr>
              <a:t>Twitter Copy 1</a:t>
            </a:r>
          </a:p>
          <a:p>
            <a:pPr marL="0" lvl="0" indent="0">
              <a:lnSpc>
                <a:spcPct val="100000"/>
              </a:lnSpc>
              <a:spcBef>
                <a:spcPts val="300"/>
              </a:spcBef>
              <a:spcAft>
                <a:spcPts val="1200"/>
              </a:spcAft>
              <a:buNone/>
            </a:pPr>
            <a:r>
              <a:rPr lang="es-US" sz="1300" dirty="0"/>
              <a:t>La doctora Lisa Cooper, hija de un inmigrante, revisa los datos de las vacunas. Puede confirmar que las vacunas para nuestros padres son seguras. Aprenda sobre las personas que participan en el proceso desde el descubrimiento hasta el tratamiento: </a:t>
            </a:r>
            <a:r>
              <a:rPr lang="es-US" sz="1300" u="sng" dirty="0">
                <a:hlinkClick r:id="rId3"/>
              </a:rPr>
              <a:t>https://go.usa.gov/xHjBZ</a:t>
            </a:r>
            <a:endParaRPr kumimoji="0" lang="es-US" sz="13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lvl="0" indent="0">
              <a:lnSpc>
                <a:spcPct val="100000"/>
              </a:lnSpc>
              <a:spcBef>
                <a:spcPts val="300"/>
              </a:spcBef>
              <a:buNone/>
              <a:defRPr/>
            </a:pPr>
            <a:r>
              <a:rPr lang="en-US" sz="1600" i="1" dirty="0">
                <a:solidFill>
                  <a:srgbClr val="616165"/>
                </a:solidFill>
                <a:latin typeface="Arial" panose="020B0604020202020204"/>
                <a:cs typeface="+mn-cs"/>
              </a:rPr>
              <a:t>Twitter Copy 2</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lvl="0" indent="0">
              <a:spcBef>
                <a:spcPts val="0"/>
              </a:spcBef>
              <a:buNone/>
            </a:pPr>
            <a:r>
              <a:rPr lang="es-US" sz="1300" dirty="0"/>
              <a:t>La doctora Lisa Cooper, hija de un inmigrante, revisa los datos de las vacunas. Puede confirmar que las vacunas para nuestros padres son seguras. Aprenda más sobre la diversidad en la ciencia contra el #COVID19:</a:t>
            </a:r>
            <a:r>
              <a:rPr lang="es-US" sz="1300" u="sng" dirty="0"/>
              <a:t> </a:t>
            </a:r>
            <a:r>
              <a:rPr lang="es-US" sz="1300" u="sng" dirty="0">
                <a:hlinkClick r:id="rId3"/>
              </a:rPr>
              <a:t>https://go.usa.gov/xHjBZ</a:t>
            </a:r>
            <a:r>
              <a:rPr lang="es-US" sz="1300" u="sng" dirty="0"/>
              <a:t> </a:t>
            </a:r>
            <a:r>
              <a:rPr lang="es-US" sz="1300" dirty="0"/>
              <a:t>#NIHCEAL #ListosParaLaVacuna</a:t>
            </a:r>
          </a:p>
        </p:txBody>
      </p:sp>
      <p:sp>
        <p:nvSpPr>
          <p:cNvPr id="3" name="TextBox 2">
            <a:extLst>
              <a:ext uri="{FF2B5EF4-FFF2-40B4-BE49-F238E27FC236}">
                <a16:creationId xmlns:a16="http://schemas.microsoft.com/office/drawing/2014/main" id="{C28B94AD-3D42-AB49-B1E4-155FF41F26E5}"/>
              </a:ext>
            </a:extLst>
          </p:cNvPr>
          <p:cNvSpPr txBox="1"/>
          <p:nvPr/>
        </p:nvSpPr>
        <p:spPr>
          <a:xfrm>
            <a:off x="5874471" y="1431608"/>
            <a:ext cx="2939143" cy="338554"/>
          </a:xfrm>
          <a:prstGeom prst="rect">
            <a:avLst/>
          </a:prstGeom>
          <a:noFill/>
        </p:spPr>
        <p:txBody>
          <a:bodyPr wrap="square" rtlCol="0">
            <a:spAutoFit/>
          </a:bodyPr>
          <a:lstStyle/>
          <a:p>
            <a:r>
              <a:rPr lang="en-US" sz="1600" b="1" dirty="0"/>
              <a:t>IMAGE OPTIONS</a:t>
            </a:r>
          </a:p>
        </p:txBody>
      </p:sp>
      <p:pic>
        <p:nvPicPr>
          <p:cNvPr id="9" name="Picture 8" descr="A social media card with a photo of Dr. Lisa Cooper, the logo of the National Institutes of Health Community Engagement Alliance, and the heading “Soy algo más que una medica. You me aseguro do que los estudios clínicos sean seguros.”">
            <a:extLst>
              <a:ext uri="{FF2B5EF4-FFF2-40B4-BE49-F238E27FC236}">
                <a16:creationId xmlns:a16="http://schemas.microsoft.com/office/drawing/2014/main" id="{5B1400DE-88AC-7545-8D45-B30B7AA2EA1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874471" y="1980149"/>
            <a:ext cx="3562350" cy="2985770"/>
          </a:xfrm>
          <a:prstGeom prst="rect">
            <a:avLst/>
          </a:prstGeom>
          <a:noFill/>
          <a:ln>
            <a:noFill/>
          </a:ln>
        </p:spPr>
      </p:pic>
      <p:sp>
        <p:nvSpPr>
          <p:cNvPr id="4" name="TextBox 3">
            <a:extLst>
              <a:ext uri="{FF2B5EF4-FFF2-40B4-BE49-F238E27FC236}">
                <a16:creationId xmlns:a16="http://schemas.microsoft.com/office/drawing/2014/main" id="{976A096D-73EC-5847-A219-40E87AA2D22B}"/>
              </a:ext>
            </a:extLst>
          </p:cNvPr>
          <p:cNvSpPr txBox="1"/>
          <p:nvPr/>
        </p:nvSpPr>
        <p:spPr>
          <a:xfrm>
            <a:off x="5874471" y="5111355"/>
            <a:ext cx="2623458" cy="738664"/>
          </a:xfrm>
          <a:prstGeom prst="rect">
            <a:avLst/>
          </a:prstGeom>
          <a:noFill/>
        </p:spPr>
        <p:txBody>
          <a:bodyPr wrap="square" lIns="91440" tIns="45720" rIns="91440" bIns="45720" rtlCol="0" anchor="t">
            <a:spAutoFit/>
          </a:bodyPr>
          <a:lstStyle/>
          <a:p>
            <a:r>
              <a:rPr lang="en-US" sz="1400" b="1" dirty="0">
                <a:solidFill>
                  <a:schemeClr val="accent1"/>
                </a:solidFill>
              </a:rPr>
              <a:t>Download </a:t>
            </a:r>
            <a:br>
              <a:rPr lang="en-US" sz="1400" dirty="0">
                <a:solidFill>
                  <a:schemeClr val="accent1"/>
                </a:solidFill>
              </a:rPr>
            </a:br>
            <a:r>
              <a:rPr lang="en-US" sz="1400" dirty="0">
                <a:solidFill>
                  <a:srgbClr val="206FB3"/>
                </a:solidFill>
                <a:hlinkClick r:id="rId5"/>
              </a:rPr>
              <a:t>Facebook/ LinkedIn image </a:t>
            </a:r>
            <a:endParaRPr lang="en-US" sz="1400" dirty="0">
              <a:solidFill>
                <a:srgbClr val="206FB3"/>
              </a:solidFill>
            </a:endParaRPr>
          </a:p>
          <a:p>
            <a:r>
              <a:rPr lang="en-US" sz="1400" dirty="0">
                <a:solidFill>
                  <a:srgbClr val="206FB3"/>
                </a:solidFill>
                <a:hlinkClick r:id="rId6"/>
              </a:rPr>
              <a:t>Twitter image </a:t>
            </a:r>
            <a:endParaRPr lang="en-US" sz="1400" dirty="0">
              <a:solidFill>
                <a:srgbClr val="206FB3"/>
              </a:solidFill>
            </a:endParaRPr>
          </a:p>
        </p:txBody>
      </p:sp>
      <p:sp>
        <p:nvSpPr>
          <p:cNvPr id="8" name="TextBox 7">
            <a:extLst>
              <a:ext uri="{FF2B5EF4-FFF2-40B4-BE49-F238E27FC236}">
                <a16:creationId xmlns:a16="http://schemas.microsoft.com/office/drawing/2014/main" id="{03B2B957-EED0-9147-95A5-CA6DCDFD0061}"/>
              </a:ext>
            </a:extLst>
          </p:cNvPr>
          <p:cNvSpPr txBox="1"/>
          <p:nvPr/>
        </p:nvSpPr>
        <p:spPr>
          <a:xfrm>
            <a:off x="9436821" y="1529547"/>
            <a:ext cx="2623458" cy="3831818"/>
          </a:xfrm>
          <a:prstGeom prst="rect">
            <a:avLst/>
          </a:prstGeom>
          <a:noFill/>
        </p:spPr>
        <p:txBody>
          <a:bodyPr wrap="square" rtlCol="0">
            <a:spAutoFit/>
          </a:bodyPr>
          <a:lstStyle/>
          <a:p>
            <a:r>
              <a:rPr lang="en-US" sz="1200" b="1" dirty="0"/>
              <a:t>IMAGE ALT TEXT</a:t>
            </a:r>
          </a:p>
          <a:p>
            <a:r>
              <a:rPr lang="en-US" sz="1200" b="1" i="1" dirty="0"/>
              <a:t>Facebook/Twitter</a:t>
            </a:r>
          </a:p>
          <a:p>
            <a:pPr fontAlgn="base">
              <a:spcAft>
                <a:spcPts val="600"/>
              </a:spcAft>
            </a:pPr>
            <a:r>
              <a:rPr lang="es-US" sz="1200" dirty="0"/>
              <a:t>El texto dice: “Soy más que una médica. Yo me aseguro de que los estudios clínicos sean seguros”. </a:t>
            </a:r>
          </a:p>
          <a:p>
            <a:pPr fontAlgn="base">
              <a:spcAft>
                <a:spcPts val="600"/>
              </a:spcAft>
            </a:pPr>
            <a:r>
              <a:rPr lang="es-US" sz="1200" dirty="0"/>
              <a:t>Gráficos del lado derecho: foto del Dra. Lisa Cooper con una ilustración abstracta de una molécula detrás.  </a:t>
            </a:r>
          </a:p>
          <a:p>
            <a:pPr fontAlgn="base">
              <a:spcAft>
                <a:spcPts val="600"/>
              </a:spcAft>
            </a:pPr>
            <a:r>
              <a:rPr lang="es-US" sz="1200" dirty="0"/>
              <a:t>Logotipo: La Alianza de Participación Comunitaria de los Institutos Nacionales de Salud (en inglés) </a:t>
            </a:r>
          </a:p>
          <a:p>
            <a:r>
              <a:rPr lang="en-US" sz="1200" b="1" dirty="0"/>
              <a:t>LinkedIn</a:t>
            </a:r>
          </a:p>
          <a:p>
            <a:r>
              <a:rPr lang="es-US" sz="1200" dirty="0"/>
              <a:t>Imagen de la Dra. Cooper que dice “Soy más que una médica. Yo me aseguro de que los estudios clínicos sean seguros”.  </a:t>
            </a:r>
          </a:p>
        </p:txBody>
      </p:sp>
      <p:sp>
        <p:nvSpPr>
          <p:cNvPr id="10" name="TextBox 9">
            <a:extLst>
              <a:ext uri="{FF2B5EF4-FFF2-40B4-BE49-F238E27FC236}">
                <a16:creationId xmlns:a16="http://schemas.microsoft.com/office/drawing/2014/main" id="{F38149E0-F5F4-40BA-B14E-B2651054ACD6}"/>
              </a:ext>
            </a:extLst>
          </p:cNvPr>
          <p:cNvSpPr txBox="1"/>
          <p:nvPr/>
        </p:nvSpPr>
        <p:spPr>
          <a:xfrm>
            <a:off x="11585865" y="91591"/>
            <a:ext cx="488444" cy="369332"/>
          </a:xfrm>
          <a:prstGeom prst="rect">
            <a:avLst/>
          </a:prstGeom>
          <a:noFill/>
        </p:spPr>
        <p:txBody>
          <a:bodyPr wrap="square" rtlCol="0">
            <a:spAutoFit/>
          </a:bodyPr>
          <a:lstStyle/>
          <a:p>
            <a:r>
              <a:rPr lang="en-US" dirty="0"/>
              <a:t>19</a:t>
            </a:r>
          </a:p>
        </p:txBody>
      </p:sp>
    </p:spTree>
    <p:extLst>
      <p:ext uri="{BB962C8B-B14F-4D97-AF65-F5344CB8AC3E}">
        <p14:creationId xmlns:p14="http://schemas.microsoft.com/office/powerpoint/2010/main" val="3206835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A39E-941F-5A4C-BB63-8F5BCF826EDF}"/>
              </a:ext>
            </a:extLst>
          </p:cNvPr>
          <p:cNvSpPr>
            <a:spLocks noGrp="1"/>
          </p:cNvSpPr>
          <p:nvPr>
            <p:ph type="title"/>
          </p:nvPr>
        </p:nvSpPr>
        <p:spPr>
          <a:xfrm>
            <a:off x="838200" y="387985"/>
            <a:ext cx="10515600" cy="1325563"/>
          </a:xfrm>
        </p:spPr>
        <p:txBody>
          <a:bodyPr/>
          <a:lstStyle/>
          <a:p>
            <a:r>
              <a:rPr lang="en-US" dirty="0">
                <a:latin typeface="Arial"/>
                <a:cs typeface="Arial"/>
              </a:rPr>
              <a:t>About This Toolkit </a:t>
            </a:r>
            <a:endParaRPr lang="en-US" dirty="0"/>
          </a:p>
        </p:txBody>
      </p:sp>
      <p:sp>
        <p:nvSpPr>
          <p:cNvPr id="3" name="Content Placeholder 2">
            <a:extLst>
              <a:ext uri="{FF2B5EF4-FFF2-40B4-BE49-F238E27FC236}">
                <a16:creationId xmlns:a16="http://schemas.microsoft.com/office/drawing/2014/main" id="{E8E541BB-6CC4-3749-A6B4-FF158135C832}"/>
              </a:ext>
            </a:extLst>
          </p:cNvPr>
          <p:cNvSpPr>
            <a:spLocks noGrp="1"/>
          </p:cNvSpPr>
          <p:nvPr>
            <p:ph idx="1"/>
          </p:nvPr>
        </p:nvSpPr>
        <p:spPr>
          <a:xfrm>
            <a:off x="838200" y="1628267"/>
            <a:ext cx="7732594" cy="4351338"/>
          </a:xfrm>
        </p:spPr>
        <p:txBody>
          <a:bodyPr vert="horz" lIns="91440" tIns="45720" rIns="91440" bIns="45720" rtlCol="0" anchor="t">
            <a:normAutofit fontScale="92500"/>
          </a:bodyPr>
          <a:lstStyle/>
          <a:p>
            <a:pPr marL="0" indent="0">
              <a:lnSpc>
                <a:spcPct val="150000"/>
              </a:lnSpc>
              <a:spcBef>
                <a:spcPts val="800"/>
              </a:spcBef>
              <a:spcAft>
                <a:spcPts val="800"/>
              </a:spcAft>
              <a:buNone/>
            </a:pPr>
            <a:r>
              <a:rPr lang="en-US" sz="1800" dirty="0">
                <a:latin typeface="Arial"/>
                <a:cs typeface="Arial"/>
              </a:rPr>
              <a:t>The </a:t>
            </a:r>
            <a:r>
              <a:rPr lang="en-US" sz="1800" b="1" dirty="0">
                <a:latin typeface="Arial"/>
                <a:cs typeface="Arial"/>
              </a:rPr>
              <a:t>NIH Community Engagement Alliance (CEAL) Against COVID-19 Disparities</a:t>
            </a:r>
            <a:r>
              <a:rPr lang="en-US" sz="1800" dirty="0">
                <a:latin typeface="Arial"/>
                <a:cs typeface="Arial"/>
              </a:rPr>
              <a:t> focuses on addressing misinformation around COVID-19, engaging trusted partners and messengers in the delivery of accurate information, and educating communities on the importance of inclusion in clinical </a:t>
            </a:r>
            <a:r>
              <a:rPr lang="en-US" sz="1800" dirty="0">
                <a:solidFill>
                  <a:schemeClr val="tx1"/>
                </a:solidFill>
                <a:latin typeface="Arial"/>
                <a:cs typeface="Arial"/>
              </a:rPr>
              <a:t>research and its discoveries </a:t>
            </a:r>
            <a:r>
              <a:rPr lang="en-US" sz="1800" dirty="0">
                <a:latin typeface="Arial"/>
                <a:cs typeface="Arial"/>
              </a:rPr>
              <a:t>to overcome COVID-19.</a:t>
            </a:r>
          </a:p>
          <a:p>
            <a:pPr marL="0" indent="0">
              <a:lnSpc>
                <a:spcPct val="150000"/>
              </a:lnSpc>
              <a:spcBef>
                <a:spcPts val="800"/>
              </a:spcBef>
              <a:spcAft>
                <a:spcPts val="800"/>
              </a:spcAft>
              <a:buNone/>
            </a:pPr>
            <a:r>
              <a:rPr lang="en-US" sz="1800" dirty="0">
                <a:latin typeface="Arial"/>
                <a:cs typeface="Arial"/>
              </a:rPr>
              <a:t>This toolkit showcases CEAL’s newly-launched </a:t>
            </a:r>
            <a:r>
              <a:rPr lang="en-US" sz="1800" dirty="0">
                <a:latin typeface="Arial"/>
                <a:cs typeface="Arial"/>
                <a:hlinkClick r:id="rId3"/>
              </a:rPr>
              <a:t>Scientific Pathway</a:t>
            </a:r>
            <a:r>
              <a:rPr lang="en-US" sz="1800" dirty="0">
                <a:latin typeface="Arial"/>
                <a:cs typeface="Arial"/>
              </a:rPr>
              <a:t>, which spotlights some of the diverse leaders who have contributed to COVID-19 research and treatment and emphasizes that safety always guides research. </a:t>
            </a:r>
          </a:p>
          <a:p>
            <a:pPr marL="0" indent="0">
              <a:lnSpc>
                <a:spcPct val="150000"/>
              </a:lnSpc>
              <a:spcBef>
                <a:spcPts val="800"/>
              </a:spcBef>
              <a:spcAft>
                <a:spcPts val="800"/>
              </a:spcAft>
              <a:buNone/>
            </a:pPr>
            <a:r>
              <a:rPr lang="en-US" sz="1800" dirty="0">
                <a:latin typeface="Arial"/>
                <a:cs typeface="Arial"/>
              </a:rPr>
              <a:t>Find additional resources including COVID-19-related fact sheets, infographics, and videos on the CEAL website at </a:t>
            </a:r>
            <a:r>
              <a:rPr lang="en-US" sz="1800" dirty="0">
                <a:solidFill>
                  <a:srgbClr val="206FB3"/>
                </a:solidFill>
                <a:latin typeface="Arial"/>
                <a:cs typeface="Arial"/>
                <a:hlinkClick r:id="rId4">
                  <a:extLst>
                    <a:ext uri="{A12FA001-AC4F-418D-AE19-62706E023703}">
                      <ahyp:hlinkClr xmlns:ahyp="http://schemas.microsoft.com/office/drawing/2018/hyperlinkcolor" val="tx"/>
                    </a:ext>
                  </a:extLst>
                </a:hlinkClick>
              </a:rPr>
              <a:t>covid19community.nih.gov</a:t>
            </a:r>
            <a:r>
              <a:rPr lang="en-US" sz="1800" dirty="0">
                <a:solidFill>
                  <a:srgbClr val="206FB3"/>
                </a:solidFill>
                <a:latin typeface="Arial"/>
                <a:cs typeface="Arial"/>
              </a:rPr>
              <a:t> </a:t>
            </a:r>
            <a:endParaRPr lang="en-US" sz="1800" dirty="0">
              <a:solidFill>
                <a:srgbClr val="206FB3"/>
              </a:solidFill>
            </a:endParaRPr>
          </a:p>
        </p:txBody>
      </p:sp>
      <p:sp>
        <p:nvSpPr>
          <p:cNvPr id="5" name="Content Placeholder 4">
            <a:extLst>
              <a:ext uri="{FF2B5EF4-FFF2-40B4-BE49-F238E27FC236}">
                <a16:creationId xmlns:a16="http://schemas.microsoft.com/office/drawing/2014/main" id="{27A5BBED-4BB1-41DB-A8E0-6DE52BBC57BD}"/>
              </a:ext>
            </a:extLst>
          </p:cNvPr>
          <p:cNvSpPr>
            <a:spLocks noGrp="1"/>
          </p:cNvSpPr>
          <p:nvPr>
            <p:ph sz="quarter" idx="10"/>
          </p:nvPr>
        </p:nvSpPr>
        <p:spPr/>
        <p:txBody>
          <a:bodyPr/>
          <a:lstStyle/>
          <a:p>
            <a:pPr marL="0" indent="0">
              <a:buNone/>
            </a:pPr>
            <a:r>
              <a:rPr lang="en-US" sz="1800" b="1" dirty="0">
                <a:solidFill>
                  <a:schemeClr val="bg1"/>
                </a:solidFill>
                <a:latin typeface="Arial"/>
                <a:cs typeface="Arial"/>
              </a:rPr>
              <a:t>Content Guide</a:t>
            </a:r>
          </a:p>
          <a:p>
            <a:pPr marL="0" indent="0">
              <a:spcAft>
                <a:spcPts val="2400"/>
              </a:spcAft>
              <a:buNone/>
            </a:pPr>
            <a:r>
              <a:rPr lang="en-US" sz="1800" dirty="0">
                <a:solidFill>
                  <a:schemeClr val="bg1"/>
                </a:solidFill>
                <a:latin typeface="Arial"/>
                <a:cs typeface="Arial"/>
              </a:rPr>
              <a:t>For Scientific Pathway infographics, see Slides 7-9.</a:t>
            </a:r>
            <a:endParaRPr lang="en-US" sz="1800" dirty="0">
              <a:solidFill>
                <a:schemeClr val="bg1"/>
              </a:solidFill>
            </a:endParaRPr>
          </a:p>
          <a:p>
            <a:pPr marL="0" indent="0">
              <a:buNone/>
            </a:pPr>
            <a:r>
              <a:rPr lang="en-US" sz="1800" dirty="0">
                <a:solidFill>
                  <a:schemeClr val="bg1"/>
                </a:solidFill>
                <a:latin typeface="Arial"/>
                <a:cs typeface="Arial"/>
              </a:rPr>
              <a:t>For Scientific Pathway social media, see Slides </a:t>
            </a:r>
            <a:br>
              <a:rPr lang="en-US" sz="1800" dirty="0">
                <a:solidFill>
                  <a:schemeClr val="bg1"/>
                </a:solidFill>
                <a:latin typeface="Arial"/>
                <a:cs typeface="Arial"/>
              </a:rPr>
            </a:br>
            <a:r>
              <a:rPr lang="en-US" sz="1800" dirty="0">
                <a:solidFill>
                  <a:schemeClr val="bg1"/>
                </a:solidFill>
                <a:latin typeface="Arial"/>
                <a:cs typeface="Arial"/>
              </a:rPr>
              <a:t>10-21.</a:t>
            </a:r>
            <a:endParaRPr lang="en-US" sz="1800" dirty="0"/>
          </a:p>
        </p:txBody>
      </p:sp>
      <p:sp>
        <p:nvSpPr>
          <p:cNvPr id="6" name="TextBox 5">
            <a:extLst>
              <a:ext uri="{FF2B5EF4-FFF2-40B4-BE49-F238E27FC236}">
                <a16:creationId xmlns:a16="http://schemas.microsoft.com/office/drawing/2014/main" id="{4FC4A2B2-3742-4339-B863-3E26321B05C8}"/>
              </a:ext>
            </a:extLst>
          </p:cNvPr>
          <p:cNvSpPr txBox="1"/>
          <p:nvPr/>
        </p:nvSpPr>
        <p:spPr>
          <a:xfrm>
            <a:off x="11741870" y="18854"/>
            <a:ext cx="415565"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2785602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0515600" cy="1325563"/>
          </a:xfrm>
        </p:spPr>
        <p:txBody>
          <a:bodyPr>
            <a:normAutofit/>
          </a:bodyPr>
          <a:lstStyle/>
          <a:p>
            <a:r>
              <a:rPr lang="en-US" dirty="0"/>
              <a:t>Dr. </a:t>
            </a:r>
            <a:r>
              <a:rPr lang="en-US" noProof="1"/>
              <a:t>Chyke Doubeni </a:t>
            </a:r>
            <a:br>
              <a:rPr lang="en-US" dirty="0"/>
            </a:br>
            <a:r>
              <a:rPr lang="en-US" sz="2000" dirty="0"/>
              <a:t>CARE PROVIDER</a:t>
            </a: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553528"/>
            <a:ext cx="4556760"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dirty="0">
                <a:ln>
                  <a:noFill/>
                </a:ln>
                <a:solidFill>
                  <a:srgbClr val="616165"/>
                </a:solidFill>
                <a:effectLst/>
                <a:uLnTx/>
                <a:uFillTx/>
                <a:latin typeface="Arial" panose="020B0604020202020204"/>
                <a:ea typeface="+mn-ea"/>
                <a:cs typeface="+mn-cs"/>
              </a:rPr>
              <a:t>POST COPY – SPANISH</a:t>
            </a:r>
            <a:endParaRPr kumimoji="0" lang="en-US" sz="1600" b="0" i="1" u="none" strike="noStrike" kern="1200" cap="none" spc="0" normalizeH="0" baseline="0" dirty="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dirty="0">
                <a:ln>
                  <a:noFill/>
                </a:ln>
                <a:solidFill>
                  <a:srgbClr val="616165"/>
                </a:solidFill>
                <a:effectLst/>
                <a:uLnTx/>
                <a:uFillTx/>
                <a:latin typeface="Arial" panose="020B0604020202020204"/>
                <a:ea typeface="+mn-ea"/>
                <a:cs typeface="+mn-cs"/>
              </a:rPr>
              <a:t>Facebook/LinkedIn</a:t>
            </a:r>
          </a:p>
          <a:p>
            <a:pPr marL="0" indent="0">
              <a:lnSpc>
                <a:spcPct val="100000"/>
              </a:lnSpc>
              <a:spcBef>
                <a:spcPts val="300"/>
              </a:spcBef>
              <a:spcAft>
                <a:spcPts val="1200"/>
              </a:spcAft>
              <a:buNone/>
              <a:defRPr/>
            </a:pPr>
            <a:r>
              <a:rPr lang="es-US" sz="1300" dirty="0"/>
              <a:t>El Dr. </a:t>
            </a:r>
            <a:r>
              <a:rPr lang="es-US" sz="1300" noProof="1"/>
              <a:t>Doubeni</a:t>
            </a:r>
            <a:r>
              <a:rPr lang="es-US" sz="1300" dirty="0"/>
              <a:t> participó en un estudio del COVID-19. Él ahora puede abordar de primera mano las inquietudes de sus pacientes. Aprenda sobre él y las otras personas que participan en el proceso desde el descubrimiento hasta el tratamiento:  </a:t>
            </a:r>
            <a:r>
              <a:rPr lang="es-US" sz="1300" u="sng" dirty="0">
                <a:hlinkClick r:id="rId3"/>
              </a:rPr>
              <a:t>https://go.usa.gov/xHjBZ</a:t>
            </a:r>
            <a:endParaRPr kumimoji="0" lang="es-US" sz="1300" b="0" i="1" u="none" strike="noStrike" kern="1200" cap="none" spc="0" normalizeH="0" baseline="0" noProof="0" dirty="0">
              <a:ln>
                <a:noFill/>
              </a:ln>
              <a:solidFill>
                <a:srgbClr val="206FB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dirty="0">
                <a:ln>
                  <a:noFill/>
                </a:ln>
                <a:solidFill>
                  <a:srgbClr val="616165"/>
                </a:solidFill>
                <a:effectLst/>
                <a:uLnTx/>
                <a:uFillTx/>
                <a:latin typeface="Arial" panose="020B0604020202020204"/>
                <a:ea typeface="+mn-ea"/>
                <a:cs typeface="+mn-cs"/>
              </a:rPr>
              <a:t>Twitter Copy 1</a:t>
            </a:r>
          </a:p>
          <a:p>
            <a:pPr marL="0" lvl="0" indent="0">
              <a:lnSpc>
                <a:spcPct val="100000"/>
              </a:lnSpc>
              <a:spcBef>
                <a:spcPts val="300"/>
              </a:spcBef>
              <a:spcAft>
                <a:spcPts val="1200"/>
              </a:spcAft>
              <a:buNone/>
            </a:pPr>
            <a:r>
              <a:rPr lang="es-US" sz="1300" dirty="0"/>
              <a:t>El doctor</a:t>
            </a:r>
            <a:r>
              <a:rPr lang="es-US" sz="1300" noProof="1"/>
              <a:t> Chyke Doubeni </a:t>
            </a:r>
            <a:r>
              <a:rPr lang="es-US" sz="1300" dirty="0"/>
              <a:t>es nigeriano americano y se participó en un estudio del COVID-19. Él ahora puede abordar de primera mano las inquietudes de sus pacientes. Aprenda más sobre la diversidad en la ciencia contra #COVID19: </a:t>
            </a:r>
            <a:r>
              <a:rPr lang="es-US" sz="1300" u="sng" dirty="0">
                <a:hlinkClick r:id="rId3"/>
              </a:rPr>
              <a:t>https://go.usa.gov/xHjBZ</a:t>
            </a:r>
            <a:r>
              <a:rPr lang="es-US" sz="1300" dirty="0"/>
              <a:t> #NIHCEAL</a:t>
            </a:r>
            <a:endParaRPr kumimoji="0" lang="es-US" sz="13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lvl="0" indent="0">
              <a:lnSpc>
                <a:spcPct val="100000"/>
              </a:lnSpc>
              <a:spcBef>
                <a:spcPts val="300"/>
              </a:spcBef>
              <a:buNone/>
              <a:defRPr/>
            </a:pPr>
            <a:r>
              <a:rPr lang="en-US" sz="1600" i="1" dirty="0">
                <a:solidFill>
                  <a:srgbClr val="616165"/>
                </a:solidFill>
                <a:latin typeface="Arial" panose="020B0604020202020204"/>
                <a:cs typeface="+mn-cs"/>
              </a:rPr>
              <a:t>Twitter Copy 2</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lvl="0" indent="0">
              <a:spcBef>
                <a:spcPts val="0"/>
              </a:spcBef>
              <a:buNone/>
            </a:pPr>
            <a:r>
              <a:rPr lang="es-US" sz="1300" dirty="0"/>
              <a:t>El doctor </a:t>
            </a:r>
            <a:r>
              <a:rPr lang="es-US" sz="1300" noProof="1"/>
              <a:t>Chyke Doubeni </a:t>
            </a:r>
            <a:r>
              <a:rPr lang="es-US" sz="1300" dirty="0"/>
              <a:t>es nigeriano americano y participó en un estudio del COVID-19. Él ahora puede responder mejor a las inquietudes de sus pacientes. Aprenda sobre las personas que participan en el proceso desde el descubrimiento hasta el tratamiento:</a:t>
            </a:r>
            <a:r>
              <a:rPr lang="es-US" sz="1300" u="sng" dirty="0"/>
              <a:t> </a:t>
            </a:r>
            <a:r>
              <a:rPr lang="es-US" sz="1300" u="sng" dirty="0">
                <a:hlinkClick r:id="rId3"/>
              </a:rPr>
              <a:t>https://go.usa.gov/xHjBZ</a:t>
            </a:r>
            <a:endParaRPr lang="es-US" sz="1300" dirty="0"/>
          </a:p>
          <a:p>
            <a:pPr marL="0" lvl="0" indent="0">
              <a:lnSpc>
                <a:spcPct val="100000"/>
              </a:lnSpc>
              <a:spcBef>
                <a:spcPts val="300"/>
              </a:spcBef>
              <a:buNone/>
              <a:defRPr/>
            </a:pP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874471" y="1553528"/>
            <a:ext cx="2939143" cy="338554"/>
          </a:xfrm>
          <a:prstGeom prst="rect">
            <a:avLst/>
          </a:prstGeom>
          <a:noFill/>
        </p:spPr>
        <p:txBody>
          <a:bodyPr wrap="square" rtlCol="0">
            <a:spAutoFit/>
          </a:bodyPr>
          <a:lstStyle/>
          <a:p>
            <a:r>
              <a:rPr lang="en-US" sz="1600" b="1" dirty="0"/>
              <a:t>IMAGE OPTIONS</a:t>
            </a:r>
          </a:p>
        </p:txBody>
      </p:sp>
      <p:pic>
        <p:nvPicPr>
          <p:cNvPr id="10" name="Picture 9" descr="A social media card with a photo of Dr. Chyke Doubeni, the logo of the National Institutes of Health Community Engagement Alliance, and the heading “Soy algo más que un medico..”">
            <a:extLst>
              <a:ext uri="{FF2B5EF4-FFF2-40B4-BE49-F238E27FC236}">
                <a16:creationId xmlns:a16="http://schemas.microsoft.com/office/drawing/2014/main" id="{F4CDFBB0-9998-A643-8C4E-DE9269ABBF7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931621" y="2098248"/>
            <a:ext cx="3505200" cy="2938145"/>
          </a:xfrm>
          <a:prstGeom prst="rect">
            <a:avLst/>
          </a:prstGeom>
          <a:noFill/>
          <a:ln>
            <a:noFill/>
          </a:ln>
        </p:spPr>
      </p:pic>
      <p:sp>
        <p:nvSpPr>
          <p:cNvPr id="4" name="TextBox 3">
            <a:extLst>
              <a:ext uri="{FF2B5EF4-FFF2-40B4-BE49-F238E27FC236}">
                <a16:creationId xmlns:a16="http://schemas.microsoft.com/office/drawing/2014/main" id="{976A096D-73EC-5847-A219-40E87AA2D22B}"/>
              </a:ext>
            </a:extLst>
          </p:cNvPr>
          <p:cNvSpPr txBox="1"/>
          <p:nvPr/>
        </p:nvSpPr>
        <p:spPr>
          <a:xfrm>
            <a:off x="5874471" y="5115341"/>
            <a:ext cx="2623458" cy="738664"/>
          </a:xfrm>
          <a:prstGeom prst="rect">
            <a:avLst/>
          </a:prstGeom>
          <a:noFill/>
        </p:spPr>
        <p:txBody>
          <a:bodyPr wrap="square" lIns="91440" tIns="45720" rIns="91440" bIns="45720" rtlCol="0" anchor="t">
            <a:spAutoFit/>
          </a:bodyPr>
          <a:lstStyle/>
          <a:p>
            <a:r>
              <a:rPr lang="en-US" sz="1400" b="1" dirty="0">
                <a:solidFill>
                  <a:schemeClr val="accent1"/>
                </a:solidFill>
              </a:rPr>
              <a:t>Download </a:t>
            </a:r>
            <a:br>
              <a:rPr lang="en-US" sz="1400" dirty="0">
                <a:solidFill>
                  <a:schemeClr val="accent1"/>
                </a:solidFill>
              </a:rPr>
            </a:br>
            <a:r>
              <a:rPr lang="en-US" sz="1400" dirty="0">
                <a:solidFill>
                  <a:srgbClr val="206FB3"/>
                </a:solidFill>
                <a:hlinkClick r:id="rId5"/>
              </a:rPr>
              <a:t>Facebook/LinkedIn image </a:t>
            </a:r>
            <a:endParaRPr lang="en-US" sz="1400" dirty="0">
              <a:solidFill>
                <a:srgbClr val="206FB3"/>
              </a:solidFill>
            </a:endParaRPr>
          </a:p>
          <a:p>
            <a:r>
              <a:rPr lang="en-US" sz="1400" dirty="0">
                <a:solidFill>
                  <a:srgbClr val="206FB3"/>
                </a:solidFill>
                <a:hlinkClick r:id="rId6"/>
              </a:rPr>
              <a:t>Twitter image </a:t>
            </a:r>
            <a:endParaRPr lang="en-US" sz="1400" dirty="0">
              <a:solidFill>
                <a:srgbClr val="206FB3"/>
              </a:solidFill>
            </a:endParaRPr>
          </a:p>
        </p:txBody>
      </p:sp>
      <p:sp>
        <p:nvSpPr>
          <p:cNvPr id="8" name="TextBox 7">
            <a:extLst>
              <a:ext uri="{FF2B5EF4-FFF2-40B4-BE49-F238E27FC236}">
                <a16:creationId xmlns:a16="http://schemas.microsoft.com/office/drawing/2014/main" id="{08E62D31-0A83-D747-A991-A0AC59425E57}"/>
              </a:ext>
            </a:extLst>
          </p:cNvPr>
          <p:cNvSpPr txBox="1"/>
          <p:nvPr/>
        </p:nvSpPr>
        <p:spPr>
          <a:xfrm>
            <a:off x="9539121" y="1938601"/>
            <a:ext cx="2525879" cy="3647152"/>
          </a:xfrm>
          <a:prstGeom prst="rect">
            <a:avLst/>
          </a:prstGeom>
          <a:noFill/>
        </p:spPr>
        <p:txBody>
          <a:bodyPr wrap="square" rtlCol="0">
            <a:spAutoFit/>
          </a:bodyPr>
          <a:lstStyle/>
          <a:p>
            <a:r>
              <a:rPr lang="en-US" sz="1200" b="1" dirty="0"/>
              <a:t>IMAGE ALT TEXT</a:t>
            </a:r>
          </a:p>
          <a:p>
            <a:r>
              <a:rPr lang="en-US" sz="1200" b="1" i="1" dirty="0"/>
              <a:t>Facebook/Twitter</a:t>
            </a:r>
          </a:p>
          <a:p>
            <a:pPr fontAlgn="base">
              <a:spcAft>
                <a:spcPts val="600"/>
              </a:spcAft>
            </a:pPr>
            <a:r>
              <a:rPr lang="es-US" sz="1200" dirty="0"/>
              <a:t>El texto dice: “Soy más que un médico”. </a:t>
            </a:r>
          </a:p>
          <a:p>
            <a:pPr fontAlgn="base">
              <a:spcAft>
                <a:spcPts val="600"/>
              </a:spcAft>
            </a:pPr>
            <a:r>
              <a:rPr lang="es-US" sz="1200" dirty="0"/>
              <a:t>Gráficos del lado derecho: foto del Dr.</a:t>
            </a:r>
            <a:r>
              <a:rPr lang="es-US" sz="1200" noProof="1"/>
              <a:t> Chyke Doubeni </a:t>
            </a:r>
            <a:r>
              <a:rPr lang="es-US" sz="1200" dirty="0"/>
              <a:t>con una ilustración abstracta de una molécula detrás. </a:t>
            </a:r>
          </a:p>
          <a:p>
            <a:pPr fontAlgn="base">
              <a:spcAft>
                <a:spcPts val="600"/>
              </a:spcAft>
            </a:pPr>
            <a:r>
              <a:rPr lang="es-US" sz="1200" dirty="0"/>
              <a:t>Logotipo: La Alianza de Participación Comunitaria de los Institutos Nacionales de Salud (en inglés)  </a:t>
            </a:r>
          </a:p>
          <a:p>
            <a:r>
              <a:rPr lang="en-US" sz="1200" b="1" i="1" dirty="0"/>
              <a:t>LinkedIn</a:t>
            </a:r>
          </a:p>
          <a:p>
            <a:r>
              <a:rPr lang="es-US" sz="1200" dirty="0"/>
              <a:t>Imagen del </a:t>
            </a:r>
            <a:r>
              <a:rPr lang="es-US" sz="1200" dirty="0" err="1"/>
              <a:t>Dr</a:t>
            </a:r>
            <a:r>
              <a:rPr lang="es-US" sz="1200" noProof="1"/>
              <a:t>. Chyke Doubeni </a:t>
            </a:r>
            <a:r>
              <a:rPr lang="es-US" sz="1200" dirty="0"/>
              <a:t>que dice "Soy más que un médico". La Alianza de Participación Comunitaria de los NIH. </a:t>
            </a:r>
          </a:p>
        </p:txBody>
      </p:sp>
      <p:sp>
        <p:nvSpPr>
          <p:cNvPr id="9" name="TextBox 8">
            <a:extLst>
              <a:ext uri="{FF2B5EF4-FFF2-40B4-BE49-F238E27FC236}">
                <a16:creationId xmlns:a16="http://schemas.microsoft.com/office/drawing/2014/main" id="{0E9AC70D-0B71-49FE-839D-826A9AC1F9A5}"/>
              </a:ext>
            </a:extLst>
          </p:cNvPr>
          <p:cNvSpPr txBox="1"/>
          <p:nvPr/>
        </p:nvSpPr>
        <p:spPr>
          <a:xfrm>
            <a:off x="11585865" y="91591"/>
            <a:ext cx="488444" cy="369332"/>
          </a:xfrm>
          <a:prstGeom prst="rect">
            <a:avLst/>
          </a:prstGeom>
          <a:noFill/>
        </p:spPr>
        <p:txBody>
          <a:bodyPr wrap="square" rtlCol="0">
            <a:spAutoFit/>
          </a:bodyPr>
          <a:lstStyle/>
          <a:p>
            <a:r>
              <a:rPr lang="en-US" dirty="0"/>
              <a:t>20</a:t>
            </a:r>
          </a:p>
        </p:txBody>
      </p:sp>
    </p:spTree>
    <p:extLst>
      <p:ext uri="{BB962C8B-B14F-4D97-AF65-F5344CB8AC3E}">
        <p14:creationId xmlns:p14="http://schemas.microsoft.com/office/powerpoint/2010/main" val="310390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0515600" cy="1325563"/>
          </a:xfrm>
        </p:spPr>
        <p:txBody>
          <a:bodyPr>
            <a:normAutofit/>
          </a:bodyPr>
          <a:lstStyle/>
          <a:p>
            <a:r>
              <a:rPr lang="en-US" dirty="0"/>
              <a:t>Emelina </a:t>
            </a:r>
            <a:r>
              <a:rPr lang="en-US" dirty="0" err="1"/>
              <a:t>Asto</a:t>
            </a:r>
            <a:r>
              <a:rPr lang="en-US" dirty="0"/>
              <a:t>-Flores </a:t>
            </a:r>
            <a:br>
              <a:rPr lang="en-US" dirty="0"/>
            </a:br>
            <a:r>
              <a:rPr lang="en-US" sz="2000" dirty="0"/>
              <a:t>VOLUNTEER</a:t>
            </a: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553528"/>
            <a:ext cx="4556760"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dirty="0">
                <a:ln>
                  <a:noFill/>
                </a:ln>
                <a:solidFill>
                  <a:srgbClr val="616165"/>
                </a:solidFill>
                <a:effectLst/>
                <a:uLnTx/>
                <a:uFillTx/>
                <a:latin typeface="Arial" panose="020B0604020202020204"/>
                <a:ea typeface="+mn-ea"/>
                <a:cs typeface="+mn-cs"/>
              </a:rPr>
              <a:t>POST COPY – SPANISH</a:t>
            </a:r>
            <a:endParaRPr kumimoji="0" lang="en-US" sz="1600" b="0" i="1" u="none" strike="noStrike" kern="1200" cap="none" spc="0" normalizeH="0" baseline="0" dirty="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dirty="0">
                <a:ln>
                  <a:noFill/>
                </a:ln>
                <a:solidFill>
                  <a:srgbClr val="616165"/>
                </a:solidFill>
                <a:effectLst/>
                <a:uLnTx/>
                <a:uFillTx/>
                <a:latin typeface="Arial" panose="020B0604020202020204"/>
                <a:ea typeface="+mn-ea"/>
                <a:cs typeface="+mn-cs"/>
              </a:rPr>
              <a:t>Facebook/LinkedIn</a:t>
            </a:r>
          </a:p>
          <a:p>
            <a:pPr marL="0" indent="0">
              <a:lnSpc>
                <a:spcPct val="100000"/>
              </a:lnSpc>
              <a:spcBef>
                <a:spcPts val="300"/>
              </a:spcBef>
              <a:spcAft>
                <a:spcPts val="1200"/>
              </a:spcAft>
              <a:buNone/>
              <a:defRPr/>
            </a:pPr>
            <a:r>
              <a:rPr lang="es-US" sz="1250" dirty="0"/>
              <a:t>Emelina </a:t>
            </a:r>
            <a:r>
              <a:rPr lang="es-US" sz="1250" noProof="1"/>
              <a:t>Asto</a:t>
            </a:r>
            <a:r>
              <a:rPr lang="es-US" sz="1250" dirty="0"/>
              <a:t>-Flores es peruano americana y se ofreció como voluntaria para un estudio clínico e inspiró a su abuela a vacunarse. Aprenda más sobre ella y otras personas que participan en el proceso desde el descubrimiento hasta el tratamiento: </a:t>
            </a:r>
            <a:r>
              <a:rPr lang="es-US" sz="1250" u="sng" dirty="0">
                <a:hlinkClick r:id="rId3"/>
              </a:rPr>
              <a:t>https://go.usa.gov/xHjBZ</a:t>
            </a:r>
            <a:endParaRPr kumimoji="0" lang="es-US" sz="1250" b="0" i="1" u="none" strike="noStrike" kern="1200" cap="none" spc="0" normalizeH="0" baseline="0" noProof="0" dirty="0">
              <a:ln>
                <a:noFill/>
              </a:ln>
              <a:solidFill>
                <a:srgbClr val="206FB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dirty="0">
                <a:ln>
                  <a:noFill/>
                </a:ln>
                <a:solidFill>
                  <a:srgbClr val="616165"/>
                </a:solidFill>
                <a:effectLst/>
                <a:uLnTx/>
                <a:uFillTx/>
                <a:latin typeface="Arial" panose="020B0604020202020204"/>
                <a:ea typeface="+mn-ea"/>
                <a:cs typeface="+mn-cs"/>
              </a:rPr>
              <a:t>Twitter Copy 1</a:t>
            </a:r>
          </a:p>
          <a:p>
            <a:pPr marL="0" lvl="0" indent="0">
              <a:lnSpc>
                <a:spcPct val="100000"/>
              </a:lnSpc>
              <a:spcBef>
                <a:spcPts val="300"/>
              </a:spcBef>
              <a:spcAft>
                <a:spcPts val="1200"/>
              </a:spcAft>
              <a:buNone/>
            </a:pPr>
            <a:r>
              <a:rPr lang="es-US" sz="1250" dirty="0"/>
              <a:t>Emelina</a:t>
            </a:r>
            <a:r>
              <a:rPr lang="es-US" sz="1250" noProof="1"/>
              <a:t> Asto-Flores </a:t>
            </a:r>
            <a:r>
              <a:rPr lang="es-US" sz="1250" dirty="0"/>
              <a:t>es peruano americana y se ofreció como voluntaria para un estudio clínico e inspiró a su abuela a vacunarse. Aprenda más sobre ella y otras personas que participan en el proceso desde el descubrimiento hasta el tratamiento:</a:t>
            </a:r>
            <a:r>
              <a:rPr lang="es-US" sz="1250" u="sng" dirty="0"/>
              <a:t> </a:t>
            </a:r>
            <a:r>
              <a:rPr lang="es-US" sz="1250" u="sng" dirty="0">
                <a:hlinkClick r:id="rId3"/>
              </a:rPr>
              <a:t>https://go.usa.gov/xHjBZ</a:t>
            </a:r>
            <a:r>
              <a:rPr lang="es-US" sz="1250" dirty="0"/>
              <a:t> #NIHCEAL</a:t>
            </a:r>
            <a:endParaRPr kumimoji="0" lang="es-US" sz="125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lvl="0" indent="0">
              <a:lnSpc>
                <a:spcPct val="100000"/>
              </a:lnSpc>
              <a:spcBef>
                <a:spcPts val="300"/>
              </a:spcBef>
              <a:buNone/>
              <a:defRPr/>
            </a:pPr>
            <a:r>
              <a:rPr lang="en-US" sz="1600" i="1" dirty="0">
                <a:solidFill>
                  <a:srgbClr val="616165"/>
                </a:solidFill>
                <a:latin typeface="Arial" panose="020B0604020202020204"/>
                <a:cs typeface="+mn-cs"/>
              </a:rPr>
              <a:t>Twitter Copy 2</a:t>
            </a:r>
          </a:p>
          <a:p>
            <a:pPr marL="0" lvl="0" indent="0">
              <a:lnSpc>
                <a:spcPct val="100000"/>
              </a:lnSpc>
              <a:spcBef>
                <a:spcPts val="300"/>
              </a:spcBef>
              <a:buNone/>
              <a:defRPr/>
            </a:pPr>
            <a:r>
              <a:rPr lang="es-US" sz="1250" dirty="0"/>
              <a:t>Emelina </a:t>
            </a:r>
            <a:r>
              <a:rPr lang="es-US" sz="1250" noProof="1"/>
              <a:t>Asto</a:t>
            </a:r>
            <a:r>
              <a:rPr lang="es-US" sz="1250" dirty="0"/>
              <a:t>-Flores es peruano americana y se ofreció como voluntaria para un estudio clínico e inspiró a su abuela a vacunarse. Aprenda más sobre la diversidad en la ciencia contra el #COVID19: </a:t>
            </a:r>
            <a:r>
              <a:rPr lang="es-US" sz="1250" u="sng" dirty="0">
                <a:hlinkClick r:id="rId3"/>
              </a:rPr>
              <a:t>https://go.usa.gov/xHjBZ</a:t>
            </a:r>
            <a:r>
              <a:rPr lang="es-US" sz="1250" dirty="0"/>
              <a:t> #NIHCEAL #ListosParaLaVacuna</a:t>
            </a:r>
            <a:endParaRPr kumimoji="0" lang="es-US" sz="1250" b="0" i="1" u="none" strike="noStrike" kern="1200" cap="none" spc="0" normalizeH="0" baseline="0" dirty="0">
              <a:ln>
                <a:noFill/>
              </a:ln>
              <a:solidFill>
                <a:srgbClr val="616165"/>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874471" y="1553528"/>
            <a:ext cx="2939143" cy="338554"/>
          </a:xfrm>
          <a:prstGeom prst="rect">
            <a:avLst/>
          </a:prstGeom>
          <a:noFill/>
        </p:spPr>
        <p:txBody>
          <a:bodyPr wrap="square" rtlCol="0">
            <a:spAutoFit/>
          </a:bodyPr>
          <a:lstStyle/>
          <a:p>
            <a:r>
              <a:rPr lang="en-US" sz="1600" b="1" dirty="0"/>
              <a:t>IMAGE OPTIONS</a:t>
            </a:r>
          </a:p>
        </p:txBody>
      </p:sp>
      <p:pic>
        <p:nvPicPr>
          <p:cNvPr id="9" name="Picture 8" descr="A social media card with a photo of Emelina Asto-Flores, the logo of the National Institutes of Health Community Engagement Alliance, and the heading “Soy más que una participante voluntaria.”">
            <a:extLst>
              <a:ext uri="{FF2B5EF4-FFF2-40B4-BE49-F238E27FC236}">
                <a16:creationId xmlns:a16="http://schemas.microsoft.com/office/drawing/2014/main" id="{9188F55B-22E7-9749-A39D-806FD6C81F9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924953" y="2015649"/>
            <a:ext cx="3461385" cy="2901950"/>
          </a:xfrm>
          <a:prstGeom prst="rect">
            <a:avLst/>
          </a:prstGeom>
          <a:noFill/>
          <a:ln>
            <a:noFill/>
          </a:ln>
        </p:spPr>
      </p:pic>
      <p:sp>
        <p:nvSpPr>
          <p:cNvPr id="4" name="TextBox 3">
            <a:extLst>
              <a:ext uri="{FF2B5EF4-FFF2-40B4-BE49-F238E27FC236}">
                <a16:creationId xmlns:a16="http://schemas.microsoft.com/office/drawing/2014/main" id="{976A096D-73EC-5847-A219-40E87AA2D22B}"/>
              </a:ext>
            </a:extLst>
          </p:cNvPr>
          <p:cNvSpPr txBox="1"/>
          <p:nvPr/>
        </p:nvSpPr>
        <p:spPr>
          <a:xfrm>
            <a:off x="5924953" y="4974015"/>
            <a:ext cx="2623458" cy="738664"/>
          </a:xfrm>
          <a:prstGeom prst="rect">
            <a:avLst/>
          </a:prstGeom>
          <a:noFill/>
        </p:spPr>
        <p:txBody>
          <a:bodyPr wrap="square" lIns="91440" tIns="45720" rIns="91440" bIns="45720" rtlCol="0" anchor="t">
            <a:spAutoFit/>
          </a:bodyPr>
          <a:lstStyle/>
          <a:p>
            <a:r>
              <a:rPr lang="en-US" sz="1400" b="1" dirty="0">
                <a:solidFill>
                  <a:schemeClr val="accent1"/>
                </a:solidFill>
              </a:rPr>
              <a:t>Download </a:t>
            </a:r>
            <a:br>
              <a:rPr lang="en-US" sz="1400" dirty="0">
                <a:solidFill>
                  <a:schemeClr val="accent1"/>
                </a:solidFill>
              </a:rPr>
            </a:br>
            <a:r>
              <a:rPr lang="en-US" sz="1400" dirty="0">
                <a:solidFill>
                  <a:srgbClr val="206FB3"/>
                </a:solidFill>
                <a:hlinkClick r:id="rId5">
                  <a:extLst>
                    <a:ext uri="{A12FA001-AC4F-418D-AE19-62706E023703}">
                      <ahyp:hlinkClr xmlns:ahyp="http://schemas.microsoft.com/office/drawing/2018/hyperlinkcolor" val="tx"/>
                    </a:ext>
                  </a:extLst>
                </a:hlinkClick>
              </a:rPr>
              <a:t>Facebook</a:t>
            </a:r>
            <a:r>
              <a:rPr lang="en-US" sz="1400" dirty="0">
                <a:solidFill>
                  <a:srgbClr val="206FB3"/>
                </a:solidFill>
                <a:hlinkClick r:id="rId5"/>
              </a:rPr>
              <a:t>/LinkedIn</a:t>
            </a:r>
            <a:r>
              <a:rPr lang="en-US" sz="1400" dirty="0">
                <a:solidFill>
                  <a:srgbClr val="206FB3"/>
                </a:solidFill>
                <a:hlinkClick r:id="rId5">
                  <a:extLst>
                    <a:ext uri="{A12FA001-AC4F-418D-AE19-62706E023703}">
                      <ahyp:hlinkClr xmlns:ahyp="http://schemas.microsoft.com/office/drawing/2018/hyperlinkcolor" val="tx"/>
                    </a:ext>
                  </a:extLst>
                </a:hlinkClick>
              </a:rPr>
              <a:t> image</a:t>
            </a:r>
            <a:endParaRPr lang="en-US" sz="1400" dirty="0">
              <a:solidFill>
                <a:srgbClr val="206FB3"/>
              </a:solidFill>
            </a:endParaRPr>
          </a:p>
          <a:p>
            <a:r>
              <a:rPr lang="en-US" sz="1400" dirty="0">
                <a:solidFill>
                  <a:srgbClr val="206FB3"/>
                </a:solidFill>
                <a:hlinkClick r:id="rId6"/>
              </a:rPr>
              <a:t>Twitter image </a:t>
            </a:r>
            <a:endParaRPr lang="en-US" sz="1400" dirty="0">
              <a:solidFill>
                <a:srgbClr val="206FB3"/>
              </a:solidFill>
            </a:endParaRPr>
          </a:p>
        </p:txBody>
      </p:sp>
      <p:sp>
        <p:nvSpPr>
          <p:cNvPr id="8" name="TextBox 7">
            <a:extLst>
              <a:ext uri="{FF2B5EF4-FFF2-40B4-BE49-F238E27FC236}">
                <a16:creationId xmlns:a16="http://schemas.microsoft.com/office/drawing/2014/main" id="{CA1077B5-256E-EF46-A2ED-C9715FBE7986}"/>
              </a:ext>
            </a:extLst>
          </p:cNvPr>
          <p:cNvSpPr txBox="1"/>
          <p:nvPr/>
        </p:nvSpPr>
        <p:spPr>
          <a:xfrm>
            <a:off x="9539121" y="1938601"/>
            <a:ext cx="2525879" cy="3354765"/>
          </a:xfrm>
          <a:prstGeom prst="rect">
            <a:avLst/>
          </a:prstGeom>
          <a:noFill/>
        </p:spPr>
        <p:txBody>
          <a:bodyPr wrap="square" rtlCol="0">
            <a:spAutoFit/>
          </a:bodyPr>
          <a:lstStyle/>
          <a:p>
            <a:r>
              <a:rPr lang="en-US" sz="1200" b="1" dirty="0"/>
              <a:t>IMAGE ALT TEXT</a:t>
            </a:r>
          </a:p>
          <a:p>
            <a:r>
              <a:rPr lang="en-US" sz="1200" b="1" i="1" dirty="0"/>
              <a:t>Facebook/Twitter</a:t>
            </a:r>
          </a:p>
          <a:p>
            <a:pPr fontAlgn="base">
              <a:spcAft>
                <a:spcPts val="600"/>
              </a:spcAft>
            </a:pPr>
            <a:r>
              <a:rPr lang="es-US" sz="1200" dirty="0"/>
              <a:t>El texto dice: “Soy más que una participante voluntaria”. </a:t>
            </a:r>
          </a:p>
          <a:p>
            <a:pPr fontAlgn="base">
              <a:spcAft>
                <a:spcPts val="600"/>
              </a:spcAft>
            </a:pPr>
            <a:r>
              <a:rPr lang="es-US" sz="1200" dirty="0"/>
              <a:t>Gráficos del lado derecho: foto de Emelina </a:t>
            </a:r>
            <a:r>
              <a:rPr lang="es-US" sz="1200" noProof="1"/>
              <a:t>Asto</a:t>
            </a:r>
            <a:r>
              <a:rPr lang="es-US" sz="1200" dirty="0"/>
              <a:t>-Flores con una ilustración abstracta de una molécula detrás. </a:t>
            </a:r>
          </a:p>
          <a:p>
            <a:pPr fontAlgn="base">
              <a:spcAft>
                <a:spcPts val="600"/>
              </a:spcAft>
            </a:pPr>
            <a:r>
              <a:rPr lang="es-US" sz="1200" dirty="0"/>
              <a:t>Logotipo: La Alianza de Participación Comunitaria de los Institutos Nacionales de Salud (en inglés) </a:t>
            </a:r>
          </a:p>
          <a:p>
            <a:pPr fontAlgn="base"/>
            <a:r>
              <a:rPr lang="en-US" sz="1200" b="1" i="1" dirty="0"/>
              <a:t>LinkedIn</a:t>
            </a:r>
          </a:p>
          <a:p>
            <a:pPr fontAlgn="base">
              <a:spcAft>
                <a:spcPts val="600"/>
              </a:spcAft>
            </a:pPr>
            <a:r>
              <a:rPr lang="es-US" sz="1200" dirty="0"/>
              <a:t>Imagen de Emelina </a:t>
            </a:r>
            <a:r>
              <a:rPr lang="es-US" sz="1200" noProof="1"/>
              <a:t>Asto</a:t>
            </a:r>
            <a:r>
              <a:rPr lang="es-US" sz="1200" dirty="0"/>
              <a:t>-Flores que dice “Soy más que una participante voluntaria</a:t>
            </a:r>
            <a:r>
              <a:rPr lang="es-AR" sz="1200" dirty="0"/>
              <a:t>”. </a:t>
            </a:r>
            <a:endParaRPr lang="en-US" sz="1200" b="1" dirty="0"/>
          </a:p>
        </p:txBody>
      </p:sp>
      <p:sp>
        <p:nvSpPr>
          <p:cNvPr id="10" name="TextBox 9">
            <a:extLst>
              <a:ext uri="{FF2B5EF4-FFF2-40B4-BE49-F238E27FC236}">
                <a16:creationId xmlns:a16="http://schemas.microsoft.com/office/drawing/2014/main" id="{6BAC31C7-73D2-47DC-BB1A-175DB3C81E77}"/>
              </a:ext>
            </a:extLst>
          </p:cNvPr>
          <p:cNvSpPr txBox="1"/>
          <p:nvPr/>
        </p:nvSpPr>
        <p:spPr>
          <a:xfrm>
            <a:off x="11585865" y="91591"/>
            <a:ext cx="488444" cy="369332"/>
          </a:xfrm>
          <a:prstGeom prst="rect">
            <a:avLst/>
          </a:prstGeom>
          <a:noFill/>
        </p:spPr>
        <p:txBody>
          <a:bodyPr wrap="square" rtlCol="0">
            <a:spAutoFit/>
          </a:bodyPr>
          <a:lstStyle/>
          <a:p>
            <a:r>
              <a:rPr lang="en-US" dirty="0"/>
              <a:t>21</a:t>
            </a:r>
          </a:p>
        </p:txBody>
      </p:sp>
    </p:spTree>
    <p:extLst>
      <p:ext uri="{BB962C8B-B14F-4D97-AF65-F5344CB8AC3E}">
        <p14:creationId xmlns:p14="http://schemas.microsoft.com/office/powerpoint/2010/main" val="2670277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3FBCFD08-EA54-4C82-A403-7662AD7620AE}"/>
              </a:ext>
            </a:extLst>
          </p:cNvPr>
          <p:cNvSpPr>
            <a:spLocks noGrp="1"/>
          </p:cNvSpPr>
          <p:nvPr>
            <p:ph type="title"/>
          </p:nvPr>
        </p:nvSpPr>
        <p:spPr>
          <a:xfrm>
            <a:off x="990600" y="-151382"/>
            <a:ext cx="10515600" cy="1325563"/>
          </a:xfrm>
        </p:spPr>
        <p:txBody>
          <a:bodyPr/>
          <a:lstStyle/>
          <a:p>
            <a:r>
              <a:rPr lang="en-US" dirty="0"/>
              <a:t>Key Digital Resources</a:t>
            </a:r>
          </a:p>
        </p:txBody>
      </p:sp>
      <p:sp>
        <p:nvSpPr>
          <p:cNvPr id="5" name="Content Placeholder 4">
            <a:extLst>
              <a:ext uri="{FF2B5EF4-FFF2-40B4-BE49-F238E27FC236}">
                <a16:creationId xmlns:a16="http://schemas.microsoft.com/office/drawing/2014/main" id="{2F64B0B6-7254-4028-8636-601620B69F70}"/>
              </a:ext>
            </a:extLst>
          </p:cNvPr>
          <p:cNvSpPr>
            <a:spLocks noGrp="1"/>
          </p:cNvSpPr>
          <p:nvPr>
            <p:ph idx="1"/>
          </p:nvPr>
        </p:nvSpPr>
        <p:spPr>
          <a:xfrm>
            <a:off x="3407047" y="969264"/>
            <a:ext cx="5112657" cy="617115"/>
          </a:xfrm>
        </p:spPr>
        <p:txBody>
          <a:bodyPr>
            <a:noAutofit/>
          </a:bodyPr>
          <a:lstStyle/>
          <a:p>
            <a:pPr marL="0" indent="0" algn="ctr">
              <a:buNone/>
            </a:pPr>
            <a:r>
              <a:rPr lang="en-US" sz="1800" b="1" dirty="0">
                <a:solidFill>
                  <a:srgbClr val="616165"/>
                </a:solidFill>
              </a:rPr>
              <a:t>NIH CEAL Websites  </a:t>
            </a:r>
            <a:br>
              <a:rPr lang="en-US" sz="1800" dirty="0">
                <a:solidFill>
                  <a:srgbClr val="616165"/>
                </a:solidFill>
              </a:rPr>
            </a:br>
            <a:r>
              <a:rPr lang="en-US" sz="1800" dirty="0">
                <a:solidFill>
                  <a:srgbClr val="616165"/>
                </a:solidFill>
              </a:rPr>
              <a:t>#NIHCEAL</a:t>
            </a:r>
          </a:p>
        </p:txBody>
      </p:sp>
      <p:graphicFrame>
        <p:nvGraphicFramePr>
          <p:cNvPr id="17" name="Table 17" descr="English and Spanish CEAL website links. ">
            <a:extLst>
              <a:ext uri="{FF2B5EF4-FFF2-40B4-BE49-F238E27FC236}">
                <a16:creationId xmlns:a16="http://schemas.microsoft.com/office/drawing/2014/main" id="{2C357CED-9E35-4BB1-851E-3BAB2DC7B477}"/>
              </a:ext>
            </a:extLst>
          </p:cNvPr>
          <p:cNvGraphicFramePr>
            <a:graphicFrameLocks noGrp="1"/>
          </p:cNvGraphicFramePr>
          <p:nvPr>
            <p:extLst>
              <p:ext uri="{D42A27DB-BD31-4B8C-83A1-F6EECF244321}">
                <p14:modId xmlns:p14="http://schemas.microsoft.com/office/powerpoint/2010/main" val="604463394"/>
              </p:ext>
            </p:extLst>
          </p:nvPr>
        </p:nvGraphicFramePr>
        <p:xfrm>
          <a:off x="1655064" y="1602486"/>
          <a:ext cx="8616622" cy="853440"/>
        </p:xfrm>
        <a:graphic>
          <a:graphicData uri="http://schemas.openxmlformats.org/drawingml/2006/table">
            <a:tbl>
              <a:tblPr firstRow="1" bandRow="1">
                <a:tableStyleId>{5C22544A-7EE6-4342-B048-85BDC9FD1C3A}</a:tableStyleId>
              </a:tblPr>
              <a:tblGrid>
                <a:gridCol w="4479036">
                  <a:extLst>
                    <a:ext uri="{9D8B030D-6E8A-4147-A177-3AD203B41FA5}">
                      <a16:colId xmlns:a16="http://schemas.microsoft.com/office/drawing/2014/main" val="2431497842"/>
                    </a:ext>
                  </a:extLst>
                </a:gridCol>
                <a:gridCol w="4137586">
                  <a:extLst>
                    <a:ext uri="{9D8B030D-6E8A-4147-A177-3AD203B41FA5}">
                      <a16:colId xmlns:a16="http://schemas.microsoft.com/office/drawing/2014/main" val="2167043253"/>
                    </a:ext>
                  </a:extLst>
                </a:gridCol>
              </a:tblGrid>
              <a:tr h="370840">
                <a:tc>
                  <a:txBody>
                    <a:bodyPr/>
                    <a:lstStyle/>
                    <a:p>
                      <a:pPr marL="91440">
                        <a:lnSpc>
                          <a:spcPct val="100000"/>
                        </a:lnSpc>
                        <a:spcBef>
                          <a:spcPts val="359"/>
                        </a:spcBef>
                      </a:pPr>
                      <a:r>
                        <a:rPr lang="en-US" sz="1800" b="1" spc="-5" noProof="0">
                          <a:solidFill>
                            <a:srgbClr val="FFFFFF"/>
                          </a:solidFill>
                          <a:latin typeface="Arial" panose="020B0604020202020204" pitchFamily="34" charset="0"/>
                          <a:cs typeface="Arial" panose="020B0604020202020204" pitchFamily="34" charset="0"/>
                        </a:rPr>
                        <a:t>English</a:t>
                      </a:r>
                      <a:endParaRPr lang="en-US" sz="1800" b="1" noProof="0">
                        <a:latin typeface="Arial" panose="020B0604020202020204" pitchFamily="34" charset="0"/>
                        <a:cs typeface="Arial" panose="020B0604020202020204" pitchFamily="34"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rgbClr val="3B548F"/>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3B548F"/>
                    </a:solidFill>
                  </a:tcPr>
                </a:tc>
                <a:tc>
                  <a:txBody>
                    <a:bodyPr/>
                    <a:lstStyle/>
                    <a:p>
                      <a:pPr marL="91440">
                        <a:lnSpc>
                          <a:spcPct val="100000"/>
                        </a:lnSpc>
                        <a:spcBef>
                          <a:spcPts val="359"/>
                        </a:spcBef>
                      </a:pPr>
                      <a:r>
                        <a:rPr lang="en-US" sz="1800" b="1" noProof="0">
                          <a:solidFill>
                            <a:srgbClr val="FFFFFF"/>
                          </a:solidFill>
                          <a:latin typeface="Arial" panose="020B0604020202020204" pitchFamily="34" charset="0"/>
                          <a:cs typeface="Arial" panose="020B0604020202020204" pitchFamily="34" charset="0"/>
                        </a:rPr>
                        <a:t>Spanish</a:t>
                      </a:r>
                      <a:endParaRPr lang="en-US" sz="1800" b="1" noProof="0">
                        <a:latin typeface="Arial" panose="020B0604020202020204" pitchFamily="34" charset="0"/>
                        <a:cs typeface="Arial" panose="020B0604020202020204" pitchFamily="34" charset="0"/>
                      </a:endParaRPr>
                    </a:p>
                  </a:txBody>
                  <a:tcPr marT="91440" marB="91440" anchor="ctr">
                    <a:lnL w="12700" cap="flat" cmpd="sng" algn="ctr">
                      <a:solidFill>
                        <a:srgbClr val="3B548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3B548F"/>
                    </a:solidFill>
                  </a:tcPr>
                </a:tc>
                <a:extLst>
                  <a:ext uri="{0D108BD9-81ED-4DB2-BD59-A6C34878D82A}">
                    <a16:rowId xmlns:a16="http://schemas.microsoft.com/office/drawing/2014/main" val="1727302406"/>
                  </a:ext>
                </a:extLst>
              </a:tr>
              <a:tr h="370840">
                <a:tc>
                  <a:txBody>
                    <a:bodyPr/>
                    <a:lstStyle/>
                    <a:p>
                      <a:pPr marL="0" algn="l" defTabSz="914400" rtl="0" eaLnBrk="1" latinLnBrk="0" hangingPunct="1">
                        <a:lnSpc>
                          <a:spcPct val="100000"/>
                        </a:lnSpc>
                        <a:spcBef>
                          <a:spcPts val="380"/>
                        </a:spcBef>
                      </a:pPr>
                      <a:r>
                        <a:rPr lang="en-US" sz="1400" kern="1200" noProof="0">
                          <a:solidFill>
                            <a:srgbClr val="206FB3"/>
                          </a:solidFill>
                          <a:latin typeface="+mn-lt"/>
                          <a:ea typeface="+mn-ea"/>
                          <a:cs typeface="+mn-cs"/>
                          <a:hlinkClick r:id="rId3">
                            <a:extLst>
                              <a:ext uri="{A12FA001-AC4F-418D-AE19-62706E023703}">
                                <ahyp:hlinkClr xmlns:ahyp="http://schemas.microsoft.com/office/drawing/2018/hyperlinkcolor" val="tx"/>
                              </a:ext>
                            </a:extLst>
                          </a:hlinkClick>
                        </a:rPr>
                        <a:t>covid19community.nih.gov/</a:t>
                      </a:r>
                      <a:endParaRPr lang="en-US" sz="1400" kern="1200" noProof="0">
                        <a:solidFill>
                          <a:srgbClr val="206FB3"/>
                        </a:solidFill>
                        <a:latin typeface="+mn-lt"/>
                        <a:ea typeface="+mn-ea"/>
                        <a:cs typeface="+mn-cs"/>
                      </a:endParaRPr>
                    </a:p>
                  </a:txBody>
                  <a:tcPr marT="9144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91440" indent="0" algn="l" defTabSz="914400" rtl="0" eaLnBrk="1" latinLnBrk="0" hangingPunct="1">
                        <a:lnSpc>
                          <a:spcPct val="100000"/>
                        </a:lnSpc>
                        <a:spcBef>
                          <a:spcPts val="380"/>
                        </a:spcBef>
                      </a:pPr>
                      <a:r>
                        <a:rPr lang="en-US" sz="1400" kern="1200" noProof="0" dirty="0">
                          <a:solidFill>
                            <a:srgbClr val="206FB3"/>
                          </a:solidFill>
                          <a:latin typeface="+mn-lt"/>
                          <a:ea typeface="+mn-ea"/>
                          <a:cs typeface="+mn-cs"/>
                          <a:hlinkClick r:id="rId4">
                            <a:extLst>
                              <a:ext uri="{A12FA001-AC4F-418D-AE19-62706E023703}">
                                <ahyp:hlinkClr xmlns:ahyp="http://schemas.microsoft.com/office/drawing/2018/hyperlinkcolor" val="tx"/>
                              </a:ext>
                            </a:extLst>
                          </a:hlinkClick>
                        </a:rPr>
                        <a:t>covid19community.nih.gov/</a:t>
                      </a:r>
                      <a:r>
                        <a:rPr lang="en-US" sz="1400" kern="1200" noProof="0" dirty="0" err="1">
                          <a:solidFill>
                            <a:srgbClr val="206FB3"/>
                          </a:solidFill>
                          <a:latin typeface="+mn-lt"/>
                          <a:ea typeface="+mn-ea"/>
                          <a:cs typeface="+mn-cs"/>
                          <a:hlinkClick r:id="rId4">
                            <a:extLst>
                              <a:ext uri="{A12FA001-AC4F-418D-AE19-62706E023703}">
                                <ahyp:hlinkClr xmlns:ahyp="http://schemas.microsoft.com/office/drawing/2018/hyperlinkcolor" val="tx"/>
                              </a:ext>
                            </a:extLst>
                          </a:hlinkClick>
                        </a:rPr>
                        <a:t>espanol</a:t>
                      </a:r>
                      <a:endParaRPr lang="en-US" sz="1400" kern="1200" noProof="0" dirty="0">
                        <a:solidFill>
                          <a:srgbClr val="206FB3"/>
                        </a:solidFill>
                        <a:latin typeface="+mn-lt"/>
                        <a:ea typeface="+mn-ea"/>
                        <a:cs typeface="+mn-cs"/>
                      </a:endParaRPr>
                    </a:p>
                  </a:txBody>
                  <a:tcPr marT="91440" marB="9144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3577692"/>
                  </a:ext>
                </a:extLst>
              </a:tr>
            </a:tbl>
          </a:graphicData>
        </a:graphic>
      </p:graphicFrame>
      <p:sp>
        <p:nvSpPr>
          <p:cNvPr id="23" name="Content Placeholder 22" descr="COVID-19 Related Websites  &#10;">
            <a:extLst>
              <a:ext uri="{FF2B5EF4-FFF2-40B4-BE49-F238E27FC236}">
                <a16:creationId xmlns:a16="http://schemas.microsoft.com/office/drawing/2014/main" id="{C3CBAC76-16E9-4448-98D6-920F0096C72D}"/>
              </a:ext>
            </a:extLst>
          </p:cNvPr>
          <p:cNvSpPr>
            <a:spLocks noGrp="1"/>
          </p:cNvSpPr>
          <p:nvPr>
            <p:ph idx="4294967295"/>
          </p:nvPr>
        </p:nvSpPr>
        <p:spPr>
          <a:xfrm>
            <a:off x="3283675" y="2770632"/>
            <a:ext cx="5359400" cy="617115"/>
          </a:xfrm>
        </p:spPr>
        <p:txBody>
          <a:bodyPr>
            <a:normAutofit fontScale="92500" lnSpcReduction="10000"/>
          </a:bodyPr>
          <a:lstStyle/>
          <a:p>
            <a:pPr marL="12700" marR="5080" indent="0" algn="ctr">
              <a:lnSpc>
                <a:spcPct val="101699"/>
              </a:lnSpc>
              <a:spcBef>
                <a:spcPts val="80"/>
              </a:spcBef>
              <a:buNone/>
            </a:pPr>
            <a:r>
              <a:rPr lang="en-US" sz="1800" b="1" spc="-5" dirty="0">
                <a:solidFill>
                  <a:srgbClr val="616165"/>
                </a:solidFill>
                <a:cs typeface="Calibri"/>
              </a:rPr>
              <a:t>COVID-19 Related Websites  </a:t>
            </a:r>
          </a:p>
          <a:p>
            <a:pPr marL="12700" marR="5080" indent="0" algn="ctr">
              <a:lnSpc>
                <a:spcPct val="101699"/>
              </a:lnSpc>
              <a:spcBef>
                <a:spcPts val="80"/>
              </a:spcBef>
              <a:buNone/>
            </a:pPr>
            <a:r>
              <a:rPr lang="en-US" sz="1800" spc="-5" dirty="0">
                <a:solidFill>
                  <a:srgbClr val="616165"/>
                </a:solidFill>
                <a:cs typeface="Calibri"/>
              </a:rPr>
              <a:t>#ConquerCOVID19 </a:t>
            </a:r>
            <a:r>
              <a:rPr lang="en-US" sz="1800" dirty="0">
                <a:solidFill>
                  <a:srgbClr val="616165"/>
                </a:solidFill>
                <a:cs typeface="Calibri"/>
              </a:rPr>
              <a:t>•</a:t>
            </a:r>
            <a:r>
              <a:rPr lang="en-US" sz="1800" spc="175" dirty="0">
                <a:solidFill>
                  <a:srgbClr val="616165"/>
                </a:solidFill>
                <a:cs typeface="Calibri"/>
              </a:rPr>
              <a:t> </a:t>
            </a:r>
            <a:r>
              <a:rPr lang="en-US" sz="1800" spc="-5" dirty="0">
                <a:solidFill>
                  <a:srgbClr val="616165"/>
                </a:solidFill>
                <a:cs typeface="Calibri"/>
              </a:rPr>
              <a:t>#COVID19 </a:t>
            </a:r>
            <a:r>
              <a:rPr lang="en-US" sz="1800" dirty="0">
                <a:solidFill>
                  <a:srgbClr val="616165"/>
                </a:solidFill>
                <a:cs typeface="Calibri"/>
              </a:rPr>
              <a:t>• #VaccineReady</a:t>
            </a:r>
            <a:endParaRPr lang="en-US" sz="1800" spc="-5" dirty="0">
              <a:solidFill>
                <a:srgbClr val="616165"/>
              </a:solidFill>
              <a:cs typeface="Calibri"/>
            </a:endParaRPr>
          </a:p>
          <a:p>
            <a:pPr marL="12700" marR="5080" indent="0" algn="ctr">
              <a:lnSpc>
                <a:spcPct val="101699"/>
              </a:lnSpc>
              <a:spcBef>
                <a:spcPts val="80"/>
              </a:spcBef>
              <a:buNone/>
            </a:pPr>
            <a:endParaRPr lang="en-US" sz="1800" dirty="0">
              <a:solidFill>
                <a:srgbClr val="616165"/>
              </a:solidFill>
              <a:cs typeface="Calibri"/>
            </a:endParaRPr>
          </a:p>
        </p:txBody>
      </p:sp>
      <p:graphicFrame>
        <p:nvGraphicFramePr>
          <p:cNvPr id="24" name="Table 24" descr="English and Spanish website links for COVID-19. ">
            <a:extLst>
              <a:ext uri="{FF2B5EF4-FFF2-40B4-BE49-F238E27FC236}">
                <a16:creationId xmlns:a16="http://schemas.microsoft.com/office/drawing/2014/main" id="{8D34A11F-2632-413A-B8B9-1EF1E7E53C57}"/>
              </a:ext>
            </a:extLst>
          </p:cNvPr>
          <p:cNvGraphicFramePr>
            <a:graphicFrameLocks noGrp="1"/>
          </p:cNvGraphicFramePr>
          <p:nvPr>
            <p:extLst>
              <p:ext uri="{D42A27DB-BD31-4B8C-83A1-F6EECF244321}">
                <p14:modId xmlns:p14="http://schemas.microsoft.com/office/powerpoint/2010/main" val="388200413"/>
              </p:ext>
            </p:extLst>
          </p:nvPr>
        </p:nvGraphicFramePr>
        <p:xfrm>
          <a:off x="1669578" y="3377917"/>
          <a:ext cx="8616622" cy="2600960"/>
        </p:xfrm>
        <a:graphic>
          <a:graphicData uri="http://schemas.openxmlformats.org/drawingml/2006/table">
            <a:tbl>
              <a:tblPr firstRow="1" bandRow="1">
                <a:tableStyleId>{5C22544A-7EE6-4342-B048-85BDC9FD1C3A}</a:tableStyleId>
              </a:tblPr>
              <a:tblGrid>
                <a:gridCol w="4466336">
                  <a:extLst>
                    <a:ext uri="{9D8B030D-6E8A-4147-A177-3AD203B41FA5}">
                      <a16:colId xmlns:a16="http://schemas.microsoft.com/office/drawing/2014/main" val="965321609"/>
                    </a:ext>
                  </a:extLst>
                </a:gridCol>
                <a:gridCol w="4150286">
                  <a:extLst>
                    <a:ext uri="{9D8B030D-6E8A-4147-A177-3AD203B41FA5}">
                      <a16:colId xmlns:a16="http://schemas.microsoft.com/office/drawing/2014/main" val="784883667"/>
                    </a:ext>
                  </a:extLst>
                </a:gridCol>
              </a:tblGrid>
              <a:tr h="459944">
                <a:tc>
                  <a:txBody>
                    <a:bodyPr/>
                    <a:lstStyle/>
                    <a:p>
                      <a:pPr marL="91440">
                        <a:lnSpc>
                          <a:spcPct val="100000"/>
                        </a:lnSpc>
                        <a:spcBef>
                          <a:spcPts val="359"/>
                        </a:spcBef>
                      </a:pPr>
                      <a:r>
                        <a:rPr lang="en-US" sz="1800" b="1" spc="-5" noProof="0">
                          <a:solidFill>
                            <a:srgbClr val="FFFFFF"/>
                          </a:solidFill>
                          <a:latin typeface="Arial" panose="020B0604020202020204" pitchFamily="34" charset="0"/>
                          <a:cs typeface="Arial" panose="020B0604020202020204" pitchFamily="34" charset="0"/>
                        </a:rPr>
                        <a:t>English</a:t>
                      </a:r>
                      <a:endParaRPr lang="en-US" sz="1800" b="1" noProof="0">
                        <a:latin typeface="Arial" panose="020B0604020202020204" pitchFamily="34" charset="0"/>
                        <a:cs typeface="Arial" panose="020B0604020202020204" pitchFamily="34"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rgbClr val="3B548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B548F"/>
                    </a:solidFill>
                  </a:tcPr>
                </a:tc>
                <a:tc>
                  <a:txBody>
                    <a:bodyPr/>
                    <a:lstStyle/>
                    <a:p>
                      <a:pPr marL="91440" algn="l" defTabSz="914400" rtl="0" eaLnBrk="1" latinLnBrk="0" hangingPunct="1">
                        <a:lnSpc>
                          <a:spcPct val="100000"/>
                        </a:lnSpc>
                        <a:spcBef>
                          <a:spcPts val="359"/>
                        </a:spcBef>
                      </a:pPr>
                      <a:r>
                        <a:rPr lang="en-US" sz="1800" b="1" kern="1200" noProof="0">
                          <a:solidFill>
                            <a:srgbClr val="FFFFFF"/>
                          </a:solidFill>
                          <a:latin typeface="Arial" panose="020B0604020202020204" pitchFamily="34" charset="0"/>
                          <a:ea typeface="+mn-ea"/>
                          <a:cs typeface="Arial" panose="020B0604020202020204" pitchFamily="34" charset="0"/>
                        </a:rPr>
                        <a:t>Spanish</a:t>
                      </a:r>
                    </a:p>
                  </a:txBody>
                  <a:tcPr marT="91440" marB="91440" anchor="ctr">
                    <a:lnL w="12700" cap="flat" cmpd="sng" algn="ctr">
                      <a:solidFill>
                        <a:srgbClr val="3B548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B548F"/>
                    </a:solidFill>
                  </a:tcPr>
                </a:tc>
                <a:extLst>
                  <a:ext uri="{0D108BD9-81ED-4DB2-BD59-A6C34878D82A}">
                    <a16:rowId xmlns:a16="http://schemas.microsoft.com/office/drawing/2014/main" val="3751934758"/>
                  </a:ext>
                </a:extLst>
              </a:tr>
              <a:tr h="535254">
                <a:tc>
                  <a:txBody>
                    <a:bodyPr/>
                    <a:lstStyle/>
                    <a:p>
                      <a:pPr marL="90805">
                        <a:lnSpc>
                          <a:spcPct val="100000"/>
                        </a:lnSpc>
                        <a:spcBef>
                          <a:spcPts val="65"/>
                        </a:spcBef>
                      </a:pPr>
                      <a:r>
                        <a:rPr lang="en-US" sz="1400" spc="-5" noProof="0">
                          <a:latin typeface="Arial" panose="020B0604020202020204" pitchFamily="34" charset="0"/>
                          <a:cs typeface="Arial" panose="020B0604020202020204" pitchFamily="34" charset="0"/>
                        </a:rPr>
                        <a:t>NIH COVID-19</a:t>
                      </a:r>
                      <a:endParaRPr lang="en-US" sz="1400" noProof="0">
                        <a:latin typeface="Arial" panose="020B0604020202020204" pitchFamily="34" charset="0"/>
                        <a:cs typeface="Arial" panose="020B0604020202020204" pitchFamily="34" charset="0"/>
                      </a:endParaRPr>
                    </a:p>
                    <a:p>
                      <a:pPr marL="91440" algn="l" defTabSz="914400" rtl="0" eaLnBrk="1" latinLnBrk="0" hangingPunct="1">
                        <a:lnSpc>
                          <a:spcPct val="100000"/>
                        </a:lnSpc>
                        <a:spcBef>
                          <a:spcPts val="65"/>
                        </a:spcBef>
                      </a:pPr>
                      <a:r>
                        <a:rPr lang="en-US" sz="1400" kern="1200" noProof="0">
                          <a:solidFill>
                            <a:srgbClr val="206FB3"/>
                          </a:solidFill>
                          <a:latin typeface="+mn-lt"/>
                          <a:ea typeface="+mn-ea"/>
                          <a:cs typeface="+mn-cs"/>
                          <a:hlinkClick r:id="rId5">
                            <a:extLst>
                              <a:ext uri="{A12FA001-AC4F-418D-AE19-62706E023703}">
                                <ahyp:hlinkClr xmlns:ahyp="http://schemas.microsoft.com/office/drawing/2018/hyperlinkcolor" val="tx"/>
                              </a:ext>
                            </a:extLst>
                          </a:hlinkClick>
                        </a:rPr>
                        <a:t>covid19.nih.gov/</a:t>
                      </a:r>
                      <a:endParaRPr lang="en-US" sz="1400" kern="1200" noProof="0">
                        <a:solidFill>
                          <a:srgbClr val="206FB3"/>
                        </a:solidFill>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4625" indent="0">
                        <a:lnSpc>
                          <a:spcPct val="100000"/>
                        </a:lnSpc>
                        <a:spcBef>
                          <a:spcPts val="65"/>
                        </a:spcBef>
                      </a:pPr>
                      <a:r>
                        <a:rPr lang="en-US" sz="1400" spc="-5" noProof="0" dirty="0">
                          <a:latin typeface="Arial" panose="020B0604020202020204" pitchFamily="34" charset="0"/>
                          <a:cs typeface="Arial" panose="020B0604020202020204" pitchFamily="34" charset="0"/>
                        </a:rPr>
                        <a:t>NIH COVID-19</a:t>
                      </a:r>
                      <a:endParaRPr lang="en-US" sz="1400" noProof="0" dirty="0">
                        <a:latin typeface="Arial" panose="020B0604020202020204" pitchFamily="34" charset="0"/>
                        <a:cs typeface="Arial" panose="020B0604020202020204" pitchFamily="34" charset="0"/>
                      </a:endParaRPr>
                    </a:p>
                    <a:p>
                      <a:pPr marL="174625" marR="590550" lvl="0" indent="0" algn="l" defTabSz="914400" rtl="0" eaLnBrk="1" latinLnBrk="0" hangingPunct="1">
                        <a:lnSpc>
                          <a:spcPct val="100000"/>
                        </a:lnSpc>
                        <a:spcBef>
                          <a:spcPts val="65"/>
                        </a:spcBef>
                        <a:buNone/>
                      </a:pPr>
                      <a:r>
                        <a:rPr lang="en-US" sz="1400" kern="1200" noProof="0" dirty="0">
                          <a:solidFill>
                            <a:srgbClr val="206FB3"/>
                          </a:solidFill>
                          <a:latin typeface="+mn-lt"/>
                          <a:ea typeface="+mn-ea"/>
                          <a:cs typeface="+mn-cs"/>
                          <a:hlinkClick r:id="rId6">
                            <a:extLst>
                              <a:ext uri="{A12FA001-AC4F-418D-AE19-62706E023703}">
                                <ahyp:hlinkClr xmlns:ahyp="http://schemas.microsoft.com/office/drawing/2018/hyperlinkcolor" val="tx"/>
                              </a:ext>
                            </a:extLst>
                          </a:hlinkClick>
                        </a:rPr>
                        <a:t>salud.nih.gov/</a:t>
                      </a:r>
                      <a:endParaRPr lang="en-US" sz="1400" kern="1200" noProof="0" dirty="0">
                        <a:solidFill>
                          <a:srgbClr val="206FB3"/>
                        </a:solidFill>
                        <a:latin typeface="+mn-lt"/>
                        <a:ea typeface="+mn-ea"/>
                        <a:cs typeface="+mn-cs"/>
                      </a:endParaRPr>
                    </a:p>
                  </a:txBody>
                  <a:tcPr marL="45720" marR="45720"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4500707"/>
                  </a:ext>
                </a:extLst>
              </a:tr>
              <a:tr h="535254">
                <a:tc>
                  <a:txBody>
                    <a:bodyPr/>
                    <a:lstStyle/>
                    <a:p>
                      <a:pPr marL="90805" marR="590550">
                        <a:lnSpc>
                          <a:spcPct val="100000"/>
                        </a:lnSpc>
                        <a:spcBef>
                          <a:spcPts val="65"/>
                        </a:spcBef>
                      </a:pPr>
                      <a:r>
                        <a:rPr lang="en-US" sz="1400" noProof="0">
                          <a:latin typeface="Arial"/>
                          <a:cs typeface="Arial"/>
                        </a:rPr>
                        <a:t>HHS </a:t>
                      </a:r>
                      <a:r>
                        <a:rPr lang="en-US" sz="1400" spc="-5" noProof="0">
                          <a:latin typeface="Arial"/>
                          <a:cs typeface="Arial"/>
                        </a:rPr>
                        <a:t>Combat </a:t>
                      </a:r>
                      <a:r>
                        <a:rPr lang="en-US" sz="1400" noProof="0">
                          <a:latin typeface="Arial"/>
                          <a:cs typeface="Arial"/>
                        </a:rPr>
                        <a:t>COVID  </a:t>
                      </a:r>
                      <a:endParaRPr lang="en-US" sz="1400" noProof="0">
                        <a:latin typeface="Arial" panose="020B0604020202020204" pitchFamily="34" charset="0"/>
                        <a:cs typeface="Arial" panose="020B0604020202020204" pitchFamily="34" charset="0"/>
                      </a:endParaRPr>
                    </a:p>
                    <a:p>
                      <a:pPr marL="91440" marR="590550" lvl="0" algn="l" defTabSz="914400" rtl="0" eaLnBrk="1" latinLnBrk="0" hangingPunct="1">
                        <a:lnSpc>
                          <a:spcPct val="100000"/>
                        </a:lnSpc>
                        <a:spcBef>
                          <a:spcPts val="65"/>
                        </a:spcBef>
                        <a:buNone/>
                      </a:pPr>
                      <a:r>
                        <a:rPr lang="en-US" sz="1400" kern="1200" noProof="0">
                          <a:solidFill>
                            <a:srgbClr val="206FB3"/>
                          </a:solidFill>
                          <a:latin typeface="+mn-lt"/>
                          <a:ea typeface="+mn-ea"/>
                          <a:cs typeface="+mn-cs"/>
                          <a:hlinkClick r:id="rId7">
                            <a:extLst>
                              <a:ext uri="{A12FA001-AC4F-418D-AE19-62706E023703}">
                                <ahyp:hlinkClr xmlns:ahyp="http://schemas.microsoft.com/office/drawing/2018/hyperlinkcolor" val="tx"/>
                              </a:ext>
                            </a:extLst>
                          </a:hlinkClick>
                        </a:rPr>
                        <a:t>combatcovid.hhs.gov/ </a:t>
                      </a:r>
                      <a:endParaRPr lang="en-US" sz="1400" kern="1200" noProof="0">
                        <a:solidFill>
                          <a:srgbClr val="206FB3"/>
                        </a:solidFill>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4625" marR="812165" indent="0">
                        <a:lnSpc>
                          <a:spcPct val="100000"/>
                        </a:lnSpc>
                        <a:spcBef>
                          <a:spcPts val="65"/>
                        </a:spcBef>
                      </a:pPr>
                      <a:r>
                        <a:rPr lang="en-US" sz="1400" noProof="0">
                          <a:latin typeface="Arial"/>
                          <a:cs typeface="Arial"/>
                        </a:rPr>
                        <a:t>HHS </a:t>
                      </a:r>
                      <a:r>
                        <a:rPr lang="en-US" sz="1400" spc="-5" noProof="0">
                          <a:latin typeface="Arial"/>
                          <a:cs typeface="Arial"/>
                        </a:rPr>
                        <a:t>Combate </a:t>
                      </a:r>
                      <a:r>
                        <a:rPr lang="en-US" sz="1400" noProof="0">
                          <a:latin typeface="Arial"/>
                          <a:cs typeface="Arial"/>
                        </a:rPr>
                        <a:t>COVID </a:t>
                      </a:r>
                      <a:r>
                        <a:rPr lang="en-US" sz="1400" spc="-5" noProof="0">
                          <a:latin typeface="Arial"/>
                          <a:cs typeface="Arial"/>
                        </a:rPr>
                        <a:t>(en</a:t>
                      </a:r>
                      <a:r>
                        <a:rPr lang="en-US" sz="1400" spc="-70" noProof="0">
                          <a:latin typeface="Arial"/>
                          <a:cs typeface="Arial"/>
                        </a:rPr>
                        <a:t> </a:t>
                      </a:r>
                      <a:r>
                        <a:rPr lang="en-US" sz="1400" spc="-5" noProof="0">
                          <a:latin typeface="Arial"/>
                          <a:cs typeface="Arial"/>
                        </a:rPr>
                        <a:t>español) </a:t>
                      </a:r>
                      <a:endParaRPr lang="en-US" sz="1400" noProof="0">
                        <a:latin typeface="Arial"/>
                        <a:cs typeface="Arial"/>
                      </a:endParaRPr>
                    </a:p>
                    <a:p>
                      <a:pPr marL="174625" marR="590550" lvl="0" indent="0" algn="l" defTabSz="914400" rtl="0" eaLnBrk="1" latinLnBrk="0" hangingPunct="1">
                        <a:lnSpc>
                          <a:spcPct val="100000"/>
                        </a:lnSpc>
                        <a:spcBef>
                          <a:spcPts val="65"/>
                        </a:spcBef>
                        <a:buNone/>
                      </a:pPr>
                      <a:r>
                        <a:rPr lang="en-US" sz="1400" kern="1200" noProof="0">
                          <a:solidFill>
                            <a:srgbClr val="206FB3"/>
                          </a:solidFill>
                          <a:latin typeface="+mn-lt"/>
                          <a:ea typeface="+mn-ea"/>
                          <a:cs typeface="+mn-cs"/>
                          <a:hlinkClick r:id="rId8">
                            <a:extLst>
                              <a:ext uri="{A12FA001-AC4F-418D-AE19-62706E023703}">
                                <ahyp:hlinkClr xmlns:ahyp="http://schemas.microsoft.com/office/drawing/2018/hyperlinkcolor" val="tx"/>
                              </a:ext>
                            </a:extLst>
                          </a:hlinkClick>
                        </a:rPr>
                        <a:t>combatecovid.hhs.gov/</a:t>
                      </a:r>
                      <a:endParaRPr lang="en-US" sz="1400" kern="1200" noProof="0">
                        <a:solidFill>
                          <a:srgbClr val="206FB3"/>
                        </a:solidFill>
                        <a:latin typeface="+mn-lt"/>
                        <a:ea typeface="+mn-ea"/>
                        <a:cs typeface="+mn-cs"/>
                      </a:endParaRPr>
                    </a:p>
                  </a:txBody>
                  <a:tcPr marL="45720" marR="4572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735511733"/>
                  </a:ext>
                </a:extLst>
              </a:tr>
              <a:tr h="535254">
                <a:tc>
                  <a:txBody>
                    <a:bodyPr/>
                    <a:lstStyle/>
                    <a:p>
                      <a:pPr marL="90805" marR="590550" lvl="0" indent="0" algn="l" rtl="0" eaLnBrk="1" fontAlgn="auto" latinLnBrk="0" hangingPunct="1">
                        <a:lnSpc>
                          <a:spcPct val="100000"/>
                        </a:lnSpc>
                        <a:spcBef>
                          <a:spcPts val="65"/>
                        </a:spcBef>
                        <a:spcAft>
                          <a:spcPts val="0"/>
                        </a:spcAft>
                        <a:buClrTx/>
                        <a:buSzTx/>
                        <a:buFontTx/>
                        <a:buNone/>
                      </a:pPr>
                      <a:r>
                        <a:rPr lang="en-US" sz="1400" spc="-5" noProof="0">
                          <a:latin typeface="Arial"/>
                          <a:cs typeface="Arial"/>
                        </a:rPr>
                        <a:t>NIH CEAL Event Calendar</a:t>
                      </a:r>
                      <a:endParaRPr lang="en-US" sz="1400" noProof="0">
                        <a:latin typeface="Arial"/>
                        <a:cs typeface="Arial"/>
                      </a:endParaRPr>
                    </a:p>
                    <a:p>
                      <a:pPr marL="91440" marR="590550" lvl="0" indent="0" algn="l" defTabSz="914400" rtl="0" eaLnBrk="1" latinLnBrk="0" hangingPunct="1">
                        <a:lnSpc>
                          <a:spcPct val="100000"/>
                        </a:lnSpc>
                        <a:spcBef>
                          <a:spcPts val="65"/>
                        </a:spcBef>
                        <a:spcAft>
                          <a:spcPts val="0"/>
                        </a:spcAft>
                        <a:buClrTx/>
                        <a:buSzTx/>
                        <a:buFontTx/>
                        <a:buNone/>
                      </a:pPr>
                      <a:r>
                        <a:rPr lang="en-US" sz="1400" kern="1200" noProof="0">
                          <a:solidFill>
                            <a:srgbClr val="206FB3"/>
                          </a:solidFill>
                          <a:latin typeface="+mn-lt"/>
                          <a:ea typeface="+mn-ea"/>
                          <a:cs typeface="+mn-cs"/>
                          <a:hlinkClick r:id="rId9">
                            <a:extLst>
                              <a:ext uri="{A12FA001-AC4F-418D-AE19-62706E023703}">
                                <ahyp:hlinkClr xmlns:ahyp="http://schemas.microsoft.com/office/drawing/2018/hyperlinkcolor" val="tx"/>
                              </a:ext>
                            </a:extLst>
                          </a:hlinkClick>
                        </a:rPr>
                        <a:t>covid19community.nih.gov/events</a:t>
                      </a:r>
                      <a:endParaRPr lang="en-US" sz="1400" kern="1200" noProof="0">
                        <a:solidFill>
                          <a:srgbClr val="206FB3"/>
                        </a:solidFill>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marL="394335" marR="812165">
                        <a:lnSpc>
                          <a:spcPct val="100000"/>
                        </a:lnSpc>
                        <a:spcBef>
                          <a:spcPts val="320"/>
                        </a:spcBef>
                      </a:pPr>
                      <a:endParaRPr lang="en-US" sz="1400" noProof="0">
                        <a:latin typeface="Arial" panose="020B0604020202020204" pitchFamily="34" charset="0"/>
                        <a:cs typeface="Arial" panose="020B060402020202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extLst>
                  <a:ext uri="{0D108BD9-81ED-4DB2-BD59-A6C34878D82A}">
                    <a16:rowId xmlns:a16="http://schemas.microsoft.com/office/drawing/2014/main" val="3352743113"/>
                  </a:ext>
                </a:extLst>
              </a:tr>
              <a:tr h="535254">
                <a:tc>
                  <a:txBody>
                    <a:bodyPr/>
                    <a:lstStyle/>
                    <a:p>
                      <a:pPr marL="90805" marR="590550" lvl="0" indent="0" algn="l" rtl="0" eaLnBrk="1" fontAlgn="auto" latinLnBrk="0" hangingPunct="1">
                        <a:lnSpc>
                          <a:spcPct val="100000"/>
                        </a:lnSpc>
                        <a:spcBef>
                          <a:spcPts val="65"/>
                        </a:spcBef>
                        <a:spcAft>
                          <a:spcPts val="0"/>
                        </a:spcAft>
                        <a:buClrTx/>
                        <a:buSzTx/>
                        <a:buFontTx/>
                        <a:buNone/>
                      </a:pPr>
                      <a:r>
                        <a:rPr lang="en-US" sz="1400" spc="-5" noProof="0">
                          <a:latin typeface="Arial"/>
                          <a:cs typeface="Arial"/>
                        </a:rPr>
                        <a:t>NIH CEAL eNewsletter Subscription</a:t>
                      </a:r>
                      <a:endParaRPr lang="en-US" sz="1400" noProof="0">
                        <a:latin typeface="Arial"/>
                        <a:cs typeface="Arial"/>
                      </a:endParaRPr>
                    </a:p>
                    <a:p>
                      <a:pPr marL="91440" marR="590550" lvl="0" indent="0" algn="l" defTabSz="914400" rtl="0" eaLnBrk="1" latinLnBrk="0" hangingPunct="1">
                        <a:lnSpc>
                          <a:spcPct val="100000"/>
                        </a:lnSpc>
                        <a:spcBef>
                          <a:spcPts val="65"/>
                        </a:spcBef>
                        <a:spcAft>
                          <a:spcPts val="0"/>
                        </a:spcAft>
                        <a:buClrTx/>
                        <a:buSzTx/>
                        <a:buFontTx/>
                        <a:buNone/>
                      </a:pPr>
                      <a:r>
                        <a:rPr lang="en-US" sz="1400" kern="1200" noProof="0">
                          <a:solidFill>
                            <a:srgbClr val="206FB3"/>
                          </a:solidFill>
                          <a:latin typeface="+mn-lt"/>
                          <a:ea typeface="+mn-ea"/>
                          <a:cs typeface="+mn-cs"/>
                          <a:hlinkClick r:id="rId10">
                            <a:extLst>
                              <a:ext uri="{A12FA001-AC4F-418D-AE19-62706E023703}">
                                <ahyp:hlinkClr xmlns:ahyp="http://schemas.microsoft.com/office/drawing/2018/hyperlinkcolor" val="tx"/>
                              </a:ext>
                            </a:extLst>
                          </a:hlinkClick>
                        </a:rPr>
                        <a:t>go.usa.gov/xAsax</a:t>
                      </a:r>
                      <a:endParaRPr lang="en-US" sz="1400" kern="1200" noProof="0">
                        <a:solidFill>
                          <a:srgbClr val="206FB3"/>
                        </a:solidFill>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394335" marR="812165">
                        <a:lnSpc>
                          <a:spcPct val="100000"/>
                        </a:lnSpc>
                        <a:spcBef>
                          <a:spcPts val="320"/>
                        </a:spcBef>
                      </a:pPr>
                      <a:endParaRPr lang="en-US" sz="1400" noProof="0" dirty="0">
                        <a:latin typeface="Arial" panose="020B0604020202020204" pitchFamily="34" charset="0"/>
                        <a:cs typeface="Arial" panose="020B0604020202020204" pitchFamily="34" charset="0"/>
                      </a:endParaRPr>
                    </a:p>
                  </a:txBody>
                  <a:tcPr marL="45720" marR="4572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4114834"/>
                  </a:ext>
                </a:extLst>
              </a:tr>
            </a:tbl>
          </a:graphicData>
        </a:graphic>
      </p:graphicFrame>
      <p:sp>
        <p:nvSpPr>
          <p:cNvPr id="7" name="TextBox 6">
            <a:extLst>
              <a:ext uri="{FF2B5EF4-FFF2-40B4-BE49-F238E27FC236}">
                <a16:creationId xmlns:a16="http://schemas.microsoft.com/office/drawing/2014/main" id="{762567B8-0C1B-49F4-AF81-5E7F7A555BAE}"/>
              </a:ext>
            </a:extLst>
          </p:cNvPr>
          <p:cNvSpPr txBox="1"/>
          <p:nvPr/>
        </p:nvSpPr>
        <p:spPr>
          <a:xfrm>
            <a:off x="11741870" y="18854"/>
            <a:ext cx="415565"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2569181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3606A-7FD0-104B-AE4E-3A03190FD878}"/>
              </a:ext>
            </a:extLst>
          </p:cNvPr>
          <p:cNvSpPr>
            <a:spLocks noGrp="1"/>
          </p:cNvSpPr>
          <p:nvPr>
            <p:ph type="title"/>
          </p:nvPr>
        </p:nvSpPr>
        <p:spPr>
          <a:xfrm>
            <a:off x="701344" y="710273"/>
            <a:ext cx="4352315" cy="2813320"/>
          </a:xfrm>
        </p:spPr>
        <p:txBody>
          <a:bodyPr vert="horz" lIns="91440" tIns="45720" rIns="91440" bIns="45720" rtlCol="0" anchor="ctr">
            <a:normAutofit/>
          </a:bodyPr>
          <a:lstStyle/>
          <a:p>
            <a:r>
              <a:rPr lang="en-US" kern="1200" dirty="0">
                <a:solidFill>
                  <a:schemeClr val="tx1"/>
                </a:solidFill>
                <a:latin typeface="+mj-lt"/>
                <a:ea typeface="+mj-ea"/>
                <a:cs typeface="+mj-cs"/>
              </a:rPr>
              <a:t>Scientific Pathway</a:t>
            </a:r>
          </a:p>
        </p:txBody>
      </p:sp>
      <p:pic>
        <p:nvPicPr>
          <p:cNvPr id="1026" name="Picture 2" descr="An image from the Community Engagement Alliance website that reads “We are on the scientific pathway from discovery to treatment” and displays the photographs of 10 people of various ages, genders, races, and ethnicities. Five pairs of photos are labeled, respectively, fund, research, ensure safety, volunteer, and provide care.">
            <a:extLst>
              <a:ext uri="{FF2B5EF4-FFF2-40B4-BE49-F238E27FC236}">
                <a16:creationId xmlns:a16="http://schemas.microsoft.com/office/drawing/2014/main" id="{9E1A6C6C-E021-D041-95BA-654A6DD1027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42569" y="513874"/>
            <a:ext cx="5977881" cy="289927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B5BA7038-9D7C-1749-975F-0758DA87F56C}"/>
              </a:ext>
            </a:extLst>
          </p:cNvPr>
          <p:cNvSpPr>
            <a:spLocks noGrp="1"/>
          </p:cNvSpPr>
          <p:nvPr>
            <p:ph idx="1"/>
          </p:nvPr>
        </p:nvSpPr>
        <p:spPr>
          <a:xfrm>
            <a:off x="731518" y="4099034"/>
            <a:ext cx="10789920" cy="2196771"/>
          </a:xfrm>
        </p:spPr>
        <p:txBody>
          <a:bodyPr vert="horz" lIns="91440" tIns="45720" rIns="91440" bIns="45720" rtlCol="0" anchor="ctr">
            <a:normAutofit/>
          </a:bodyPr>
          <a:lstStyle/>
          <a:p>
            <a:pPr marL="0" indent="0">
              <a:spcBef>
                <a:spcPts val="0"/>
              </a:spcBef>
              <a:spcAft>
                <a:spcPts val="300"/>
              </a:spcAft>
              <a:buNone/>
            </a:pPr>
            <a:r>
              <a:rPr lang="en-US" sz="1600" dirty="0">
                <a:solidFill>
                  <a:schemeClr val="tx1"/>
                </a:solidFill>
                <a:latin typeface="+mn-lt"/>
                <a:cs typeface="+mn-cs"/>
              </a:rPr>
              <a:t>Safety always guides the scientific pathway toward vaccines and treatments. Safety steers scientific leaders who review and fund research, informs recruitment of volunteers who partner with researchers and participate in clinical trials, frames the rigorous and continuous oversight of studies, determines regulatory approval, guides engagement efforts in communities, and directs doctors and nurses who bring discoveries to patients. At each step on the pathway, we can find a diverse group of people who are working every day to help us conquer the COVID-19 pandemic. </a:t>
            </a:r>
          </a:p>
          <a:p>
            <a:pPr marL="0" indent="0">
              <a:spcBef>
                <a:spcPts val="1200"/>
              </a:spcBef>
              <a:spcAft>
                <a:spcPts val="300"/>
              </a:spcAft>
              <a:buNone/>
            </a:pPr>
            <a:r>
              <a:rPr lang="en-US" sz="1600" dirty="0">
                <a:solidFill>
                  <a:schemeClr val="tx1"/>
                </a:solidFill>
                <a:latin typeface="+mn-lt"/>
                <a:cs typeface="+mn-cs"/>
              </a:rPr>
              <a:t>Meet Scientific Pathway leaders and find quotes about their work at </a:t>
            </a:r>
            <a:r>
              <a:rPr lang="en-US" sz="1600" dirty="0">
                <a:solidFill>
                  <a:schemeClr val="tx1"/>
                </a:solidFill>
                <a:latin typeface="+mn-lt"/>
                <a:cs typeface="+mn-cs"/>
                <a:hlinkClick r:id="rId5"/>
              </a:rPr>
              <a:t>https://covid19community.nih.gov/about/scientific-pathway</a:t>
            </a:r>
            <a:r>
              <a:rPr lang="en-US" sz="1600" dirty="0">
                <a:solidFill>
                  <a:schemeClr val="tx1"/>
                </a:solidFill>
                <a:latin typeface="+mn-lt"/>
                <a:cs typeface="+mn-cs"/>
              </a:rPr>
              <a:t>. Leaders featured in the pathway are also listed on the next two slides.</a:t>
            </a:r>
          </a:p>
        </p:txBody>
      </p:sp>
      <p:sp>
        <p:nvSpPr>
          <p:cNvPr id="31" name="TextBox 30">
            <a:extLst>
              <a:ext uri="{FF2B5EF4-FFF2-40B4-BE49-F238E27FC236}">
                <a16:creationId xmlns:a16="http://schemas.microsoft.com/office/drawing/2014/main" id="{3B747D93-E81F-4FFA-AD0A-8A4CE3BD8D9C}"/>
              </a:ext>
            </a:extLst>
          </p:cNvPr>
          <p:cNvSpPr txBox="1"/>
          <p:nvPr/>
        </p:nvSpPr>
        <p:spPr>
          <a:xfrm>
            <a:off x="11738823" y="102765"/>
            <a:ext cx="415565" cy="369332"/>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2587254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E71ABCBF-92FE-4734-A621-52BEC3F83A12}"/>
              </a:ext>
            </a:extLst>
          </p:cNvPr>
          <p:cNvSpPr>
            <a:spLocks noGrp="1"/>
          </p:cNvSpPr>
          <p:nvPr>
            <p:ph type="title"/>
          </p:nvPr>
        </p:nvSpPr>
        <p:spPr>
          <a:xfrm>
            <a:off x="167643" y="365126"/>
            <a:ext cx="11856718" cy="365760"/>
          </a:xfrm>
          <a:solidFill>
            <a:srgbClr val="274169"/>
          </a:solidFill>
        </p:spPr>
        <p:txBody>
          <a:bodyPr>
            <a:normAutofit/>
          </a:bodyPr>
          <a:lstStyle/>
          <a:p>
            <a:pPr algn="ctr"/>
            <a:r>
              <a:rPr lang="en-US" sz="1800" dirty="0">
                <a:solidFill>
                  <a:schemeClr val="bg1"/>
                </a:solidFill>
              </a:rPr>
              <a:t>Featured Scientific Pathway Leaders</a:t>
            </a:r>
          </a:p>
        </p:txBody>
      </p:sp>
      <p:graphicFrame>
        <p:nvGraphicFramePr>
          <p:cNvPr id="30" name="Table 22">
            <a:extLst>
              <a:ext uri="{FF2B5EF4-FFF2-40B4-BE49-F238E27FC236}">
                <a16:creationId xmlns:a16="http://schemas.microsoft.com/office/drawing/2014/main" id="{22DB4F6E-C49F-42D7-BE0D-D8BE2127440E}"/>
              </a:ext>
            </a:extLst>
          </p:cNvPr>
          <p:cNvGraphicFramePr>
            <a:graphicFrameLocks/>
          </p:cNvGraphicFramePr>
          <p:nvPr>
            <p:extLst>
              <p:ext uri="{D42A27DB-BD31-4B8C-83A1-F6EECF244321}">
                <p14:modId xmlns:p14="http://schemas.microsoft.com/office/powerpoint/2010/main" val="1689729229"/>
              </p:ext>
            </p:extLst>
          </p:nvPr>
        </p:nvGraphicFramePr>
        <p:xfrm>
          <a:off x="167643" y="787215"/>
          <a:ext cx="11856722" cy="2961732"/>
        </p:xfrm>
        <a:graphic>
          <a:graphicData uri="http://schemas.openxmlformats.org/drawingml/2006/table">
            <a:tbl>
              <a:tblPr firstRow="1" bandRow="1">
                <a:tableStyleId>{5C22544A-7EE6-4342-B048-85BDC9FD1C3A}</a:tableStyleId>
              </a:tblPr>
              <a:tblGrid>
                <a:gridCol w="5928361">
                  <a:extLst>
                    <a:ext uri="{9D8B030D-6E8A-4147-A177-3AD203B41FA5}">
                      <a16:colId xmlns:a16="http://schemas.microsoft.com/office/drawing/2014/main" val="3024474994"/>
                    </a:ext>
                  </a:extLst>
                </a:gridCol>
                <a:gridCol w="5928361">
                  <a:extLst>
                    <a:ext uri="{9D8B030D-6E8A-4147-A177-3AD203B41FA5}">
                      <a16:colId xmlns:a16="http://schemas.microsoft.com/office/drawing/2014/main" val="4043614495"/>
                    </a:ext>
                  </a:extLst>
                </a:gridCol>
              </a:tblGrid>
              <a:tr h="388860">
                <a:tc>
                  <a:txBody>
                    <a:bodyPr/>
                    <a:lstStyle/>
                    <a:p>
                      <a:r>
                        <a:rPr lang="en-US" sz="1400" b="1" noProof="0">
                          <a:solidFill>
                            <a:srgbClr val="525252"/>
                          </a:solidFill>
                        </a:rPr>
                        <a:t>Public Health Funders</a:t>
                      </a:r>
                    </a:p>
                  </a:txBody>
                  <a:tcPr anchor="ctr">
                    <a:solidFill>
                      <a:srgbClr val="CDCFD4"/>
                    </a:solidFill>
                  </a:tcPr>
                </a:tc>
                <a:tc>
                  <a:txBody>
                    <a:bodyPr/>
                    <a:lstStyle/>
                    <a:p>
                      <a:r>
                        <a:rPr lang="en-US" sz="1400" b="1" noProof="0">
                          <a:solidFill>
                            <a:srgbClr val="525252"/>
                          </a:solidFill>
                        </a:rPr>
                        <a:t>Safety Monitors</a:t>
                      </a:r>
                    </a:p>
                  </a:txBody>
                  <a:tcPr anchor="ctr">
                    <a:solidFill>
                      <a:srgbClr val="CDCFD4"/>
                    </a:solidFill>
                  </a:tcPr>
                </a:tc>
                <a:extLst>
                  <a:ext uri="{0D108BD9-81ED-4DB2-BD59-A6C34878D82A}">
                    <a16:rowId xmlns:a16="http://schemas.microsoft.com/office/drawing/2014/main" val="2517612634"/>
                  </a:ext>
                </a:extLst>
              </a:tr>
              <a:tr h="2572872">
                <a:tc>
                  <a:txBody>
                    <a:bodyPr/>
                    <a:lstStyle/>
                    <a:p>
                      <a:pPr>
                        <a:spcAft>
                          <a:spcPts val="600"/>
                        </a:spcAft>
                      </a:pPr>
                      <a:r>
                        <a:rPr lang="en-US" sz="1400" b="1" noProof="0"/>
                        <a:t>Dr. Gary H. Gibbons</a:t>
                      </a:r>
                      <a:r>
                        <a:rPr lang="en-US" sz="1400" noProof="0"/>
                        <a:t>, Director, National Heart, Lung, and Blood Institute</a:t>
                      </a:r>
                    </a:p>
                    <a:p>
                      <a:r>
                        <a:rPr lang="en-US" sz="1400" b="1" noProof="0"/>
                        <a:t>Dr. Eliseo J. P</a:t>
                      </a:r>
                      <a:r>
                        <a:rPr lang="en-US" sz="1400" b="1" i="0" kern="1200" noProof="0">
                          <a:solidFill>
                            <a:schemeClr val="dk1"/>
                          </a:solidFill>
                          <a:effectLst/>
                          <a:latin typeface="+mn-lt"/>
                          <a:ea typeface="+mn-ea"/>
                          <a:cs typeface="+mn-cs"/>
                        </a:rPr>
                        <a:t>é</a:t>
                      </a:r>
                      <a:r>
                        <a:rPr lang="en-US" sz="1400" b="1" noProof="0"/>
                        <a:t>rez Stable</a:t>
                      </a:r>
                      <a:r>
                        <a:rPr lang="en-US" sz="1400" noProof="0"/>
                        <a:t>, Director, National Institute on Minority Health and Health Disparities</a:t>
                      </a:r>
                    </a:p>
                  </a:txBody>
                  <a:tcPr>
                    <a:solidFill>
                      <a:srgbClr val="E8E8EB"/>
                    </a:solidFill>
                  </a:tcPr>
                </a:tc>
                <a:tc>
                  <a:txBody>
                    <a:bodyPr/>
                    <a:lstStyle/>
                    <a:p>
                      <a:pPr>
                        <a:spcAft>
                          <a:spcPts val="600"/>
                        </a:spcAft>
                      </a:pPr>
                      <a:r>
                        <a:rPr lang="en-US" sz="1400" b="1" i="0" kern="1200" noProof="0" dirty="0">
                          <a:solidFill>
                            <a:schemeClr val="dk1"/>
                          </a:solidFill>
                          <a:effectLst/>
                          <a:latin typeface="+mn-lt"/>
                          <a:ea typeface="+mn-ea"/>
                          <a:cs typeface="+mn-cs"/>
                        </a:rPr>
                        <a:t>Dr. Lisa A. Cooper, </a:t>
                      </a:r>
                      <a:r>
                        <a:rPr lang="en-US" sz="1400" b="0" i="0" kern="1200" noProof="0" dirty="0">
                          <a:solidFill>
                            <a:schemeClr val="dk1"/>
                          </a:solidFill>
                          <a:effectLst/>
                          <a:latin typeface="+mn-lt"/>
                          <a:ea typeface="+mn-ea"/>
                          <a:cs typeface="+mn-cs"/>
                        </a:rPr>
                        <a:t>Bloomberg Distinguished Professor, Johns Hopkins Bloomberg School of Public Health</a:t>
                      </a:r>
                    </a:p>
                    <a:p>
                      <a:pPr>
                        <a:spcAft>
                          <a:spcPts val="600"/>
                        </a:spcAft>
                      </a:pPr>
                      <a:r>
                        <a:rPr lang="en-US" sz="1400" b="1" i="0" kern="1200" noProof="0" dirty="0">
                          <a:solidFill>
                            <a:schemeClr val="dk1"/>
                          </a:solidFill>
                          <a:effectLst/>
                          <a:latin typeface="+mn-lt"/>
                          <a:ea typeface="+mn-ea"/>
                          <a:cs typeface="+mn-cs"/>
                        </a:rPr>
                        <a:t>Dr. Jaime G. Deville, </a:t>
                      </a:r>
                      <a:r>
                        <a:rPr lang="en-US" sz="1400" b="0" i="0" kern="1200" noProof="0" dirty="0">
                          <a:solidFill>
                            <a:schemeClr val="dk1"/>
                          </a:solidFill>
                          <a:effectLst/>
                          <a:latin typeface="+mn-lt"/>
                          <a:ea typeface="+mn-ea"/>
                          <a:cs typeface="+mn-cs"/>
                        </a:rPr>
                        <a:t>Clinical Professor of Pediatrics, Division of Infectious Diseases, David Geffen School of Medicine; Director of the Care-4-Families Clinic, University of California, Los Angeles, UCLA Mattel Children’s Hospital</a:t>
                      </a:r>
                    </a:p>
                    <a:p>
                      <a:pPr>
                        <a:spcAft>
                          <a:spcPts val="600"/>
                        </a:spcAft>
                      </a:pPr>
                      <a:r>
                        <a:rPr lang="en-US" sz="1400" b="1" i="0" kern="1200" noProof="0" dirty="0">
                          <a:solidFill>
                            <a:schemeClr val="dk1"/>
                          </a:solidFill>
                          <a:effectLst/>
                          <a:latin typeface="+mn-lt"/>
                          <a:ea typeface="+mn-ea"/>
                          <a:cs typeface="+mn-cs"/>
                        </a:rPr>
                        <a:t>Dr. Jennifer Knight-Madden, </a:t>
                      </a:r>
                      <a:r>
                        <a:rPr lang="en-US" sz="1400" b="0" i="0" kern="1200" noProof="0" dirty="0">
                          <a:solidFill>
                            <a:schemeClr val="dk1"/>
                          </a:solidFill>
                          <a:effectLst/>
                          <a:latin typeface="+mn-lt"/>
                          <a:ea typeface="+mn-ea"/>
                          <a:cs typeface="+mn-cs"/>
                        </a:rPr>
                        <a:t>Professor of Pediatric Pulmonology &amp; Clinical Research; Director, Sickle Cell Unit, The Caribbean Institute for Health Research, The University of the West Indies</a:t>
                      </a:r>
                    </a:p>
                    <a:p>
                      <a:r>
                        <a:rPr lang="en-US" sz="1400" b="1" i="0" kern="1200" noProof="0" dirty="0">
                          <a:solidFill>
                            <a:schemeClr val="dk1"/>
                          </a:solidFill>
                          <a:effectLst/>
                          <a:latin typeface="+mn-lt"/>
                          <a:ea typeface="+mn-ea"/>
                          <a:cs typeface="+mn-cs"/>
                        </a:rPr>
                        <a:t>Ysabel Duron, </a:t>
                      </a:r>
                      <a:r>
                        <a:rPr lang="en-US" sz="1400" b="0" i="0" kern="1200" noProof="0" dirty="0">
                          <a:solidFill>
                            <a:schemeClr val="dk1"/>
                          </a:solidFill>
                          <a:effectLst/>
                          <a:latin typeface="+mn-lt"/>
                          <a:ea typeface="+mn-ea"/>
                          <a:cs typeface="+mn-cs"/>
                        </a:rPr>
                        <a:t>President/Executive Director, The Latino Cancer Institute</a:t>
                      </a:r>
                    </a:p>
                  </a:txBody>
                  <a:tcPr>
                    <a:solidFill>
                      <a:srgbClr val="E8E8EB"/>
                    </a:solidFill>
                  </a:tcPr>
                </a:tc>
                <a:extLst>
                  <a:ext uri="{0D108BD9-81ED-4DB2-BD59-A6C34878D82A}">
                    <a16:rowId xmlns:a16="http://schemas.microsoft.com/office/drawing/2014/main" val="311976979"/>
                  </a:ext>
                </a:extLst>
              </a:tr>
            </a:tbl>
          </a:graphicData>
        </a:graphic>
      </p:graphicFrame>
      <p:sp>
        <p:nvSpPr>
          <p:cNvPr id="28" name="TextBox 27">
            <a:extLst>
              <a:ext uri="{FF2B5EF4-FFF2-40B4-BE49-F238E27FC236}">
                <a16:creationId xmlns:a16="http://schemas.microsoft.com/office/drawing/2014/main" id="{0D3FACA4-7A86-4C88-8408-02B55CE525E7}"/>
              </a:ext>
            </a:extLst>
          </p:cNvPr>
          <p:cNvSpPr txBox="1"/>
          <p:nvPr/>
        </p:nvSpPr>
        <p:spPr>
          <a:xfrm>
            <a:off x="167639" y="3783842"/>
            <a:ext cx="11856720" cy="307777"/>
          </a:xfrm>
          <a:prstGeom prst="rect">
            <a:avLst/>
          </a:prstGeom>
          <a:solidFill>
            <a:srgbClr val="CDCFD4"/>
          </a:solidFill>
        </p:spPr>
        <p:txBody>
          <a:bodyPr wrap="square" rtlCol="0">
            <a:spAutoFit/>
          </a:bodyPr>
          <a:lstStyle/>
          <a:p>
            <a:pPr algn="ctr"/>
            <a:r>
              <a:rPr lang="en-US" sz="1400" b="1" dirty="0">
                <a:solidFill>
                  <a:srgbClr val="525252"/>
                </a:solidFill>
              </a:rPr>
              <a:t>Researchers</a:t>
            </a:r>
          </a:p>
        </p:txBody>
      </p:sp>
      <p:sp>
        <p:nvSpPr>
          <p:cNvPr id="29" name="TextBox 28">
            <a:extLst>
              <a:ext uri="{FF2B5EF4-FFF2-40B4-BE49-F238E27FC236}">
                <a16:creationId xmlns:a16="http://schemas.microsoft.com/office/drawing/2014/main" id="{7A7C596C-E19D-433A-9355-23B5F9977EB8}"/>
              </a:ext>
            </a:extLst>
          </p:cNvPr>
          <p:cNvSpPr txBox="1"/>
          <p:nvPr/>
        </p:nvSpPr>
        <p:spPr>
          <a:xfrm>
            <a:off x="167639" y="4147948"/>
            <a:ext cx="11856720" cy="1696148"/>
          </a:xfrm>
          <a:prstGeom prst="rect">
            <a:avLst/>
          </a:prstGeom>
          <a:solidFill>
            <a:srgbClr val="E8E8EB"/>
          </a:solidFill>
        </p:spPr>
        <p:txBody>
          <a:bodyPr wrap="square" rtlCol="0">
            <a:noAutofit/>
          </a:bodyPr>
          <a:lstStyle/>
          <a:p>
            <a:pPr>
              <a:spcAft>
                <a:spcPts val="600"/>
              </a:spcAft>
            </a:pPr>
            <a:r>
              <a:rPr lang="en-US" sz="1400" b="1" dirty="0">
                <a:solidFill>
                  <a:srgbClr val="616165"/>
                </a:solidFill>
              </a:rPr>
              <a:t>Dr</a:t>
            </a:r>
            <a:r>
              <a:rPr lang="en-US" sz="1400" b="1" noProof="1">
                <a:solidFill>
                  <a:srgbClr val="616165"/>
                </a:solidFill>
              </a:rPr>
              <a:t>. Kizzmekia </a:t>
            </a:r>
            <a:r>
              <a:rPr lang="en-US" sz="1400" b="1" dirty="0">
                <a:solidFill>
                  <a:srgbClr val="616165"/>
                </a:solidFill>
              </a:rPr>
              <a:t>S. Corbett</a:t>
            </a:r>
            <a:r>
              <a:rPr lang="en-US" sz="1400" dirty="0">
                <a:solidFill>
                  <a:srgbClr val="616165"/>
                </a:solidFill>
              </a:rPr>
              <a:t>, </a:t>
            </a:r>
            <a:r>
              <a:rPr lang="en-US" sz="1400" b="0" i="0" kern="1200" dirty="0">
                <a:solidFill>
                  <a:srgbClr val="616165"/>
                </a:solidFill>
                <a:effectLst/>
                <a:latin typeface="+mn-lt"/>
                <a:ea typeface="+mn-ea"/>
                <a:cs typeface="+mn-cs"/>
              </a:rPr>
              <a:t>Viral Immunologist and Research Fellow, Vaccine Research Center, National Institute of Allergy and Infectious Diseases</a:t>
            </a:r>
          </a:p>
          <a:p>
            <a:pPr>
              <a:spcAft>
                <a:spcPts val="600"/>
              </a:spcAft>
            </a:pPr>
            <a:r>
              <a:rPr lang="en-US" sz="1400" b="1" i="0" kern="1200" dirty="0">
                <a:solidFill>
                  <a:srgbClr val="616165"/>
                </a:solidFill>
                <a:effectLst/>
                <a:latin typeface="+mn-lt"/>
                <a:ea typeface="+mn-ea"/>
                <a:cs typeface="+mn-cs"/>
              </a:rPr>
              <a:t>Dr. Katya </a:t>
            </a:r>
            <a:r>
              <a:rPr lang="en-US" sz="1400" b="1" i="0" kern="1200" noProof="1">
                <a:solidFill>
                  <a:srgbClr val="616165"/>
                </a:solidFill>
                <a:effectLst/>
                <a:latin typeface="+mn-lt"/>
                <a:ea typeface="+mn-ea"/>
                <a:cs typeface="+mn-cs"/>
              </a:rPr>
              <a:t>Corado</a:t>
            </a:r>
            <a:r>
              <a:rPr lang="en-US" sz="1400" b="0" i="0" kern="1200" noProof="1">
                <a:solidFill>
                  <a:srgbClr val="616165"/>
                </a:solidFill>
                <a:effectLst/>
                <a:latin typeface="+mn-lt"/>
                <a:ea typeface="+mn-ea"/>
                <a:cs typeface="+mn-cs"/>
              </a:rPr>
              <a:t>,</a:t>
            </a:r>
            <a:r>
              <a:rPr lang="en-US" sz="1400" b="1" i="0" kern="1200" noProof="1">
                <a:solidFill>
                  <a:srgbClr val="616165"/>
                </a:solidFill>
                <a:effectLst/>
                <a:latin typeface="+mn-lt"/>
                <a:ea typeface="+mn-ea"/>
                <a:cs typeface="+mn-cs"/>
              </a:rPr>
              <a:t> </a:t>
            </a:r>
            <a:r>
              <a:rPr lang="en-US" sz="1400" b="0" i="0" kern="1200" dirty="0">
                <a:solidFill>
                  <a:srgbClr val="616165"/>
                </a:solidFill>
                <a:effectLst/>
                <a:latin typeface="+mn-lt"/>
                <a:ea typeface="+mn-ea"/>
                <a:cs typeface="+mn-cs"/>
              </a:rPr>
              <a:t>Investigator, The Lundquist Institute</a:t>
            </a:r>
          </a:p>
          <a:p>
            <a:r>
              <a:rPr lang="en-US" sz="1400" b="1" i="0" kern="1200" dirty="0">
                <a:solidFill>
                  <a:srgbClr val="616165"/>
                </a:solidFill>
                <a:effectLst/>
                <a:latin typeface="+mn-lt"/>
                <a:ea typeface="+mn-ea"/>
                <a:cs typeface="+mn-cs"/>
              </a:rPr>
              <a:t>Dr. </a:t>
            </a:r>
            <a:r>
              <a:rPr lang="en-US" sz="1400" b="1" i="0" kern="1200" noProof="1">
                <a:solidFill>
                  <a:srgbClr val="616165"/>
                </a:solidFill>
                <a:effectLst/>
                <a:latin typeface="+mn-lt"/>
                <a:ea typeface="+mn-ea"/>
                <a:cs typeface="+mn-cs"/>
              </a:rPr>
              <a:t>Njira</a:t>
            </a:r>
            <a:r>
              <a:rPr lang="en-US" sz="1400" b="1" i="0" kern="1200" dirty="0">
                <a:solidFill>
                  <a:srgbClr val="616165"/>
                </a:solidFill>
                <a:effectLst/>
                <a:latin typeface="+mn-lt"/>
                <a:ea typeface="+mn-ea"/>
                <a:cs typeface="+mn-cs"/>
              </a:rPr>
              <a:t> Lucia Lugogo, </a:t>
            </a:r>
            <a:r>
              <a:rPr lang="en-US" sz="1400" b="0" i="0" kern="1200" dirty="0">
                <a:solidFill>
                  <a:srgbClr val="616165"/>
                </a:solidFill>
                <a:effectLst/>
              </a:rPr>
              <a:t>Pulmonologist, Clinical Associate Professor of Internal Medicine, Asthma Program Director, Division of Pulmonary &amp; Critical Care Medicine, University of Michigan</a:t>
            </a:r>
            <a:endParaRPr lang="en-US" sz="1400" dirty="0">
              <a:solidFill>
                <a:srgbClr val="616165"/>
              </a:solidFill>
            </a:endParaRPr>
          </a:p>
        </p:txBody>
      </p:sp>
      <p:sp>
        <p:nvSpPr>
          <p:cNvPr id="31" name="TextBox 30">
            <a:extLst>
              <a:ext uri="{FF2B5EF4-FFF2-40B4-BE49-F238E27FC236}">
                <a16:creationId xmlns:a16="http://schemas.microsoft.com/office/drawing/2014/main" id="{0A204990-E4DF-411D-BFFA-9832169A6695}"/>
              </a:ext>
            </a:extLst>
          </p:cNvPr>
          <p:cNvSpPr txBox="1"/>
          <p:nvPr/>
        </p:nvSpPr>
        <p:spPr>
          <a:xfrm>
            <a:off x="11816577" y="29245"/>
            <a:ext cx="415565" cy="369332"/>
          </a:xfrm>
          <a:prstGeom prst="rect">
            <a:avLst/>
          </a:prstGeom>
          <a:noFill/>
        </p:spPr>
        <p:txBody>
          <a:bodyPr wrap="square" rtlCol="0">
            <a:spAutoFit/>
          </a:bodyPr>
          <a:lstStyle/>
          <a:p>
            <a:r>
              <a:rPr lang="en-US" dirty="0"/>
              <a:t>5</a:t>
            </a:r>
          </a:p>
        </p:txBody>
      </p:sp>
    </p:spTree>
    <p:extLst>
      <p:ext uri="{BB962C8B-B14F-4D97-AF65-F5344CB8AC3E}">
        <p14:creationId xmlns:p14="http://schemas.microsoft.com/office/powerpoint/2010/main" val="1675236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D4A35-FFFA-4432-BF9A-154C385274DD}"/>
              </a:ext>
            </a:extLst>
          </p:cNvPr>
          <p:cNvSpPr>
            <a:spLocks noGrp="1"/>
          </p:cNvSpPr>
          <p:nvPr>
            <p:ph type="title"/>
          </p:nvPr>
        </p:nvSpPr>
        <p:spPr>
          <a:xfrm>
            <a:off x="230351" y="210274"/>
            <a:ext cx="11791760" cy="402336"/>
          </a:xfrm>
          <a:solidFill>
            <a:srgbClr val="274169"/>
          </a:solidFill>
        </p:spPr>
        <p:txBody>
          <a:bodyPr>
            <a:normAutofit/>
          </a:bodyPr>
          <a:lstStyle/>
          <a:p>
            <a:pPr algn="ctr"/>
            <a:r>
              <a:rPr lang="en-US" sz="1800" dirty="0">
                <a:solidFill>
                  <a:schemeClr val="bg1"/>
                </a:solidFill>
              </a:rPr>
              <a:t>Featured Scientific Pathway Leaders</a:t>
            </a:r>
          </a:p>
        </p:txBody>
      </p:sp>
      <p:graphicFrame>
        <p:nvGraphicFramePr>
          <p:cNvPr id="6" name="Table 5">
            <a:extLst>
              <a:ext uri="{FF2B5EF4-FFF2-40B4-BE49-F238E27FC236}">
                <a16:creationId xmlns:a16="http://schemas.microsoft.com/office/drawing/2014/main" id="{C4910D09-F559-4995-81C5-5338BFA5AC09}"/>
              </a:ext>
            </a:extLst>
          </p:cNvPr>
          <p:cNvGraphicFramePr>
            <a:graphicFrameLocks noGrp="1"/>
          </p:cNvGraphicFramePr>
          <p:nvPr>
            <p:extLst>
              <p:ext uri="{D42A27DB-BD31-4B8C-83A1-F6EECF244321}">
                <p14:modId xmlns:p14="http://schemas.microsoft.com/office/powerpoint/2010/main" val="3752609254"/>
              </p:ext>
            </p:extLst>
          </p:nvPr>
        </p:nvGraphicFramePr>
        <p:xfrm>
          <a:off x="213360" y="667656"/>
          <a:ext cx="11826240" cy="6116058"/>
        </p:xfrm>
        <a:graphic>
          <a:graphicData uri="http://schemas.openxmlformats.org/drawingml/2006/table">
            <a:tbl>
              <a:tblPr firstRow="1" bandRow="1">
                <a:tableStyleId>{5C22544A-7EE6-4342-B048-85BDC9FD1C3A}</a:tableStyleId>
              </a:tblPr>
              <a:tblGrid>
                <a:gridCol w="5913120">
                  <a:extLst>
                    <a:ext uri="{9D8B030D-6E8A-4147-A177-3AD203B41FA5}">
                      <a16:colId xmlns:a16="http://schemas.microsoft.com/office/drawing/2014/main" val="2509758341"/>
                    </a:ext>
                  </a:extLst>
                </a:gridCol>
                <a:gridCol w="5913120">
                  <a:extLst>
                    <a:ext uri="{9D8B030D-6E8A-4147-A177-3AD203B41FA5}">
                      <a16:colId xmlns:a16="http://schemas.microsoft.com/office/drawing/2014/main" val="1911125163"/>
                    </a:ext>
                  </a:extLst>
                </a:gridCol>
              </a:tblGrid>
              <a:tr h="309618">
                <a:tc>
                  <a:txBody>
                    <a:bodyPr/>
                    <a:lstStyle/>
                    <a:p>
                      <a:pPr>
                        <a:spcAft>
                          <a:spcPts val="600"/>
                        </a:spcAft>
                      </a:pPr>
                      <a:r>
                        <a:rPr lang="en-US" sz="1300" b="1" noProof="0">
                          <a:solidFill>
                            <a:srgbClr val="000000"/>
                          </a:solidFill>
                        </a:rPr>
                        <a:t>Volunteers</a:t>
                      </a:r>
                    </a:p>
                  </a:txBody>
                  <a:tcPr>
                    <a:solidFill>
                      <a:srgbClr val="CDCFD4"/>
                    </a:solidFill>
                  </a:tcPr>
                </a:tc>
                <a:tc>
                  <a:txBody>
                    <a:bodyPr/>
                    <a:lstStyle/>
                    <a:p>
                      <a:pPr>
                        <a:spcAft>
                          <a:spcPts val="600"/>
                        </a:spcAft>
                      </a:pPr>
                      <a:r>
                        <a:rPr lang="en-US" sz="1300" b="1" noProof="0">
                          <a:solidFill>
                            <a:srgbClr val="000000"/>
                          </a:solidFill>
                        </a:rPr>
                        <a:t>Care Providers</a:t>
                      </a:r>
                    </a:p>
                  </a:txBody>
                  <a:tcPr>
                    <a:solidFill>
                      <a:srgbClr val="CDCFD4"/>
                    </a:solidFill>
                  </a:tcPr>
                </a:tc>
                <a:extLst>
                  <a:ext uri="{0D108BD9-81ED-4DB2-BD59-A6C34878D82A}">
                    <a16:rowId xmlns:a16="http://schemas.microsoft.com/office/drawing/2014/main" val="2653657236"/>
                  </a:ext>
                </a:extLst>
              </a:tr>
              <a:tr h="5362113">
                <a:tc>
                  <a:txBody>
                    <a:bodyPr/>
                    <a:lstStyle/>
                    <a:p>
                      <a:pPr>
                        <a:spcAft>
                          <a:spcPts val="600"/>
                        </a:spcAft>
                      </a:pPr>
                      <a:r>
                        <a:rPr lang="en-US" sz="1250" b="1" i="0" kern="1200" noProof="0">
                          <a:solidFill>
                            <a:srgbClr val="616165"/>
                          </a:solidFill>
                          <a:effectLst/>
                          <a:latin typeface="+mn-lt"/>
                          <a:ea typeface="+mn-ea"/>
                          <a:cs typeface="+mn-cs"/>
                        </a:rPr>
                        <a:t>Geraldine Bradshaw</a:t>
                      </a:r>
                      <a:r>
                        <a:rPr lang="en-US" sz="1250" b="0" i="0" kern="1200" noProof="0">
                          <a:solidFill>
                            <a:srgbClr val="616165"/>
                          </a:solidFill>
                          <a:effectLst/>
                          <a:latin typeface="+mn-lt"/>
                          <a:ea typeface="+mn-ea"/>
                          <a:cs typeface="+mn-cs"/>
                        </a:rPr>
                        <a:t>,</a:t>
                      </a:r>
                      <a:r>
                        <a:rPr lang="en-US" sz="1250" b="1" i="0" kern="1200" noProof="0">
                          <a:solidFill>
                            <a:srgbClr val="616165"/>
                          </a:solidFill>
                          <a:effectLst/>
                          <a:latin typeface="+mn-lt"/>
                          <a:ea typeface="+mn-ea"/>
                          <a:cs typeface="+mn-cs"/>
                        </a:rPr>
                        <a:t> </a:t>
                      </a:r>
                      <a:r>
                        <a:rPr lang="en-US" sz="1250" b="0" i="0" kern="1200" noProof="0">
                          <a:solidFill>
                            <a:srgbClr val="616165"/>
                          </a:solidFill>
                          <a:effectLst/>
                          <a:latin typeface="+mn-lt"/>
                          <a:ea typeface="+mn-ea"/>
                          <a:cs typeface="+mn-cs"/>
                        </a:rPr>
                        <a:t>School Principal</a:t>
                      </a:r>
                    </a:p>
                    <a:p>
                      <a:pPr>
                        <a:spcAft>
                          <a:spcPts val="600"/>
                        </a:spcAft>
                      </a:pPr>
                      <a:r>
                        <a:rPr lang="en-US" sz="1250" b="1" i="0" kern="1200" noProof="0">
                          <a:solidFill>
                            <a:srgbClr val="616165"/>
                          </a:solidFill>
                          <a:effectLst/>
                          <a:latin typeface="+mn-lt"/>
                          <a:ea typeface="+mn-ea"/>
                          <a:cs typeface="+mn-cs"/>
                        </a:rPr>
                        <a:t>Emelina Asto-Flores</a:t>
                      </a:r>
                      <a:r>
                        <a:rPr lang="en-US" sz="1250" b="0" i="0" kern="1200" noProof="0">
                          <a:solidFill>
                            <a:srgbClr val="616165"/>
                          </a:solidFill>
                          <a:effectLst/>
                          <a:latin typeface="+mn-lt"/>
                          <a:ea typeface="+mn-ea"/>
                          <a:cs typeface="+mn-cs"/>
                        </a:rPr>
                        <a:t>,</a:t>
                      </a:r>
                      <a:r>
                        <a:rPr lang="en-US" sz="1250" b="1" i="0" kern="1200" noProof="0">
                          <a:solidFill>
                            <a:srgbClr val="616165"/>
                          </a:solidFill>
                          <a:effectLst/>
                          <a:latin typeface="+mn-lt"/>
                          <a:ea typeface="+mn-ea"/>
                          <a:cs typeface="+mn-cs"/>
                        </a:rPr>
                        <a:t> </a:t>
                      </a:r>
                      <a:r>
                        <a:rPr lang="en-US" sz="1250" b="0" i="0" kern="1200" noProof="0">
                          <a:solidFill>
                            <a:srgbClr val="616165"/>
                          </a:solidFill>
                          <a:effectLst/>
                          <a:latin typeface="+mn-lt"/>
                          <a:ea typeface="+mn-ea"/>
                          <a:cs typeface="+mn-cs"/>
                        </a:rPr>
                        <a:t>CaRE2 Community Health Educator with CEAL, College of Pharmacy, University of Florida</a:t>
                      </a:r>
                    </a:p>
                    <a:p>
                      <a:pPr>
                        <a:spcAft>
                          <a:spcPts val="600"/>
                        </a:spcAft>
                      </a:pPr>
                      <a:r>
                        <a:rPr lang="en-US" sz="1250" b="1" i="0" kern="1200" noProof="0">
                          <a:solidFill>
                            <a:srgbClr val="616165"/>
                          </a:solidFill>
                          <a:effectLst/>
                          <a:latin typeface="+mn-lt"/>
                          <a:ea typeface="+mn-ea"/>
                          <a:cs typeface="+mn-cs"/>
                        </a:rPr>
                        <a:t>Mir Majeed, </a:t>
                      </a:r>
                      <a:r>
                        <a:rPr lang="en-US" sz="1250" b="0" i="0" kern="1200" noProof="0">
                          <a:solidFill>
                            <a:srgbClr val="616165"/>
                          </a:solidFill>
                          <a:effectLst/>
                          <a:latin typeface="+mn-lt"/>
                          <a:ea typeface="+mn-ea"/>
                          <a:cs typeface="+mn-cs"/>
                        </a:rPr>
                        <a:t>Volunteer Participant</a:t>
                      </a:r>
                    </a:p>
                    <a:p>
                      <a:pPr>
                        <a:spcAft>
                          <a:spcPts val="600"/>
                        </a:spcAft>
                      </a:pPr>
                      <a:r>
                        <a:rPr lang="en-US" sz="1250" b="1" i="0" kern="1200" noProof="0">
                          <a:solidFill>
                            <a:srgbClr val="616165"/>
                          </a:solidFill>
                          <a:effectLst/>
                          <a:latin typeface="+mn-lt"/>
                          <a:ea typeface="+mn-ea"/>
                          <a:cs typeface="+mn-cs"/>
                        </a:rPr>
                        <a:t>Dr. Richard Moye</a:t>
                      </a:r>
                      <a:r>
                        <a:rPr lang="en-US" sz="1250" b="0" i="0" kern="1200" noProof="0">
                          <a:solidFill>
                            <a:srgbClr val="616165"/>
                          </a:solidFill>
                          <a:effectLst/>
                          <a:latin typeface="+mn-lt"/>
                          <a:ea typeface="+mn-ea"/>
                          <a:cs typeface="+mn-cs"/>
                        </a:rPr>
                        <a:t>,</a:t>
                      </a:r>
                      <a:r>
                        <a:rPr lang="en-US" sz="1250" b="1" i="0" kern="1200" noProof="0">
                          <a:solidFill>
                            <a:srgbClr val="616165"/>
                          </a:solidFill>
                          <a:effectLst/>
                          <a:latin typeface="+mn-lt"/>
                          <a:ea typeface="+mn-ea"/>
                          <a:cs typeface="+mn-cs"/>
                        </a:rPr>
                        <a:t> </a:t>
                      </a:r>
                      <a:r>
                        <a:rPr lang="en-US" sz="1250" b="0" i="0" kern="1200" noProof="0">
                          <a:solidFill>
                            <a:srgbClr val="616165"/>
                          </a:solidFill>
                          <a:effectLst/>
                          <a:latin typeface="+mn-lt"/>
                          <a:ea typeface="+mn-ea"/>
                          <a:cs typeface="+mn-cs"/>
                        </a:rPr>
                        <a:t>Associate Professor of Sociology, Chair of Department of Behavioral Sciences, Winston-Salem State University</a:t>
                      </a:r>
                    </a:p>
                    <a:p>
                      <a:pPr>
                        <a:spcAft>
                          <a:spcPts val="600"/>
                        </a:spcAft>
                      </a:pPr>
                      <a:r>
                        <a:rPr lang="en-US" sz="1250" b="1" i="0" kern="1200" noProof="0">
                          <a:solidFill>
                            <a:srgbClr val="616165"/>
                          </a:solidFill>
                          <a:effectLst/>
                          <a:latin typeface="+mn-lt"/>
                          <a:ea typeface="+mn-ea"/>
                          <a:cs typeface="+mn-cs"/>
                        </a:rPr>
                        <a:t>Dr. Keisha L. Gibson</a:t>
                      </a:r>
                      <a:r>
                        <a:rPr lang="en-US" sz="1250" b="0" i="0" kern="1200" noProof="0">
                          <a:solidFill>
                            <a:srgbClr val="616165"/>
                          </a:solidFill>
                          <a:effectLst/>
                          <a:latin typeface="+mn-lt"/>
                          <a:ea typeface="+mn-ea"/>
                          <a:cs typeface="+mn-cs"/>
                        </a:rPr>
                        <a:t>,</a:t>
                      </a:r>
                      <a:r>
                        <a:rPr lang="en-US" sz="1250" b="1" i="0" kern="1200" noProof="0">
                          <a:solidFill>
                            <a:srgbClr val="616165"/>
                          </a:solidFill>
                          <a:effectLst/>
                          <a:latin typeface="+mn-lt"/>
                          <a:ea typeface="+mn-ea"/>
                          <a:cs typeface="+mn-cs"/>
                        </a:rPr>
                        <a:t> </a:t>
                      </a:r>
                      <a:r>
                        <a:rPr lang="en-US" sz="1250" b="0" i="0" kern="1200" noProof="0">
                          <a:solidFill>
                            <a:srgbClr val="616165"/>
                          </a:solidFill>
                          <a:effectLst/>
                          <a:latin typeface="+mn-lt"/>
                          <a:ea typeface="+mn-ea"/>
                          <a:cs typeface="+mn-cs"/>
                        </a:rPr>
                        <a:t>Associate Professor of Medicine and Pediatrics, DOM Vice Chair of Diversity of Inclusion, Chief, Pediatric Nephrology, UNC Kidney Center, University of North Carolina at Chapel Hill</a:t>
                      </a:r>
                    </a:p>
                    <a:p>
                      <a:pPr>
                        <a:spcAft>
                          <a:spcPts val="600"/>
                        </a:spcAft>
                      </a:pPr>
                      <a:r>
                        <a:rPr lang="en-US" sz="1250" b="1" i="0" kern="1200" noProof="0">
                          <a:solidFill>
                            <a:srgbClr val="616165"/>
                          </a:solidFill>
                          <a:effectLst/>
                          <a:latin typeface="+mn-lt"/>
                          <a:ea typeface="+mn-ea"/>
                          <a:cs typeface="+mn-cs"/>
                        </a:rPr>
                        <a:t>Dr. Craig E. Cameron</a:t>
                      </a:r>
                      <a:r>
                        <a:rPr lang="en-US" sz="1250" b="0" i="0" kern="1200" noProof="0">
                          <a:solidFill>
                            <a:srgbClr val="616165"/>
                          </a:solidFill>
                          <a:effectLst/>
                          <a:latin typeface="+mn-lt"/>
                          <a:ea typeface="+mn-ea"/>
                          <a:cs typeface="+mn-cs"/>
                        </a:rPr>
                        <a:t>,</a:t>
                      </a:r>
                      <a:r>
                        <a:rPr lang="en-US" sz="1250" b="1" i="0" kern="1200" noProof="0">
                          <a:solidFill>
                            <a:srgbClr val="616165"/>
                          </a:solidFill>
                          <a:effectLst/>
                          <a:latin typeface="+mn-lt"/>
                          <a:ea typeface="+mn-ea"/>
                          <a:cs typeface="+mn-cs"/>
                        </a:rPr>
                        <a:t> </a:t>
                      </a:r>
                      <a:r>
                        <a:rPr lang="en-US" sz="1250" b="0" i="0" kern="1200" noProof="0">
                          <a:solidFill>
                            <a:srgbClr val="616165"/>
                          </a:solidFill>
                          <a:effectLst/>
                          <a:latin typeface="+mn-lt"/>
                          <a:ea typeface="+mn-ea"/>
                          <a:cs typeface="+mn-cs"/>
                        </a:rPr>
                        <a:t>Jeffrey Houpt Distinguished Investigator, Professor and Chair, Department of Microbiology and Immunology, School of Medicine, University of North Carolina at Chapel Hill</a:t>
                      </a:r>
                    </a:p>
                    <a:p>
                      <a:r>
                        <a:rPr lang="en-US" sz="1250" b="1" i="0" kern="1200" noProof="0">
                          <a:solidFill>
                            <a:srgbClr val="616165"/>
                          </a:solidFill>
                          <a:effectLst/>
                          <a:latin typeface="+mn-lt"/>
                          <a:ea typeface="+mn-ea"/>
                          <a:cs typeface="+mn-cs"/>
                        </a:rPr>
                        <a:t>Dr. Connie Arnold, </a:t>
                      </a:r>
                      <a:r>
                        <a:rPr lang="en-US" sz="1250" b="0" i="0" kern="1200" noProof="0">
                          <a:solidFill>
                            <a:srgbClr val="616165"/>
                          </a:solidFill>
                          <a:effectLst/>
                          <a:latin typeface="+mn-lt"/>
                          <a:ea typeface="+mn-ea"/>
                          <a:cs typeface="+mn-cs"/>
                        </a:rPr>
                        <a:t>Professor of Medicine, Louisiana State University Health Shreveport</a:t>
                      </a:r>
                    </a:p>
                    <a:p>
                      <a:pPr>
                        <a:spcAft>
                          <a:spcPts val="600"/>
                        </a:spcAft>
                      </a:pPr>
                      <a:endParaRPr lang="en-US" sz="1200" noProof="0"/>
                    </a:p>
                  </a:txBody>
                  <a:tcPr>
                    <a:solidFill>
                      <a:srgbClr val="E8E8EB"/>
                    </a:solidFill>
                  </a:tcPr>
                </a:tc>
                <a:tc>
                  <a:txBody>
                    <a:bodyPr/>
                    <a:lstStyle/>
                    <a:p>
                      <a:pPr>
                        <a:spcAft>
                          <a:spcPts val="600"/>
                        </a:spcAft>
                      </a:pPr>
                      <a:r>
                        <a:rPr lang="en-US" sz="1250" b="1" i="0" kern="1200" noProof="0" dirty="0">
                          <a:solidFill>
                            <a:srgbClr val="616165"/>
                          </a:solidFill>
                          <a:effectLst/>
                          <a:latin typeface="+mn-lt"/>
                          <a:ea typeface="+mn-ea"/>
                          <a:cs typeface="+mn-cs"/>
                        </a:rPr>
                        <a:t>Dr. Cydney Teal</a:t>
                      </a:r>
                      <a:r>
                        <a:rPr lang="en-US" sz="1250" b="0" i="0" kern="1200" noProof="0" dirty="0">
                          <a:solidFill>
                            <a:srgbClr val="616165"/>
                          </a:solidFill>
                          <a:effectLst/>
                          <a:latin typeface="+mn-lt"/>
                          <a:ea typeface="+mn-ea"/>
                          <a:cs typeface="+mn-cs"/>
                        </a:rPr>
                        <a:t>,</a:t>
                      </a:r>
                      <a:r>
                        <a:rPr lang="en-US" sz="1250" b="1" i="0" kern="1200" noProof="0" dirty="0">
                          <a:solidFill>
                            <a:srgbClr val="616165"/>
                          </a:solidFill>
                          <a:effectLst/>
                          <a:latin typeface="+mn-lt"/>
                          <a:ea typeface="+mn-ea"/>
                          <a:cs typeface="+mn-cs"/>
                        </a:rPr>
                        <a:t> </a:t>
                      </a:r>
                      <a:r>
                        <a:rPr lang="en-US" sz="1250" b="0" i="0" kern="1200" noProof="0" dirty="0">
                          <a:solidFill>
                            <a:srgbClr val="616165"/>
                          </a:solidFill>
                          <a:effectLst/>
                          <a:latin typeface="+mn-lt"/>
                          <a:ea typeface="+mn-ea"/>
                          <a:cs typeface="+mn-cs"/>
                        </a:rPr>
                        <a:t>Chair, Department of Family &amp; Community Medicine, Service Line Leader, Primary Care &amp; Community Medicine Service Line, </a:t>
                      </a:r>
                      <a:r>
                        <a:rPr lang="en-US" sz="1250" b="0" i="0" kern="1200" noProof="1">
                          <a:solidFill>
                            <a:srgbClr val="616165"/>
                          </a:solidFill>
                          <a:effectLst/>
                          <a:latin typeface="+mn-lt"/>
                          <a:ea typeface="+mn-ea"/>
                          <a:cs typeface="+mn-cs"/>
                        </a:rPr>
                        <a:t>ChristianaCare</a:t>
                      </a:r>
                      <a:endParaRPr lang="en-US" sz="1250" b="1" noProof="1">
                        <a:solidFill>
                          <a:srgbClr val="616165"/>
                        </a:solidFill>
                      </a:endParaRPr>
                    </a:p>
                    <a:p>
                      <a:pPr>
                        <a:spcAft>
                          <a:spcPts val="600"/>
                        </a:spcAft>
                      </a:pPr>
                      <a:r>
                        <a:rPr lang="en-US" sz="1250" b="1" i="0" kern="1200" noProof="0" dirty="0">
                          <a:solidFill>
                            <a:srgbClr val="616165"/>
                          </a:solidFill>
                          <a:effectLst/>
                          <a:latin typeface="+mn-lt"/>
                          <a:ea typeface="+mn-ea"/>
                          <a:cs typeface="+mn-cs"/>
                        </a:rPr>
                        <a:t>Dr. Felix M. Valbuena, Jr.</a:t>
                      </a:r>
                      <a:r>
                        <a:rPr lang="en-US" sz="1250" b="0" i="0" kern="1200" noProof="0" dirty="0">
                          <a:solidFill>
                            <a:srgbClr val="616165"/>
                          </a:solidFill>
                          <a:effectLst/>
                          <a:latin typeface="+mn-lt"/>
                          <a:ea typeface="+mn-ea"/>
                          <a:cs typeface="+mn-cs"/>
                        </a:rPr>
                        <a:t>,</a:t>
                      </a:r>
                      <a:r>
                        <a:rPr lang="en-US" sz="1250" b="1" i="0" kern="1200" noProof="0" dirty="0">
                          <a:solidFill>
                            <a:srgbClr val="616165"/>
                          </a:solidFill>
                          <a:effectLst/>
                          <a:latin typeface="+mn-lt"/>
                          <a:ea typeface="+mn-ea"/>
                          <a:cs typeface="+mn-cs"/>
                        </a:rPr>
                        <a:t> </a:t>
                      </a:r>
                      <a:r>
                        <a:rPr lang="en-US" sz="1250" b="0" i="0" kern="1200" noProof="0" dirty="0">
                          <a:solidFill>
                            <a:srgbClr val="616165"/>
                          </a:solidFill>
                          <a:effectLst/>
                          <a:latin typeface="+mn-lt"/>
                          <a:ea typeface="+mn-ea"/>
                          <a:cs typeface="+mn-cs"/>
                        </a:rPr>
                        <a:t>Chief Executive Officer, Community Health And Social Services Center</a:t>
                      </a:r>
                    </a:p>
                    <a:p>
                      <a:pPr>
                        <a:spcAft>
                          <a:spcPts val="600"/>
                        </a:spcAft>
                      </a:pPr>
                      <a:r>
                        <a:rPr lang="en-US" sz="1250" b="1" i="0" kern="1200" noProof="1">
                          <a:solidFill>
                            <a:srgbClr val="616165"/>
                          </a:solidFill>
                          <a:effectLst/>
                          <a:latin typeface="+mn-lt"/>
                          <a:ea typeface="+mn-ea"/>
                          <a:cs typeface="+mn-cs"/>
                        </a:rPr>
                        <a:t>Tabe</a:t>
                      </a:r>
                      <a:r>
                        <a:rPr lang="en-US" sz="1250" b="1" i="0" kern="1200" noProof="0" dirty="0">
                          <a:solidFill>
                            <a:srgbClr val="616165"/>
                          </a:solidFill>
                          <a:effectLst/>
                          <a:latin typeface="+mn-lt"/>
                          <a:ea typeface="+mn-ea"/>
                          <a:cs typeface="+mn-cs"/>
                        </a:rPr>
                        <a:t> Mase, </a:t>
                      </a:r>
                      <a:r>
                        <a:rPr lang="en-US" sz="1250" b="0" i="0" kern="1200" noProof="0" dirty="0">
                          <a:solidFill>
                            <a:srgbClr val="616165"/>
                          </a:solidFill>
                          <a:effectLst/>
                          <a:latin typeface="+mn-lt"/>
                          <a:ea typeface="+mn-ea"/>
                          <a:cs typeface="+mn-cs"/>
                        </a:rPr>
                        <a:t>Director of Employee Health Services, </a:t>
                      </a:r>
                      <a:r>
                        <a:rPr lang="en-US" sz="1250" b="0" i="0" kern="1200" noProof="1">
                          <a:solidFill>
                            <a:srgbClr val="616165"/>
                          </a:solidFill>
                          <a:effectLst/>
                          <a:latin typeface="+mn-lt"/>
                          <a:ea typeface="+mn-ea"/>
                          <a:cs typeface="+mn-cs"/>
                        </a:rPr>
                        <a:t>ChristianaCare</a:t>
                      </a:r>
                      <a:r>
                        <a:rPr lang="en-US" sz="1250" b="0" i="0" kern="1200" noProof="0" dirty="0">
                          <a:solidFill>
                            <a:srgbClr val="616165"/>
                          </a:solidFill>
                          <a:effectLst/>
                          <a:latin typeface="+mn-lt"/>
                          <a:ea typeface="+mn-ea"/>
                          <a:cs typeface="+mn-cs"/>
                        </a:rPr>
                        <a:t> Health System</a:t>
                      </a:r>
                    </a:p>
                    <a:p>
                      <a:pPr>
                        <a:spcAft>
                          <a:spcPts val="600"/>
                        </a:spcAft>
                      </a:pPr>
                      <a:r>
                        <a:rPr lang="en-US" sz="1250" b="1" i="0" kern="1200" noProof="0" dirty="0">
                          <a:solidFill>
                            <a:srgbClr val="616165"/>
                          </a:solidFill>
                          <a:effectLst/>
                          <a:latin typeface="+mn-lt"/>
                          <a:ea typeface="+mn-ea"/>
                          <a:cs typeface="+mn-cs"/>
                        </a:rPr>
                        <a:t>Dr. </a:t>
                      </a:r>
                      <a:r>
                        <a:rPr lang="en-US" sz="1250" b="1" i="0" kern="1200" noProof="1">
                          <a:solidFill>
                            <a:srgbClr val="616165"/>
                          </a:solidFill>
                          <a:effectLst/>
                          <a:latin typeface="+mn-lt"/>
                          <a:ea typeface="+mn-ea"/>
                          <a:cs typeface="+mn-cs"/>
                        </a:rPr>
                        <a:t>MeiLan</a:t>
                      </a:r>
                      <a:r>
                        <a:rPr lang="en-US" sz="1250" b="1" i="0" kern="1200" noProof="0" dirty="0">
                          <a:solidFill>
                            <a:srgbClr val="616165"/>
                          </a:solidFill>
                          <a:effectLst/>
                          <a:latin typeface="+mn-lt"/>
                          <a:ea typeface="+mn-ea"/>
                          <a:cs typeface="+mn-cs"/>
                        </a:rPr>
                        <a:t> Han, </a:t>
                      </a:r>
                      <a:r>
                        <a:rPr lang="en-US" sz="1250" b="0" i="0" kern="1200" noProof="0" dirty="0">
                          <a:solidFill>
                            <a:srgbClr val="616165"/>
                          </a:solidFill>
                          <a:effectLst/>
                          <a:latin typeface="+mn-lt"/>
                          <a:ea typeface="+mn-ea"/>
                          <a:cs typeface="+mn-cs"/>
                        </a:rPr>
                        <a:t>Professor, Internal Medicine, Division of Pulmonary and Critical Care, University of Michigan</a:t>
                      </a:r>
                    </a:p>
                    <a:p>
                      <a:pPr>
                        <a:spcAft>
                          <a:spcPts val="600"/>
                        </a:spcAft>
                      </a:pPr>
                      <a:r>
                        <a:rPr lang="en-US" sz="1250" b="1" i="0" kern="1200" noProof="0" dirty="0">
                          <a:solidFill>
                            <a:srgbClr val="616165"/>
                          </a:solidFill>
                          <a:effectLst/>
                          <a:latin typeface="+mn-lt"/>
                          <a:ea typeface="+mn-ea"/>
                          <a:cs typeface="+mn-cs"/>
                        </a:rPr>
                        <a:t>Dr. </a:t>
                      </a:r>
                      <a:r>
                        <a:rPr lang="en-US" sz="1250" b="1" i="0" kern="1200" noProof="1">
                          <a:solidFill>
                            <a:srgbClr val="616165"/>
                          </a:solidFill>
                          <a:effectLst/>
                          <a:latin typeface="+mn-lt"/>
                          <a:ea typeface="+mn-ea"/>
                          <a:cs typeface="+mn-cs"/>
                        </a:rPr>
                        <a:t>Paule</a:t>
                      </a:r>
                      <a:r>
                        <a:rPr lang="en-US" sz="1250" b="1" i="0" kern="1200" noProof="0" dirty="0">
                          <a:solidFill>
                            <a:srgbClr val="616165"/>
                          </a:solidFill>
                          <a:effectLst/>
                          <a:latin typeface="+mn-lt"/>
                          <a:ea typeface="+mn-ea"/>
                          <a:cs typeface="+mn-cs"/>
                        </a:rPr>
                        <a:t> V. Joseph, </a:t>
                      </a:r>
                      <a:r>
                        <a:rPr lang="en-US" sz="1250" b="0" i="0" kern="1200" noProof="0" dirty="0">
                          <a:solidFill>
                            <a:srgbClr val="616165"/>
                          </a:solidFill>
                          <a:effectLst/>
                          <a:latin typeface="+mn-lt"/>
                          <a:ea typeface="+mn-ea"/>
                          <a:cs typeface="+mn-cs"/>
                        </a:rPr>
                        <a:t>Lasker Clinical Research Scholar, Tenure-Track Investigator (Clinical), Principal Investigator, NIH Distinguished Scholar, Sensory Science and Metabolism Unit, Biobehavioral Branch, Division of Intramural Research</a:t>
                      </a:r>
                    </a:p>
                    <a:p>
                      <a:pPr>
                        <a:spcAft>
                          <a:spcPts val="600"/>
                        </a:spcAft>
                      </a:pPr>
                      <a:r>
                        <a:rPr lang="en-US" sz="1250" b="1" i="0" kern="1200" noProof="0" dirty="0">
                          <a:solidFill>
                            <a:srgbClr val="616165"/>
                          </a:solidFill>
                          <a:effectLst/>
                          <a:latin typeface="+mn-lt"/>
                          <a:ea typeface="+mn-ea"/>
                          <a:cs typeface="+mn-cs"/>
                        </a:rPr>
                        <a:t>Dr. Carolyn Allen, </a:t>
                      </a:r>
                      <a:r>
                        <a:rPr lang="en-US" sz="1250" b="0" i="0" kern="1200" noProof="0" dirty="0">
                          <a:solidFill>
                            <a:srgbClr val="616165"/>
                          </a:solidFill>
                          <a:effectLst/>
                          <a:latin typeface="+mn-lt"/>
                          <a:ea typeface="+mn-ea"/>
                          <a:cs typeface="+mn-cs"/>
                        </a:rPr>
                        <a:t>Family Nurse Practitioner, National Institute for Nursing Research, Division of Intramural Research</a:t>
                      </a:r>
                    </a:p>
                    <a:p>
                      <a:pPr>
                        <a:spcAft>
                          <a:spcPts val="600"/>
                        </a:spcAft>
                      </a:pPr>
                      <a:r>
                        <a:rPr lang="en-US" sz="1250" b="1" i="0" kern="1200" noProof="0" dirty="0">
                          <a:solidFill>
                            <a:srgbClr val="616165"/>
                          </a:solidFill>
                          <a:effectLst/>
                          <a:latin typeface="+mn-lt"/>
                          <a:ea typeface="+mn-ea"/>
                          <a:cs typeface="+mn-cs"/>
                        </a:rPr>
                        <a:t>Dr. Robert Gillespie, </a:t>
                      </a:r>
                      <a:r>
                        <a:rPr lang="en-US" sz="1250" b="0" i="0" kern="1200" noProof="0" dirty="0">
                          <a:solidFill>
                            <a:srgbClr val="616165"/>
                          </a:solidFill>
                          <a:effectLst/>
                          <a:latin typeface="+mn-lt"/>
                          <a:ea typeface="+mn-ea"/>
                          <a:cs typeface="+mn-cs"/>
                        </a:rPr>
                        <a:t>Cardiologist, Sharp HealthCare</a:t>
                      </a:r>
                    </a:p>
                    <a:p>
                      <a:pPr>
                        <a:spcAft>
                          <a:spcPts val="600"/>
                        </a:spcAft>
                      </a:pPr>
                      <a:r>
                        <a:rPr lang="en-US" sz="1250" b="1" i="0" kern="1200" noProof="0" dirty="0">
                          <a:solidFill>
                            <a:srgbClr val="616165"/>
                          </a:solidFill>
                          <a:effectLst/>
                          <a:latin typeface="+mn-lt"/>
                          <a:ea typeface="+mn-ea"/>
                          <a:cs typeface="+mn-cs"/>
                        </a:rPr>
                        <a:t>Monica Atkinson</a:t>
                      </a:r>
                      <a:r>
                        <a:rPr lang="en-US" sz="1250" b="0" i="0" kern="1200" noProof="0" dirty="0">
                          <a:solidFill>
                            <a:srgbClr val="616165"/>
                          </a:solidFill>
                          <a:effectLst/>
                          <a:latin typeface="+mn-lt"/>
                          <a:ea typeface="+mn-ea"/>
                          <a:cs typeface="+mn-cs"/>
                        </a:rPr>
                        <a:t>,</a:t>
                      </a:r>
                      <a:r>
                        <a:rPr lang="en-US" sz="1250" b="1" i="0" kern="1200" noProof="0" dirty="0">
                          <a:solidFill>
                            <a:srgbClr val="616165"/>
                          </a:solidFill>
                          <a:effectLst/>
                          <a:latin typeface="+mn-lt"/>
                          <a:ea typeface="+mn-ea"/>
                          <a:cs typeface="+mn-cs"/>
                        </a:rPr>
                        <a:t> </a:t>
                      </a:r>
                      <a:r>
                        <a:rPr lang="en-US" sz="1250" b="0" i="0" kern="1200" noProof="0" dirty="0">
                          <a:solidFill>
                            <a:srgbClr val="616165"/>
                          </a:solidFill>
                          <a:effectLst/>
                          <a:latin typeface="+mn-lt"/>
                          <a:ea typeface="+mn-ea"/>
                          <a:cs typeface="+mn-cs"/>
                        </a:rPr>
                        <a:t>Research Nurse, Nurse Coordinator, Section of Sensory Science and Metabolism, National Institute for Nursing Research, Division of Intramural Research</a:t>
                      </a:r>
                    </a:p>
                    <a:p>
                      <a:pPr>
                        <a:spcAft>
                          <a:spcPts val="600"/>
                        </a:spcAft>
                      </a:pPr>
                      <a:r>
                        <a:rPr lang="en-US" sz="1250" b="1" i="0" kern="1200" noProof="0" dirty="0">
                          <a:solidFill>
                            <a:srgbClr val="616165"/>
                          </a:solidFill>
                          <a:effectLst/>
                          <a:latin typeface="+mn-lt"/>
                          <a:ea typeface="+mn-ea"/>
                          <a:cs typeface="+mn-cs"/>
                        </a:rPr>
                        <a:t>Dr. Alejandra Casillas, </a:t>
                      </a:r>
                      <a:r>
                        <a:rPr lang="en-US" sz="1250" b="0" i="0" kern="1200" noProof="0" dirty="0">
                          <a:solidFill>
                            <a:srgbClr val="616165"/>
                          </a:solidFill>
                          <a:effectLst/>
                          <a:latin typeface="+mn-lt"/>
                          <a:ea typeface="+mn-ea"/>
                          <a:cs typeface="+mn-cs"/>
                        </a:rPr>
                        <a:t>Assistant Professor of Medicine in Residence, Division of General Internal Medicine and Health, Services Research, Department of Medicine, David Geffen School of Medicine, University of California, Los Angeles</a:t>
                      </a:r>
                    </a:p>
                    <a:p>
                      <a:pPr>
                        <a:spcAft>
                          <a:spcPts val="600"/>
                        </a:spcAft>
                      </a:pPr>
                      <a:r>
                        <a:rPr lang="en-US" sz="1250" b="1" i="0" kern="1200" noProof="0" dirty="0">
                          <a:solidFill>
                            <a:srgbClr val="616165"/>
                          </a:solidFill>
                          <a:effectLst/>
                          <a:latin typeface="+mn-lt"/>
                          <a:ea typeface="+mn-ea"/>
                          <a:cs typeface="+mn-cs"/>
                        </a:rPr>
                        <a:t>Dr. </a:t>
                      </a:r>
                      <a:r>
                        <a:rPr lang="en-US" sz="1250" b="1" i="0" kern="1200" noProof="1">
                          <a:solidFill>
                            <a:srgbClr val="616165"/>
                          </a:solidFill>
                          <a:effectLst/>
                          <a:latin typeface="+mn-lt"/>
                          <a:ea typeface="+mn-ea"/>
                          <a:cs typeface="+mn-cs"/>
                        </a:rPr>
                        <a:t>Yelba</a:t>
                      </a:r>
                      <a:r>
                        <a:rPr lang="en-US" sz="1250" b="1" i="0" kern="1200" noProof="0" dirty="0">
                          <a:solidFill>
                            <a:srgbClr val="616165"/>
                          </a:solidFill>
                          <a:effectLst/>
                          <a:latin typeface="+mn-lt"/>
                          <a:ea typeface="+mn-ea"/>
                          <a:cs typeface="+mn-cs"/>
                        </a:rPr>
                        <a:t> M. Castellon-Lopez, </a:t>
                      </a:r>
                      <a:r>
                        <a:rPr lang="en-US" sz="1250" b="0" i="0" kern="1200" noProof="0" dirty="0">
                          <a:solidFill>
                            <a:srgbClr val="616165"/>
                          </a:solidFill>
                          <a:effectLst/>
                          <a:latin typeface="+mn-lt"/>
                          <a:ea typeface="+mn-ea"/>
                          <a:cs typeface="+mn-cs"/>
                        </a:rPr>
                        <a:t>Assistant Professor, Department of Family Medicine, David Geffen School of Medicine, University of California, Los Angeles</a:t>
                      </a:r>
                    </a:p>
                    <a:p>
                      <a:r>
                        <a:rPr lang="en-US" sz="1250" b="1" i="0" kern="1200" noProof="0" dirty="0">
                          <a:solidFill>
                            <a:srgbClr val="616165"/>
                          </a:solidFill>
                          <a:effectLst/>
                          <a:latin typeface="+mn-lt"/>
                          <a:ea typeface="+mn-ea"/>
                          <a:cs typeface="+mn-cs"/>
                        </a:rPr>
                        <a:t>Dr. </a:t>
                      </a:r>
                      <a:r>
                        <a:rPr lang="en-US" sz="1250" b="1" i="0" kern="1200" noProof="1">
                          <a:solidFill>
                            <a:srgbClr val="616165"/>
                          </a:solidFill>
                          <a:effectLst/>
                          <a:latin typeface="+mn-lt"/>
                          <a:ea typeface="+mn-ea"/>
                          <a:cs typeface="+mn-cs"/>
                        </a:rPr>
                        <a:t>Chyke A. Doubeni</a:t>
                      </a:r>
                      <a:r>
                        <a:rPr lang="en-US" sz="1250" b="1" i="0" kern="1200" noProof="0" dirty="0">
                          <a:solidFill>
                            <a:srgbClr val="616165"/>
                          </a:solidFill>
                          <a:effectLst/>
                          <a:latin typeface="+mn-lt"/>
                          <a:ea typeface="+mn-ea"/>
                          <a:cs typeface="+mn-cs"/>
                        </a:rPr>
                        <a:t>, </a:t>
                      </a:r>
                      <a:r>
                        <a:rPr lang="en-US" sz="1250" b="0" i="0" kern="1200" noProof="0" dirty="0">
                          <a:solidFill>
                            <a:srgbClr val="616165"/>
                          </a:solidFill>
                          <a:effectLst/>
                          <a:latin typeface="+mn-lt"/>
                          <a:ea typeface="+mn-ea"/>
                          <a:cs typeface="+mn-cs"/>
                        </a:rPr>
                        <a:t>Professor of Family Medicine, Center for Health Equity and Community, Engagement Research, Mayo Clinic Cancer Center, Center for Clinical and Translational Science, Mayo Clinic</a:t>
                      </a:r>
                    </a:p>
                  </a:txBody>
                  <a:tcPr>
                    <a:solidFill>
                      <a:srgbClr val="E8E8EB"/>
                    </a:solidFill>
                  </a:tcPr>
                </a:tc>
                <a:extLst>
                  <a:ext uri="{0D108BD9-81ED-4DB2-BD59-A6C34878D82A}">
                    <a16:rowId xmlns:a16="http://schemas.microsoft.com/office/drawing/2014/main" val="387230249"/>
                  </a:ext>
                </a:extLst>
              </a:tr>
            </a:tbl>
          </a:graphicData>
        </a:graphic>
      </p:graphicFrame>
      <p:sp>
        <p:nvSpPr>
          <p:cNvPr id="3" name="TextBox 2">
            <a:extLst>
              <a:ext uri="{FF2B5EF4-FFF2-40B4-BE49-F238E27FC236}">
                <a16:creationId xmlns:a16="http://schemas.microsoft.com/office/drawing/2014/main" id="{9E7F5C5F-CA3D-4CA2-B7C7-5360200E7CBD}"/>
              </a:ext>
            </a:extLst>
          </p:cNvPr>
          <p:cNvSpPr txBox="1"/>
          <p:nvPr/>
        </p:nvSpPr>
        <p:spPr>
          <a:xfrm>
            <a:off x="11770857" y="120333"/>
            <a:ext cx="415565" cy="369332"/>
          </a:xfrm>
          <a:prstGeom prst="rect">
            <a:avLst/>
          </a:prstGeom>
          <a:noFill/>
        </p:spPr>
        <p:txBody>
          <a:bodyPr wrap="square" rtlCol="0">
            <a:spAutoFit/>
          </a:bodyPr>
          <a:lstStyle/>
          <a:p>
            <a:r>
              <a:rPr lang="en-US" dirty="0">
                <a:solidFill>
                  <a:schemeClr val="bg1"/>
                </a:solidFill>
              </a:rPr>
              <a:t>6</a:t>
            </a:r>
          </a:p>
        </p:txBody>
      </p:sp>
    </p:spTree>
    <p:extLst>
      <p:ext uri="{BB962C8B-B14F-4D97-AF65-F5344CB8AC3E}">
        <p14:creationId xmlns:p14="http://schemas.microsoft.com/office/powerpoint/2010/main" val="2046503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5349B-C693-364A-A474-5771226D7D4A}"/>
              </a:ext>
            </a:extLst>
          </p:cNvPr>
          <p:cNvSpPr>
            <a:spLocks noGrp="1"/>
          </p:cNvSpPr>
          <p:nvPr>
            <p:ph type="title"/>
          </p:nvPr>
        </p:nvSpPr>
        <p:spPr/>
        <p:txBody>
          <a:bodyPr/>
          <a:lstStyle/>
          <a:p>
            <a:r>
              <a:rPr lang="en-US" dirty="0"/>
              <a:t>Scientific Pathway Infographics</a:t>
            </a:r>
          </a:p>
        </p:txBody>
      </p:sp>
      <p:sp>
        <p:nvSpPr>
          <p:cNvPr id="3" name="Text Placeholder 2">
            <a:extLst>
              <a:ext uri="{FF2B5EF4-FFF2-40B4-BE49-F238E27FC236}">
                <a16:creationId xmlns:a16="http://schemas.microsoft.com/office/drawing/2014/main" id="{E5684788-C413-9E46-8A7B-FFF202F8A536}"/>
              </a:ext>
            </a:extLst>
          </p:cNvPr>
          <p:cNvSpPr>
            <a:spLocks noGrp="1"/>
          </p:cNvSpPr>
          <p:nvPr>
            <p:ph type="body" sz="half" idx="2"/>
          </p:nvPr>
        </p:nvSpPr>
        <p:spPr/>
        <p:txBody>
          <a:bodyPr/>
          <a:lstStyle/>
          <a:p>
            <a:r>
              <a:rPr lang="en-US" dirty="0"/>
              <a:t>Share these resources on your website, newsletters, and bulletins.</a:t>
            </a:r>
          </a:p>
        </p:txBody>
      </p:sp>
      <p:sp>
        <p:nvSpPr>
          <p:cNvPr id="4" name="TextBox 3">
            <a:extLst>
              <a:ext uri="{FF2B5EF4-FFF2-40B4-BE49-F238E27FC236}">
                <a16:creationId xmlns:a16="http://schemas.microsoft.com/office/drawing/2014/main" id="{4A3B94E4-A86F-424B-AE6A-D33952E6B434}"/>
              </a:ext>
            </a:extLst>
          </p:cNvPr>
          <p:cNvSpPr txBox="1"/>
          <p:nvPr/>
        </p:nvSpPr>
        <p:spPr>
          <a:xfrm>
            <a:off x="11741870" y="18854"/>
            <a:ext cx="415565" cy="369332"/>
          </a:xfrm>
          <a:prstGeom prst="rect">
            <a:avLst/>
          </a:prstGeom>
          <a:noFill/>
        </p:spPr>
        <p:txBody>
          <a:bodyPr wrap="square" rtlCol="0">
            <a:spAutoFit/>
          </a:bodyPr>
          <a:lstStyle/>
          <a:p>
            <a:r>
              <a:rPr lang="en-US" dirty="0">
                <a:solidFill>
                  <a:schemeClr val="bg1"/>
                </a:solidFill>
              </a:rPr>
              <a:t>7</a:t>
            </a:r>
          </a:p>
        </p:txBody>
      </p:sp>
    </p:spTree>
    <p:extLst>
      <p:ext uri="{BB962C8B-B14F-4D97-AF65-F5344CB8AC3E}">
        <p14:creationId xmlns:p14="http://schemas.microsoft.com/office/powerpoint/2010/main" val="3496185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84EC0-9E63-3D49-A128-C8FE30A5F904}"/>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dirty="0">
                <a:solidFill>
                  <a:schemeClr val="tx1"/>
                </a:solidFill>
                <a:latin typeface="+mj-lt"/>
                <a:cs typeface="+mj-cs"/>
              </a:rPr>
              <a:t>Diversity in COVID-19 Science</a:t>
            </a:r>
          </a:p>
        </p:txBody>
      </p:sp>
      <p:sp>
        <p:nvSpPr>
          <p:cNvPr id="3" name="Content Placeholder 2">
            <a:extLst>
              <a:ext uri="{FF2B5EF4-FFF2-40B4-BE49-F238E27FC236}">
                <a16:creationId xmlns:a16="http://schemas.microsoft.com/office/drawing/2014/main" id="{F9AFBA1C-4745-854F-94C0-3928DE12D748}"/>
              </a:ext>
            </a:extLst>
          </p:cNvPr>
          <p:cNvSpPr>
            <a:spLocks noGrp="1"/>
          </p:cNvSpPr>
          <p:nvPr>
            <p:ph idx="1"/>
          </p:nvPr>
        </p:nvSpPr>
        <p:spPr>
          <a:xfrm>
            <a:off x="9267908" y="5086350"/>
            <a:ext cx="2446465" cy="1178298"/>
          </a:xfrm>
        </p:spPr>
        <p:txBody>
          <a:bodyPr vert="horz" lIns="91440" tIns="45720" rIns="91440" bIns="45720" rtlCol="0">
            <a:normAutofit/>
          </a:bodyPr>
          <a:lstStyle/>
          <a:p>
            <a:pPr marL="0" indent="0">
              <a:buNone/>
            </a:pPr>
            <a:r>
              <a:rPr lang="en-US" sz="1600" dirty="0">
                <a:solidFill>
                  <a:schemeClr val="tx1"/>
                </a:solidFill>
                <a:latin typeface="+mn-lt"/>
                <a:cs typeface="+mn-cs"/>
                <a:hlinkClick r:id="rId3" tooltip="Download the English language version"/>
              </a:rPr>
              <a:t>Download English </a:t>
            </a:r>
            <a:endParaRPr lang="en-US" sz="1600" dirty="0">
              <a:solidFill>
                <a:schemeClr val="tx1"/>
              </a:solidFill>
              <a:latin typeface="+mn-lt"/>
              <a:cs typeface="+mn-cs"/>
            </a:endParaRPr>
          </a:p>
        </p:txBody>
      </p:sp>
      <p:pic>
        <p:nvPicPr>
          <p:cNvPr id="9" name="Picture 8" descr="A screen shot of a publication entitled “Diversity in COVID-19 Science. The cover has an that reads “We are on the scientific pathway from discovery to treatment” and displays the photographs of 10 people of various ages, genders, races, and ethnicities. Five pairs of photos are labeled, respectively, fund, research, ensure safety, volunteer, and provide care. The second page of the publication has the heading “Steps Along the Pathway” and details the five steps: fund, research, ensure safety, volunteer, and provide care.">
            <a:extLst>
              <a:ext uri="{FF2B5EF4-FFF2-40B4-BE49-F238E27FC236}">
                <a16:creationId xmlns:a16="http://schemas.microsoft.com/office/drawing/2014/main" id="{4829A352-096C-4910-9511-64AC50EF315D}"/>
              </a:ext>
            </a:extLst>
          </p:cNvPr>
          <p:cNvPicPr>
            <a:picLocks noChangeAspect="1"/>
          </p:cNvPicPr>
          <p:nvPr/>
        </p:nvPicPr>
        <p:blipFill rotWithShape="1">
          <a:blip r:embed="rId4"/>
          <a:srcRect t="8888" r="26467" b="5594"/>
          <a:stretch/>
        </p:blipFill>
        <p:spPr>
          <a:xfrm>
            <a:off x="0" y="609600"/>
            <a:ext cx="8965158" cy="5864772"/>
          </a:xfrm>
          <a:prstGeom prst="rect">
            <a:avLst/>
          </a:prstGeom>
        </p:spPr>
      </p:pic>
      <p:sp>
        <p:nvSpPr>
          <p:cNvPr id="11" name="TextBox 10">
            <a:extLst>
              <a:ext uri="{FF2B5EF4-FFF2-40B4-BE49-F238E27FC236}">
                <a16:creationId xmlns:a16="http://schemas.microsoft.com/office/drawing/2014/main" id="{D35C8C77-0CAC-4B38-B4A1-019BC549700F}"/>
              </a:ext>
            </a:extLst>
          </p:cNvPr>
          <p:cNvSpPr txBox="1"/>
          <p:nvPr/>
        </p:nvSpPr>
        <p:spPr>
          <a:xfrm>
            <a:off x="11741870" y="18854"/>
            <a:ext cx="415565" cy="369332"/>
          </a:xfrm>
          <a:prstGeom prst="rect">
            <a:avLst/>
          </a:prstGeom>
          <a:noFill/>
        </p:spPr>
        <p:txBody>
          <a:bodyPr wrap="square" rtlCol="0">
            <a:spAutoFit/>
          </a:bodyPr>
          <a:lstStyle/>
          <a:p>
            <a:r>
              <a:rPr lang="en-US" dirty="0"/>
              <a:t>8</a:t>
            </a:r>
          </a:p>
        </p:txBody>
      </p:sp>
    </p:spTree>
    <p:extLst>
      <p:ext uri="{BB962C8B-B14F-4D97-AF65-F5344CB8AC3E}">
        <p14:creationId xmlns:p14="http://schemas.microsoft.com/office/powerpoint/2010/main" val="1272534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DBC09C-8140-794E-B6A5-3F570902D795}"/>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s-BO" sz="3400" dirty="0">
                <a:solidFill>
                  <a:schemeClr val="tx1"/>
                </a:solidFill>
                <a:latin typeface="+mj-lt"/>
                <a:cs typeface="+mj-cs"/>
              </a:rPr>
              <a:t>Diversidad en la ciencia contra el COVID-19</a:t>
            </a:r>
          </a:p>
        </p:txBody>
      </p:sp>
      <p:sp>
        <p:nvSpPr>
          <p:cNvPr id="3" name="Content Placeholder 2">
            <a:extLst>
              <a:ext uri="{FF2B5EF4-FFF2-40B4-BE49-F238E27FC236}">
                <a16:creationId xmlns:a16="http://schemas.microsoft.com/office/drawing/2014/main" id="{F9AFBA1C-4745-854F-94C0-3928DE12D748}"/>
              </a:ext>
            </a:extLst>
          </p:cNvPr>
          <p:cNvSpPr>
            <a:spLocks noGrp="1"/>
          </p:cNvSpPr>
          <p:nvPr>
            <p:ph idx="1"/>
          </p:nvPr>
        </p:nvSpPr>
        <p:spPr>
          <a:xfrm>
            <a:off x="9267908" y="5086350"/>
            <a:ext cx="2446465" cy="1178298"/>
          </a:xfrm>
        </p:spPr>
        <p:txBody>
          <a:bodyPr vert="horz" lIns="91440" tIns="45720" rIns="91440" bIns="45720" rtlCol="0">
            <a:normAutofit/>
          </a:bodyPr>
          <a:lstStyle/>
          <a:p>
            <a:pPr marL="0" indent="0">
              <a:buNone/>
            </a:pPr>
            <a:r>
              <a:rPr lang="en-US" sz="1600" dirty="0">
                <a:solidFill>
                  <a:schemeClr val="tx1"/>
                </a:solidFill>
                <a:latin typeface="+mn-lt"/>
                <a:cs typeface="+mn-cs"/>
                <a:hlinkClick r:id="rId3" tooltip="Download the Spanish version "/>
              </a:rPr>
              <a:t>Download Spanish </a:t>
            </a:r>
            <a:endParaRPr lang="en-US" sz="1600" dirty="0">
              <a:solidFill>
                <a:schemeClr val="tx1"/>
              </a:solidFill>
              <a:latin typeface="+mn-lt"/>
              <a:cs typeface="+mn-cs"/>
            </a:endParaRPr>
          </a:p>
        </p:txBody>
      </p:sp>
      <p:pic>
        <p:nvPicPr>
          <p:cNvPr id="8" name="Picture 7" descr="A screen shot of the Spanish-language version of the publication described on the previous slide. Its title is “Diversidad en la ciencia contra el COVID-19.”">
            <a:extLst>
              <a:ext uri="{FF2B5EF4-FFF2-40B4-BE49-F238E27FC236}">
                <a16:creationId xmlns:a16="http://schemas.microsoft.com/office/drawing/2014/main" id="{F5EA675A-5D56-4D46-9143-043EC3648E94}"/>
              </a:ext>
            </a:extLst>
          </p:cNvPr>
          <p:cNvPicPr>
            <a:picLocks noChangeAspect="1"/>
          </p:cNvPicPr>
          <p:nvPr/>
        </p:nvPicPr>
        <p:blipFill rotWithShape="1">
          <a:blip r:embed="rId4"/>
          <a:srcRect t="8652" r="25357" b="5185"/>
          <a:stretch/>
        </p:blipFill>
        <p:spPr>
          <a:xfrm>
            <a:off x="0" y="593352"/>
            <a:ext cx="9100457" cy="5909048"/>
          </a:xfrm>
          <a:prstGeom prst="rect">
            <a:avLst/>
          </a:prstGeom>
        </p:spPr>
      </p:pic>
      <p:sp>
        <p:nvSpPr>
          <p:cNvPr id="10" name="TextBox 9">
            <a:extLst>
              <a:ext uri="{FF2B5EF4-FFF2-40B4-BE49-F238E27FC236}">
                <a16:creationId xmlns:a16="http://schemas.microsoft.com/office/drawing/2014/main" id="{B1938766-C9CB-47E9-BD63-D2C724C40898}"/>
              </a:ext>
            </a:extLst>
          </p:cNvPr>
          <p:cNvSpPr txBox="1"/>
          <p:nvPr/>
        </p:nvSpPr>
        <p:spPr>
          <a:xfrm>
            <a:off x="11741870" y="18854"/>
            <a:ext cx="415565" cy="369332"/>
          </a:xfrm>
          <a:prstGeom prst="rect">
            <a:avLst/>
          </a:prstGeom>
          <a:noFill/>
        </p:spPr>
        <p:txBody>
          <a:bodyPr wrap="square" rtlCol="0">
            <a:spAutoFit/>
          </a:bodyPr>
          <a:lstStyle/>
          <a:p>
            <a:r>
              <a:rPr lang="en-US" dirty="0"/>
              <a:t>9</a:t>
            </a:r>
          </a:p>
        </p:txBody>
      </p:sp>
    </p:spTree>
    <p:extLst>
      <p:ext uri="{BB962C8B-B14F-4D97-AF65-F5344CB8AC3E}">
        <p14:creationId xmlns:p14="http://schemas.microsoft.com/office/powerpoint/2010/main" val="1737766426"/>
      </p:ext>
    </p:extLst>
  </p:cSld>
  <p:clrMapOvr>
    <a:masterClrMapping/>
  </p:clrMapOvr>
</p:sld>
</file>

<file path=ppt/theme/theme1.xml><?xml version="1.0" encoding="utf-8"?>
<a:theme xmlns:a="http://schemas.openxmlformats.org/drawingml/2006/main" name="Office Theme">
  <a:themeElements>
    <a:clrScheme name="NIH CEAL Grantees">
      <a:dk1>
        <a:srgbClr val="616165"/>
      </a:dk1>
      <a:lt1>
        <a:srgbClr val="FFFFFF"/>
      </a:lt1>
      <a:dk2>
        <a:srgbClr val="797D80"/>
      </a:dk2>
      <a:lt2>
        <a:srgbClr val="EEEEEE"/>
      </a:lt2>
      <a:accent1>
        <a:srgbClr val="274169"/>
      </a:accent1>
      <a:accent2>
        <a:srgbClr val="206FB3"/>
      </a:accent2>
      <a:accent3>
        <a:srgbClr val="00616B"/>
      </a:accent3>
      <a:accent4>
        <a:srgbClr val="3C558F"/>
      </a:accent4>
      <a:accent5>
        <a:srgbClr val="416D93"/>
      </a:accent5>
      <a:accent6>
        <a:srgbClr val="FCB330"/>
      </a:accent6>
      <a:hlink>
        <a:srgbClr val="206FB3"/>
      </a:hlink>
      <a:folHlink>
        <a:srgbClr val="416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1651</TotalTime>
  <Words>3584</Words>
  <Application>Microsoft Office PowerPoint</Application>
  <PresentationFormat>Widescreen</PresentationFormat>
  <Paragraphs>311</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Arial,Sans-Serif</vt:lpstr>
      <vt:lpstr>Calibri</vt:lpstr>
      <vt:lpstr>Office Theme</vt:lpstr>
      <vt:lpstr>NIH CEAL Content Toolkit</vt:lpstr>
      <vt:lpstr>About This Toolkit </vt:lpstr>
      <vt:lpstr>Key Digital Resources</vt:lpstr>
      <vt:lpstr>Scientific Pathway</vt:lpstr>
      <vt:lpstr>Featured Scientific Pathway Leaders</vt:lpstr>
      <vt:lpstr>Featured Scientific Pathway Leaders</vt:lpstr>
      <vt:lpstr>Scientific Pathway Infographics</vt:lpstr>
      <vt:lpstr>Diversity in COVID-19 Science</vt:lpstr>
      <vt:lpstr>Diversidad en la ciencia contra el COVID-19</vt:lpstr>
      <vt:lpstr>Social Media Content Scientific Pathway English Assets</vt:lpstr>
      <vt:lpstr>Dr. Felix Valbuena CARE PROVIDER</vt:lpstr>
      <vt:lpstr>Dr. Katya Corado  RESEARCHER</vt:lpstr>
      <vt:lpstr>Dr. Lisa Cooper  SAFETY MONITOR</vt:lpstr>
      <vt:lpstr>Dr. Chyke Doubeni  CARE PROVIDER</vt:lpstr>
      <vt:lpstr>Emelina Asto-Flores  VOLUNTEER</vt:lpstr>
      <vt:lpstr>Social Media Content Scientific Pathway Spanish Assets</vt:lpstr>
      <vt:lpstr>Dr. Felix Valbuena CARE PROVIDER</vt:lpstr>
      <vt:lpstr>Dr. Katya Corado  RESEARCHER</vt:lpstr>
      <vt:lpstr>Dr. Lisa Cooper  SAFETY MONITOR</vt:lpstr>
      <vt:lpstr>Dr. Chyke Doubeni  CARE PROVIDER</vt:lpstr>
      <vt:lpstr>Emelina Asto-Flores  VOLUNTEER</vt:lpstr>
    </vt:vector>
  </TitlesOfParts>
  <Company>National Institutes of Health Community Engagement Alliance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NIH CEAL Content Toolkit -- April 2021</dc:title>
  <dc:subject>community engagement, COVID vaccines</dc:subject>
  <dc:creator>National Institutes of Health Community Engagement Alliance.</dc:creator>
  <cp:keywords>nih, national institutes of health, community engagement alliance, ceal, COVID-19, vaccine, vaccine research, clinical trials, inclusion</cp:keywords>
  <cp:lastModifiedBy>Steve Boehm</cp:lastModifiedBy>
  <cp:revision>297</cp:revision>
  <dcterms:created xsi:type="dcterms:W3CDTF">2020-12-28T16:38:14Z</dcterms:created>
  <dcterms:modified xsi:type="dcterms:W3CDTF">2021-04-21T19:36:56Z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
    <vt:lpwstr>English</vt:lpwstr>
  </property>
  <property fmtid="{D5CDD505-2E9C-101B-9397-08002B2CF9AE}" pid="3" name="Section 508 Compliance ">
    <vt:lpwstr>Palladian Partners</vt:lpwstr>
  </property>
  <property fmtid="{D5CDD505-2E9C-101B-9397-08002B2CF9AE}" pid="4" name="Copyright">
    <vt:lpwstr>Public Domain</vt:lpwstr>
  </property>
</Properties>
</file>